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B1888-35A1-4F32-B8F8-3061D8984764}" v="9" dt="2021-08-23T14:28:32.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āte Balandīna" userId="724c8780-c7e3-4d85-a0a7-cddd1c3a6593" providerId="ADAL" clId="{6B4B1888-35A1-4F32-B8F8-3061D8984764}"/>
    <pc:docChg chg="custSel addSld delSld modSld sldOrd modMainMaster">
      <pc:chgData name="Beāte Balandīna" userId="724c8780-c7e3-4d85-a0a7-cddd1c3a6593" providerId="ADAL" clId="{6B4B1888-35A1-4F32-B8F8-3061D8984764}" dt="2021-08-23T14:28:59.934" v="227" actId="1076"/>
      <pc:docMkLst>
        <pc:docMk/>
      </pc:docMkLst>
      <pc:sldChg chg="addSp modSp">
        <pc:chgData name="Beāte Balandīna" userId="724c8780-c7e3-4d85-a0a7-cddd1c3a6593" providerId="ADAL" clId="{6B4B1888-35A1-4F32-B8F8-3061D8984764}" dt="2021-08-23T14:27:55.266" v="222" actId="1076"/>
        <pc:sldMkLst>
          <pc:docMk/>
          <pc:sldMk cId="1325734162" sldId="256"/>
        </pc:sldMkLst>
        <pc:picChg chg="add mod">
          <ac:chgData name="Beāte Balandīna" userId="724c8780-c7e3-4d85-a0a7-cddd1c3a6593" providerId="ADAL" clId="{6B4B1888-35A1-4F32-B8F8-3061D8984764}" dt="2021-08-23T14:27:55.266" v="222" actId="1076"/>
          <ac:picMkLst>
            <pc:docMk/>
            <pc:sldMk cId="1325734162" sldId="256"/>
            <ac:picMk id="1026" creationId="{993CDDDF-634E-4825-8363-B5BA33752BA9}"/>
          </ac:picMkLst>
        </pc:picChg>
      </pc:sldChg>
      <pc:sldChg chg="addSp modSp new add">
        <pc:chgData name="Beāte Balandīna" userId="724c8780-c7e3-4d85-a0a7-cddd1c3a6593" providerId="ADAL" clId="{6B4B1888-35A1-4F32-B8F8-3061D8984764}" dt="2021-08-23T14:28:59.934" v="227" actId="1076"/>
        <pc:sldMkLst>
          <pc:docMk/>
          <pc:sldMk cId="3380639998" sldId="257"/>
        </pc:sldMkLst>
        <pc:spChg chg="add mod">
          <ac:chgData name="Beāte Balandīna" userId="724c8780-c7e3-4d85-a0a7-cddd1c3a6593" providerId="ADAL" clId="{6B4B1888-35A1-4F32-B8F8-3061D8984764}" dt="2021-08-23T14:28:59.934" v="227" actId="1076"/>
          <ac:spMkLst>
            <pc:docMk/>
            <pc:sldMk cId="3380639998" sldId="257"/>
            <ac:spMk id="2" creationId="{597B3F6E-C84E-41FF-A20D-B09D888A3145}"/>
          </ac:spMkLst>
        </pc:spChg>
        <pc:spChg chg="add mod">
          <ac:chgData name="Beāte Balandīna" userId="724c8780-c7e3-4d85-a0a7-cddd1c3a6593" providerId="ADAL" clId="{6B4B1888-35A1-4F32-B8F8-3061D8984764}" dt="2021-08-23T14:21:54.966" v="7" actId="5793"/>
          <ac:spMkLst>
            <pc:docMk/>
            <pc:sldMk cId="3380639998" sldId="257"/>
            <ac:spMk id="3" creationId="{1B1192EC-C1FF-4633-986F-8A73A6206550}"/>
          </ac:spMkLst>
        </pc:spChg>
      </pc:sldChg>
      <pc:sldChg chg="modSp new add ord">
        <pc:chgData name="Beāte Balandīna" userId="724c8780-c7e3-4d85-a0a7-cddd1c3a6593" providerId="ADAL" clId="{6B4B1888-35A1-4F32-B8F8-3061D8984764}" dt="2021-08-23T14:24:55.505" v="211"/>
        <pc:sldMkLst>
          <pc:docMk/>
          <pc:sldMk cId="3947803648" sldId="258"/>
        </pc:sldMkLst>
        <pc:spChg chg="mod">
          <ac:chgData name="Beāte Balandīna" userId="724c8780-c7e3-4d85-a0a7-cddd1c3a6593" providerId="ADAL" clId="{6B4B1888-35A1-4F32-B8F8-3061D8984764}" dt="2021-08-23T14:24:25.368" v="165" actId="1076"/>
          <ac:spMkLst>
            <pc:docMk/>
            <pc:sldMk cId="3947803648" sldId="258"/>
            <ac:spMk id="2" creationId="{F6784D2C-55EF-4368-8447-EFC9B1A32463}"/>
          </ac:spMkLst>
        </pc:spChg>
        <pc:spChg chg="mod">
          <ac:chgData name="Beāte Balandīna" userId="724c8780-c7e3-4d85-a0a7-cddd1c3a6593" providerId="ADAL" clId="{6B4B1888-35A1-4F32-B8F8-3061D8984764}" dt="2021-08-23T14:24:39.263" v="209" actId="1076"/>
          <ac:spMkLst>
            <pc:docMk/>
            <pc:sldMk cId="3947803648" sldId="258"/>
            <ac:spMk id="3" creationId="{E38DDF0E-AA63-407D-9827-A9E6B688056E}"/>
          </ac:spMkLst>
        </pc:spChg>
      </pc:sldChg>
      <pc:sldChg chg="del">
        <pc:chgData name="Beāte Balandīna" userId="724c8780-c7e3-4d85-a0a7-cddd1c3a6593" providerId="ADAL" clId="{6B4B1888-35A1-4F32-B8F8-3061D8984764}" dt="2021-08-23T14:21:35.276" v="0" actId="47"/>
        <pc:sldMkLst>
          <pc:docMk/>
          <pc:sldMk cId="0" sldId="262"/>
        </pc:sldMkLst>
      </pc:sldChg>
      <pc:sldMasterChg chg="addSp modSp delSldLayout">
        <pc:chgData name="Beāte Balandīna" userId="724c8780-c7e3-4d85-a0a7-cddd1c3a6593" providerId="ADAL" clId="{6B4B1888-35A1-4F32-B8F8-3061D8984764}" dt="2021-08-23T14:28:41.632" v="226" actId="1076"/>
        <pc:sldMasterMkLst>
          <pc:docMk/>
          <pc:sldMasterMk cId="1041628065" sldId="2147483648"/>
        </pc:sldMasterMkLst>
        <pc:picChg chg="add mod">
          <ac:chgData name="Beāte Balandīna" userId="724c8780-c7e3-4d85-a0a7-cddd1c3a6593" providerId="ADAL" clId="{6B4B1888-35A1-4F32-B8F8-3061D8984764}" dt="2021-08-23T14:28:41.632" v="226" actId="1076"/>
          <ac:picMkLst>
            <pc:docMk/>
            <pc:sldMasterMk cId="1041628065" sldId="2147483648"/>
            <ac:picMk id="7" creationId="{F0252ECA-E614-4735-93B2-ECFFD68DE16D}"/>
          </ac:picMkLst>
        </pc:picChg>
        <pc:picChg chg="add mod">
          <ac:chgData name="Beāte Balandīna" userId="724c8780-c7e3-4d85-a0a7-cddd1c3a6593" providerId="ADAL" clId="{6B4B1888-35A1-4F32-B8F8-3061D8984764}" dt="2021-08-23T14:28:35.668" v="224" actId="1076"/>
          <ac:picMkLst>
            <pc:docMk/>
            <pc:sldMasterMk cId="1041628065" sldId="2147483648"/>
            <ac:picMk id="8" creationId="{0BAC4EB9-E572-4F99-8910-BE3C160344F7}"/>
          </ac:picMkLst>
        </pc:picChg>
        <pc:picChg chg="add mod">
          <ac:chgData name="Beāte Balandīna" userId="724c8780-c7e3-4d85-a0a7-cddd1c3a6593" providerId="ADAL" clId="{6B4B1888-35A1-4F32-B8F8-3061D8984764}" dt="2021-08-23T14:28:35.668" v="224" actId="1076"/>
          <ac:picMkLst>
            <pc:docMk/>
            <pc:sldMasterMk cId="1041628065" sldId="2147483648"/>
            <ac:picMk id="9" creationId="{18AB03F8-8109-4B51-B0B2-93834571D28A}"/>
          </ac:picMkLst>
        </pc:picChg>
        <pc:sldLayoutChg chg="del">
          <pc:chgData name="Beāte Balandīna" userId="724c8780-c7e3-4d85-a0a7-cddd1c3a6593" providerId="ADAL" clId="{6B4B1888-35A1-4F32-B8F8-3061D8984764}" dt="2021-08-23T14:21:35.276" v="0" actId="47"/>
          <pc:sldLayoutMkLst>
            <pc:docMk/>
            <pc:sldMasterMk cId="1041628065" sldId="2147483648"/>
            <pc:sldLayoutMk cId="3812267171"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5A4F5-EB82-482F-A24B-7A63CA543C59}"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15B94-14E9-4489-AF76-A80B66FDC57C}"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CB30D3DC-C4FA-4793-9808-68944278365B}"/>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xmlns="" id="{9BE289DF-968F-4744-A598-01CC2A00F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xmlns="" id="{36D25A3D-0AB0-49E9-9C29-54B9C507F245}"/>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3FC9A225-819F-4B47-9B77-A6A4BA06F7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97141391-3A99-4139-82F3-CE7B686CAF84}"/>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174846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9ADC635-290A-4BED-99E3-80D7BC0849A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xmlns="" id="{EBBDF9A7-ACB6-43F7-94B7-B2E05BFA42D6}"/>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7585F320-52CC-48EF-BC8F-A7B939E08142}"/>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BADC7319-69A9-4343-9E3B-356B25EDF20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A2EF1D98-05E5-425B-9A03-F6016850BDF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110859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49A610F3-2192-4692-B41B-7150A44FE36A}"/>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xmlns="" id="{AF9B2761-9E88-4EF4-85AB-3FB1A78736E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86E77638-C527-40BA-BFDF-D4D7D6755258}"/>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2DF87FA5-821F-4067-8AB4-504C6D07761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507FCCAE-3367-4886-969F-1BF49D72CDE0}"/>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73671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0E149B01-D9D5-419D-B446-F37A56C33BE7}"/>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5D74C0DA-42F4-4AB6-A04A-38B6BCAB2D35}"/>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BD88B265-61E0-48EC-8452-166EA0AF1BBA}"/>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F78162FB-7551-4809-8FD3-48F873F2641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C559018F-2951-4F0C-92C8-01899BCB162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81702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20E9978-E777-4B08-B8C4-E754EDBCB6B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xmlns="" id="{74B83B3D-FF61-45C5-9815-BA7AF3BCB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xmlns="" id="{4A538CA0-F12A-4E89-AD59-9C7A09C4A082}"/>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42C95B20-B34A-4FB3-BD62-2B145BFF97D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FE21C0B2-E821-4C46-9172-21DBF175D51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87103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5F0BACE-74F1-4A9F-AE2D-4F11777B856F}"/>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FD63BFF4-0D01-4782-8E30-6B4B1F6AECF6}"/>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xmlns="" id="{4187AC55-2FB9-4C39-A8FE-9980EAF3D2B0}"/>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xmlns="" id="{8BF5C40C-235D-40BD-A724-82A1739495C4}"/>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a16="http://schemas.microsoft.com/office/drawing/2014/main" xmlns="" id="{EC3E09F6-6363-4C72-9304-15F0C4DCA505}"/>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F7F5795C-1B2A-40DF-ABB0-27B9E649BE7C}"/>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252128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EF975B9-7EE7-4066-8F16-C1212B116D6E}"/>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xmlns="" id="{FD149E36-7623-4833-8CE4-18417E021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xmlns="" id="{6F4CEC71-A39D-4F0F-B984-A9D2421996A6}"/>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xmlns="" id="{AE09964A-CBC2-4DD0-9BF1-7E77F87675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xmlns="" id="{E4ABA299-E9B8-4A78-9152-254927E99A14}"/>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xmlns="" id="{FD9FE09D-79EB-4C30-AFDF-06F6B34A304B}"/>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8" name="Kājenes vietturis 7">
            <a:extLst>
              <a:ext uri="{FF2B5EF4-FFF2-40B4-BE49-F238E27FC236}">
                <a16:creationId xmlns:a16="http://schemas.microsoft.com/office/drawing/2014/main" xmlns="" id="{F5B38440-16AB-4DF4-B65A-6D649F526BA5}"/>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xmlns="" id="{18289291-411A-4430-AE8B-0A90CB2CC2E7}"/>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89995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CA25F8C-0A4A-4D81-ADB9-754A348816D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xmlns="" id="{02308188-94C8-4AB5-9255-9A300FC2043C}"/>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4" name="Kājenes vietturis 3">
            <a:extLst>
              <a:ext uri="{FF2B5EF4-FFF2-40B4-BE49-F238E27FC236}">
                <a16:creationId xmlns:a16="http://schemas.microsoft.com/office/drawing/2014/main" xmlns="" id="{4D2B509F-33AC-441E-91FA-3A7E9383DA6B}"/>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xmlns="" id="{079EC995-095F-4BFB-B360-8D60DD07328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50103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AF09579F-3A31-455A-B733-3D2BBC21DE2A}"/>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3" name="Kājenes vietturis 2">
            <a:extLst>
              <a:ext uri="{FF2B5EF4-FFF2-40B4-BE49-F238E27FC236}">
                <a16:creationId xmlns:a16="http://schemas.microsoft.com/office/drawing/2014/main" xmlns="" id="{41E8326D-A643-48DD-AC3A-20E6AF648E8C}"/>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xmlns="" id="{9F9351E2-6DF0-4C18-909A-4C78927DB2AB}"/>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47750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2F68B60-6F62-484A-8EE8-C363834CDDD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xmlns="" id="{AF42AEA7-88C9-441A-B7CD-481B2316E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xmlns="" id="{AB958680-2840-4B86-A3A1-B8CEE2853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37350ACA-3676-4DC9-A800-3AE094F8B000}"/>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a16="http://schemas.microsoft.com/office/drawing/2014/main" xmlns="" id="{624E938C-0154-4F89-A186-3C87CD0491BB}"/>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D8333E7C-95FE-4D72-A70C-5BA91DF22C41}"/>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97855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C20D04D-4C9F-41D9-8382-55388573F5F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xmlns="" id="{1683FFE8-838F-4F60-B5AF-206412C7A1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xmlns="" id="{E7A5539B-BD2A-46B4-9B5D-B909263F1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D51F85EB-5A88-41F5-93E7-84B0660F2F09}"/>
              </a:ext>
            </a:extLst>
          </p:cNvPr>
          <p:cNvSpPr>
            <a:spLocks noGrp="1"/>
          </p:cNvSpPr>
          <p:nvPr>
            <p:ph type="dt" sz="half" idx="10"/>
          </p:nvPr>
        </p:nvSpPr>
        <p:spPr/>
        <p:txBody>
          <a:bodyPr/>
          <a:lstStyle/>
          <a:p>
            <a:fld id="{ADED8C34-24CF-4287-ADD2-FB1280107ADB}" type="datetimeFigureOut">
              <a:rPr lang="lv-LV" smtClean="0"/>
              <a:pPr/>
              <a:t>2021.10.15.</a:t>
            </a:fld>
            <a:endParaRPr lang="lv-LV"/>
          </a:p>
        </p:txBody>
      </p:sp>
      <p:sp>
        <p:nvSpPr>
          <p:cNvPr id="6" name="Kājenes vietturis 5">
            <a:extLst>
              <a:ext uri="{FF2B5EF4-FFF2-40B4-BE49-F238E27FC236}">
                <a16:creationId xmlns:a16="http://schemas.microsoft.com/office/drawing/2014/main" xmlns="" id="{B7A853C5-88D2-41CC-BB3B-E577402A266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94D95757-513C-4203-8E49-C09E1FCB4A5D}"/>
              </a:ext>
            </a:extLst>
          </p:cNvPr>
          <p:cNvSpPr>
            <a:spLocks noGrp="1"/>
          </p:cNvSpPr>
          <p:nvPr>
            <p:ph type="sldNum" sz="quarter" idx="12"/>
          </p:nvPr>
        </p:nvSpPr>
        <p:spPr/>
        <p:txBody>
          <a:bodyPr/>
          <a:lstStyle/>
          <a:p>
            <a:fld id="{37390F6D-1DD6-46C3-8A4E-8F3608A4DF60}" type="slidenum">
              <a:rPr lang="lv-LV" smtClean="0"/>
              <a:pPr/>
              <a:t>‹#›</a:t>
            </a:fld>
            <a:endParaRPr lang="lv-LV"/>
          </a:p>
        </p:txBody>
      </p:sp>
    </p:spTree>
    <p:extLst>
      <p:ext uri="{BB962C8B-B14F-4D97-AF65-F5344CB8AC3E}">
        <p14:creationId xmlns:p14="http://schemas.microsoft.com/office/powerpoint/2010/main" xmlns="" val="312242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61DB5182-98B5-4E0C-98E3-79FC7B256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xmlns="" id="{66D10CE1-0334-42B2-A0FD-1A21B5D99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2CC5D03C-0FAF-4545-BAC1-08C98C799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D8C34-24CF-4287-ADD2-FB1280107ADB}" type="datetimeFigureOut">
              <a:rPr lang="lv-LV" smtClean="0"/>
              <a:pPr/>
              <a:t>2021.10.15.</a:t>
            </a:fld>
            <a:endParaRPr lang="lv-LV"/>
          </a:p>
        </p:txBody>
      </p:sp>
      <p:sp>
        <p:nvSpPr>
          <p:cNvPr id="5" name="Kājenes vietturis 4">
            <a:extLst>
              <a:ext uri="{FF2B5EF4-FFF2-40B4-BE49-F238E27FC236}">
                <a16:creationId xmlns:a16="http://schemas.microsoft.com/office/drawing/2014/main" xmlns="" id="{AD314941-F6EB-4329-BF1A-F5919E2A6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xmlns="" id="{515402DD-6AA3-4FBD-800F-F40094D96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90F6D-1DD6-46C3-8A4E-8F3608A4DF60}" type="slidenum">
              <a:rPr lang="lv-LV" smtClean="0"/>
              <a:pPr/>
              <a:t>‹#›</a:t>
            </a:fld>
            <a:endParaRPr lang="lv-LV"/>
          </a:p>
        </p:txBody>
      </p:sp>
      <p:pic>
        <p:nvPicPr>
          <p:cNvPr id="9" name="Attēls 8">
            <a:extLst>
              <a:ext uri="{FF2B5EF4-FFF2-40B4-BE49-F238E27FC236}">
                <a16:creationId xmlns:a16="http://schemas.microsoft.com/office/drawing/2014/main" xmlns="" id="{18AB03F8-8109-4B51-B0B2-93834571D28A}"/>
              </a:ext>
            </a:extLst>
          </p:cNvPr>
          <p:cNvPicPr>
            <a:picLocks noChangeAspect="1"/>
          </p:cNvPicPr>
          <p:nvPr userDrawn="1"/>
        </p:nvPicPr>
        <p:blipFill>
          <a:blip r:embed="rId14" cstate="print"/>
          <a:stretch>
            <a:fillRect/>
          </a:stretch>
        </p:blipFill>
        <p:spPr>
          <a:xfrm>
            <a:off x="61404" y="5941074"/>
            <a:ext cx="2105522" cy="743831"/>
          </a:xfrm>
          <a:prstGeom prst="rect">
            <a:avLst/>
          </a:prstGeom>
        </p:spPr>
      </p:pic>
      <p:pic>
        <p:nvPicPr>
          <p:cNvPr id="10" name="Attēls 7">
            <a:extLst>
              <a:ext uri="{FF2B5EF4-FFF2-40B4-BE49-F238E27FC236}">
                <a16:creationId xmlns:a16="http://schemas.microsoft.com/office/drawing/2014/main" xmlns=""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xmlns=""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p14="http://schemas.microsoft.com/office/powerpoint/2010/main" xmlns="" val="1041628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771" y="1041400"/>
            <a:ext cx="10108759" cy="2387600"/>
          </a:xfrm>
        </p:spPr>
        <p:txBody>
          <a:bodyPr>
            <a:normAutofit fontScale="90000"/>
          </a:bodyPr>
          <a:lstStyle/>
          <a:p>
            <a:r>
              <a:rPr lang="lv-LV" dirty="0"/>
              <a:t>1. klase </a:t>
            </a:r>
            <a:br>
              <a:rPr lang="lv-LV" dirty="0"/>
            </a:br>
            <a:r>
              <a:rPr lang="lv-LV" dirty="0"/>
              <a:t>Tēma: Draudzība</a:t>
            </a:r>
            <a:br>
              <a:rPr lang="lv-LV" dirty="0"/>
            </a:br>
            <a:r>
              <a:rPr lang="lv-LV" dirty="0"/>
              <a:t>2. nodarbība: Kā rīkojas labi draugi?</a:t>
            </a:r>
          </a:p>
        </p:txBody>
      </p:sp>
      <p:pic>
        <p:nvPicPr>
          <p:cNvPr id="1026" name="Picture 2" descr="Royalty-free Best Best Friends Clip Art - Children Clipart, HD Png Download  , Transparent Png Image - PNGitem">
            <a:extLst>
              <a:ext uri="{FF2B5EF4-FFF2-40B4-BE49-F238E27FC236}">
                <a16:creationId xmlns="" xmlns:a16="http://schemas.microsoft.com/office/drawing/2014/main" id="{B0D0DE23-DBB1-4FD8-880D-3D91FC450F89}"/>
              </a:ext>
            </a:extLst>
          </p:cNvPr>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7616" b="89901" l="5233" r="95000">
                        <a14:foregroundMark x1="9186" y1="30795" x2="6512" y2="39238"/>
                        <a14:foregroundMark x1="6512" y1="39238" x2="6512" y2="39570"/>
                        <a14:foregroundMark x1="19186" y1="86755" x2="21512" y2="86589"/>
                        <a14:foregroundMark x1="53372" y1="87086" x2="57442" y2="84934"/>
                        <a14:foregroundMark x1="62093" y1="85762" x2="64419" y2="86093"/>
                        <a14:foregroundMark x1="62442" y1="87086" x2="65698" y2="86755"/>
                        <a14:foregroundMark x1="91395" y1="33775" x2="90233" y2="35762"/>
                        <a14:foregroundMark x1="5233" y1="68212" x2="5465" y2="65728"/>
                        <a14:foregroundMark x1="10930" y1="87252" x2="13605" y2="87252"/>
                        <a14:foregroundMark x1="88372" y1="54470" x2="90116" y2="55629"/>
                        <a14:foregroundMark x1="90581" y1="57781" x2="92907" y2="71192"/>
                        <a14:foregroundMark x1="90698" y1="18046" x2="93953" y2="15066"/>
                        <a14:foregroundMark x1="91047" y1="19702" x2="94302" y2="19040"/>
                        <a14:foregroundMark x1="91279" y1="21026" x2="95116" y2="21854"/>
                        <a14:foregroundMark x1="91744" y1="21854" x2="93953" y2="23179"/>
                        <a14:foregroundMark x1="26047" y1="10099" x2="25349" y2="7616"/>
                        <a14:foregroundMark x1="25233" y1="13245" x2="21512" y2="7781"/>
                        <a14:foregroundMark x1="24186" y1="14735" x2="21744" y2="13576"/>
                        <a14:foregroundMark x1="24186" y1="17550" x2="22907" y2="18212"/>
                        <a14:foregroundMark x1="23140" y1="15894" x2="20233" y2="16225"/>
                        <a14:foregroundMark x1="48488" y1="12748" x2="51163" y2="9603"/>
                        <a14:foregroundMark x1="49070" y1="14073" x2="52791" y2="12583"/>
                        <a14:foregroundMark x1="48488" y1="15397" x2="52093" y2="16060"/>
                        <a14:foregroundMark x1="50233" y1="17384" x2="51279" y2="17715"/>
                      </a14:backgroundRemoval>
                    </a14:imgEffect>
                  </a14:imgLayer>
                </a14:imgProps>
              </a:ext>
              <a:ext uri="{28A0092B-C50C-407E-A947-70E740481C1C}">
                <a14:useLocalDpi xmlns="" xmlns:a14="http://schemas.microsoft.com/office/drawing/2010/main" val="0"/>
              </a:ext>
            </a:extLst>
          </a:blip>
          <a:srcRect/>
          <a:stretch>
            <a:fillRect/>
          </a:stretch>
        </p:blipFill>
        <p:spPr bwMode="auto">
          <a:xfrm>
            <a:off x="3912739" y="3314935"/>
            <a:ext cx="4366522" cy="306672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15A1C693-63FC-4DE7-AEF3-3F055CD11FF8}"/>
              </a:ext>
            </a:extLst>
          </p:cNvPr>
          <p:cNvSpPr txBox="1"/>
          <p:nvPr/>
        </p:nvSpPr>
        <p:spPr>
          <a:xfrm>
            <a:off x="5279666" y="6243156"/>
            <a:ext cx="2425148" cy="276999"/>
          </a:xfrm>
          <a:prstGeom prst="rect">
            <a:avLst/>
          </a:prstGeom>
          <a:noFill/>
        </p:spPr>
        <p:txBody>
          <a:bodyPr wrap="square" rtlCol="0">
            <a:spAutoFit/>
          </a:bodyPr>
          <a:lstStyle/>
          <a:p>
            <a:r>
              <a:rPr lang="lv-LV" sz="1200" dirty="0"/>
              <a:t>foto</a:t>
            </a:r>
            <a:r>
              <a:rPr lang="en-GB" sz="1200" dirty="0"/>
              <a:t>: </a:t>
            </a:r>
            <a:r>
              <a:rPr lang="en-GB" sz="1200" dirty="0" err="1"/>
              <a:t>png</a:t>
            </a:r>
            <a:r>
              <a:rPr lang="lv-LV" sz="1200" dirty="0" err="1"/>
              <a:t>item</a:t>
            </a:r>
            <a:r>
              <a:rPr lang="en-GB" sz="1200" dirty="0"/>
              <a:t>.com</a:t>
            </a:r>
          </a:p>
        </p:txBody>
      </p:sp>
      <p:sp>
        <p:nvSpPr>
          <p:cNvPr id="7" name="Title 1">
            <a:extLst>
              <a:ext uri="{FF2B5EF4-FFF2-40B4-BE49-F238E27FC236}">
                <a16:creationId xmlns="" xmlns:a16="http://schemas.microsoft.com/office/drawing/2014/main" id="{9E044151-82FB-4E3F-8926-642DE1B93B2F}"/>
              </a:ext>
            </a:extLst>
          </p:cNvPr>
          <p:cNvSpPr txBox="1">
            <a:spLocks/>
          </p:cNvSpPr>
          <p:nvPr/>
        </p:nvSpPr>
        <p:spPr>
          <a:xfrm>
            <a:off x="1041620" y="182832"/>
            <a:ext cx="10108759" cy="5870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lv-LV" sz="2000" dirty="0"/>
              <a:t>Tikumiskās audzināšanas programma «e-TAP»</a:t>
            </a:r>
          </a:p>
        </p:txBody>
      </p:sp>
    </p:spTree>
    <p:extLst>
      <p:ext uri="{BB962C8B-B14F-4D97-AF65-F5344CB8AC3E}">
        <p14:creationId xmlns="" xmlns:p14="http://schemas.microsoft.com/office/powerpoint/2010/main" val="77696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8" y="0"/>
            <a:ext cx="9144000" cy="2387600"/>
          </a:xfrm>
        </p:spPr>
        <p:txBody>
          <a:bodyPr>
            <a:noAutofit/>
          </a:bodyPr>
          <a:lstStyle/>
          <a:p>
            <a:pPr algn="l"/>
            <a:r>
              <a:rPr lang="lv-LV" sz="2800" dirty="0"/>
              <a:t>Vai vari izdomāt kādu piemēru ar slaveniem draugiem? Kā tu zini, ka šie cilvēki ir labi draugi?</a:t>
            </a:r>
            <a:endParaRPr lang="en-GB" sz="2800" dirty="0"/>
          </a:p>
        </p:txBody>
      </p:sp>
      <p:pic>
        <p:nvPicPr>
          <p:cNvPr id="7" name="Picture 6"/>
          <p:cNvPicPr>
            <a:picLocks noChangeAspect="1"/>
          </p:cNvPicPr>
          <p:nvPr/>
        </p:nvPicPr>
        <p:blipFill>
          <a:blip r:embed="rId2" cstate="print"/>
          <a:stretch>
            <a:fillRect/>
          </a:stretch>
        </p:blipFill>
        <p:spPr>
          <a:xfrm>
            <a:off x="778691" y="2642042"/>
            <a:ext cx="2401831" cy="2399483"/>
          </a:xfrm>
          <a:prstGeom prst="rect">
            <a:avLst/>
          </a:prstGeom>
        </p:spPr>
      </p:pic>
      <p:sp>
        <p:nvSpPr>
          <p:cNvPr id="8" name="TextBox 7"/>
          <p:cNvSpPr txBox="1"/>
          <p:nvPr/>
        </p:nvSpPr>
        <p:spPr>
          <a:xfrm>
            <a:off x="764157" y="5018968"/>
            <a:ext cx="1844703" cy="276999"/>
          </a:xfrm>
          <a:prstGeom prst="rect">
            <a:avLst/>
          </a:prstGeom>
          <a:noFill/>
        </p:spPr>
        <p:txBody>
          <a:bodyPr wrap="square" rtlCol="0">
            <a:spAutoFit/>
          </a:bodyPr>
          <a:lstStyle/>
          <a:p>
            <a:r>
              <a:rPr lang="lv-LV" sz="1200" dirty="0"/>
              <a:t>foto</a:t>
            </a:r>
            <a:r>
              <a:rPr lang="en-GB" sz="1200" dirty="0"/>
              <a:t>: flickr.com</a:t>
            </a:r>
          </a:p>
        </p:txBody>
      </p:sp>
      <p:pic>
        <p:nvPicPr>
          <p:cNvPr id="9" name="Picture 8"/>
          <p:cNvPicPr>
            <a:picLocks noChangeAspect="1"/>
          </p:cNvPicPr>
          <p:nvPr/>
        </p:nvPicPr>
        <p:blipFill>
          <a:blip r:embed="rId3" cstate="print"/>
          <a:stretch>
            <a:fillRect/>
          </a:stretch>
        </p:blipFill>
        <p:spPr>
          <a:xfrm>
            <a:off x="4457965" y="3260378"/>
            <a:ext cx="2121335" cy="2458170"/>
          </a:xfrm>
          <a:prstGeom prst="rect">
            <a:avLst/>
          </a:prstGeom>
        </p:spPr>
      </p:pic>
      <p:sp>
        <p:nvSpPr>
          <p:cNvPr id="10" name="TextBox 9"/>
          <p:cNvSpPr txBox="1"/>
          <p:nvPr/>
        </p:nvSpPr>
        <p:spPr>
          <a:xfrm>
            <a:off x="4365266" y="5680352"/>
            <a:ext cx="2425148" cy="276999"/>
          </a:xfrm>
          <a:prstGeom prst="rect">
            <a:avLst/>
          </a:prstGeom>
          <a:noFill/>
        </p:spPr>
        <p:txBody>
          <a:bodyPr wrap="square" rtlCol="0">
            <a:spAutoFit/>
          </a:bodyPr>
          <a:lstStyle/>
          <a:p>
            <a:r>
              <a:rPr lang="lv-LV" sz="1200" dirty="0"/>
              <a:t>foto</a:t>
            </a:r>
            <a:r>
              <a:rPr lang="en-GB" sz="1200" dirty="0"/>
              <a:t>: pngimg.com</a:t>
            </a:r>
          </a:p>
        </p:txBody>
      </p:sp>
      <p:pic>
        <p:nvPicPr>
          <p:cNvPr id="11" name="Picture 10"/>
          <p:cNvPicPr>
            <a:picLocks noChangeAspect="1"/>
          </p:cNvPicPr>
          <p:nvPr/>
        </p:nvPicPr>
        <p:blipFill>
          <a:blip r:embed="rId4" cstate="print"/>
          <a:stretch>
            <a:fillRect/>
          </a:stretch>
        </p:blipFill>
        <p:spPr>
          <a:xfrm>
            <a:off x="7521083" y="2642042"/>
            <a:ext cx="2577069" cy="2156785"/>
          </a:xfrm>
          <a:prstGeom prst="rect">
            <a:avLst/>
          </a:prstGeom>
        </p:spPr>
      </p:pic>
      <p:sp>
        <p:nvSpPr>
          <p:cNvPr id="13" name="TextBox 12"/>
          <p:cNvSpPr txBox="1"/>
          <p:nvPr/>
        </p:nvSpPr>
        <p:spPr>
          <a:xfrm>
            <a:off x="7479282" y="4857043"/>
            <a:ext cx="1844703" cy="276999"/>
          </a:xfrm>
          <a:prstGeom prst="rect">
            <a:avLst/>
          </a:prstGeom>
          <a:noFill/>
        </p:spPr>
        <p:txBody>
          <a:bodyPr wrap="square" rtlCol="0">
            <a:spAutoFit/>
          </a:bodyPr>
          <a:lstStyle/>
          <a:p>
            <a:r>
              <a:rPr lang="lv-LV" sz="1200" dirty="0"/>
              <a:t>foto</a:t>
            </a:r>
            <a:r>
              <a:rPr lang="en-GB" sz="1200" dirty="0"/>
              <a:t>: flickr.com</a:t>
            </a:r>
          </a:p>
        </p:txBody>
      </p:sp>
    </p:spTree>
    <p:extLst>
      <p:ext uri="{BB962C8B-B14F-4D97-AF65-F5344CB8AC3E}">
        <p14:creationId xmlns="" xmlns:p14="http://schemas.microsoft.com/office/powerpoint/2010/main" val="114006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8" y="0"/>
            <a:ext cx="9144000" cy="2387600"/>
          </a:xfrm>
        </p:spPr>
        <p:txBody>
          <a:bodyPr>
            <a:noAutofit/>
          </a:bodyPr>
          <a:lstStyle/>
          <a:p>
            <a:r>
              <a:rPr lang="en-GB" b="1" dirty="0"/>
              <a:t>Fox, Tortoise and Leopard </a:t>
            </a:r>
            <a:r>
              <a:rPr lang="en-GB" dirty="0"/>
              <a:t/>
            </a:r>
            <a:br>
              <a:rPr lang="en-GB" dirty="0"/>
            </a:br>
            <a:r>
              <a:rPr lang="en-GB" dirty="0"/>
              <a:t>It was rather unusual for Fox and Tortoise to be such good friends because they were so different. Fox was clever and quick, but Tortoise was slow and thoughtful. However, they loved being together, they laughed a lot and their differences didn’t matter.</a:t>
            </a:r>
            <a:br>
              <a:rPr lang="en-GB" dirty="0"/>
            </a:br>
            <a:r>
              <a:rPr lang="en-GB" dirty="0"/>
              <a:t>One evening, when they were sitting and chatting by the riverbank, a ravenous leopard leapt out of the bushes. Fox quickly darted away and Tortoise pulled into his shell. Leopard started furiously scratching at Tortoise’s shell to try and eat him. Tortoise shivered and shook.</a:t>
            </a:r>
            <a:br>
              <a:rPr lang="en-GB" dirty="0"/>
            </a:br>
            <a:r>
              <a:rPr lang="en-GB" dirty="0"/>
              <a:t>Fox suddenly shouted, “Stop leopard! That’s not how to eat a tortoise! I’m an expert and will show you how to do it.” Tortoise was very upset that his friend might be about to help leopard eat him.</a:t>
            </a:r>
            <a:br>
              <a:rPr lang="en-GB" dirty="0"/>
            </a:br>
            <a:r>
              <a:rPr lang="en-GB" dirty="0"/>
              <a:t>“Before you can eat tortoise, you need to soften his shell by throwing him into the river,” said Fox. The leopard did exactly what Fox suggested and, as soon as Tortoise hit the bottom, he stretched out his legs and sneaked away along the riverbed.</a:t>
            </a:r>
            <a:br>
              <a:rPr lang="en-GB" dirty="0"/>
            </a:br>
            <a:r>
              <a:rPr lang="en-GB" dirty="0"/>
              <a:t>“How long should I wait?” asked the leopard. </a:t>
            </a:r>
            <a:br>
              <a:rPr lang="en-GB" dirty="0"/>
            </a:br>
            <a:r>
              <a:rPr lang="en-GB" dirty="0"/>
              <a:t>“Until dark, “ Fox replied. “The longer you wait, the softer the shell will be!”</a:t>
            </a:r>
            <a:br>
              <a:rPr lang="en-GB" dirty="0"/>
            </a:br>
            <a:r>
              <a:rPr lang="en-GB" dirty="0"/>
              <a:t> So the leopard waited, pacing up and down, getting angrier and hungrier. At midnight, as he fished in the riverbank for Tortoise, he realised that he had been tricked! Fox and Tortoise, however, had another story to laugh about together.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endParaRPr lang="en-GB" sz="2800" dirty="0"/>
          </a:p>
        </p:txBody>
      </p:sp>
      <p:sp>
        <p:nvSpPr>
          <p:cNvPr id="3" name="Rectangle 2"/>
          <p:cNvSpPr/>
          <p:nvPr/>
        </p:nvSpPr>
        <p:spPr>
          <a:xfrm>
            <a:off x="475751" y="1185145"/>
            <a:ext cx="11409328" cy="5619487"/>
          </a:xfrm>
          <a:prstGeom prst="rect">
            <a:avLst/>
          </a:prstGeom>
        </p:spPr>
        <p:txBody>
          <a:bodyPr wrap="square" lIns="91440" tIns="45720" rIns="91440" bIns="45720" anchor="t">
            <a:spAutoFit/>
          </a:bodyPr>
          <a:lstStyle/>
          <a:p>
            <a:pPr algn="just"/>
            <a:r>
              <a:rPr lang="lv-LV" sz="2800" b="1" dirty="0"/>
              <a:t>Lapsa, bruņurupucis un leopards </a:t>
            </a:r>
          </a:p>
          <a:p>
            <a:pPr algn="just"/>
            <a:r>
              <a:rPr lang="lv-LV" sz="2400" dirty="0"/>
              <a:t>Lapsa un bruņurupucis bija ļoti labi draugi, lai gan tas bija diezgan neparasti, jo abi dzīvnieki bija tik atšķirīgi. Lapsa bija gudra un veikla, savukārt bruņurupucis – lēnīgs un apdomīgs. Tomēr abi labprāt pavadīja laiku kopā, daudz smejoties un īpaši nedomājot par savām atšķirībām. Kādu vakaru, kad viņi pļāpādami sēdēja upes krastā, no krūmiem izlēca izsalcis leopards. Lapsa žigli aizbēga, bet bruņurupucis paslēpās savās bruņās. Leopards sāka nikni skrāpēt bruņas, mēģinot tikt pie bruņurupuča, lai to apēstu. Bruņurupucis trīcēja un drebēja. Pēkšņi lapsa iesaucās: “Rimsties! Tā bruņurupuci neviens neēd! Es labi zinu, kā to darīt, un tev to parādīšu.” Bruņurupucis bija ļoti apbēdināts, ka viņa draudzene lapsa grasās palīdzēt leopardam viņu apēst. “Lai varētu apēst bruņurupuci, tev tas vispirms jāiemet upē, lai atmiekšķētu cietās bruņas,” sacīja lapsa. </a:t>
            </a:r>
            <a:r>
              <a:rPr lang="en-GB" sz="1600" kern="1400" dirty="0">
                <a:solidFill>
                  <a:srgbClr val="000000"/>
                </a:solidFill>
                <a:latin typeface="Calibri"/>
                <a:cs typeface="Calibri"/>
              </a:rPr>
              <a:t> </a:t>
            </a:r>
          </a:p>
          <a:p>
            <a:pPr algn="just">
              <a:lnSpc>
                <a:spcPct val="119000"/>
              </a:lnSpc>
              <a:spcAft>
                <a:spcPts val="600"/>
              </a:spcAft>
            </a:pPr>
            <a:endParaRPr lang="en-GB" sz="1600" kern="1400" dirty="0">
              <a:solidFill>
                <a:srgbClr val="000000"/>
              </a:solidFill>
              <a:latin typeface="Calibri" panose="020F0502020204030204" pitchFamily="34" charset="0"/>
            </a:endParaRPr>
          </a:p>
          <a:p>
            <a:pPr algn="just">
              <a:lnSpc>
                <a:spcPct val="119000"/>
              </a:lnSpc>
              <a:spcAft>
                <a:spcPts val="600"/>
              </a:spcAft>
            </a:pPr>
            <a:endParaRPr lang="en-GB" sz="1600" kern="1400" dirty="0">
              <a:solidFill>
                <a:srgbClr val="000000"/>
              </a:solidFill>
              <a:latin typeface="Calibri" panose="020F0502020204030204" pitchFamily="34" charset="0"/>
            </a:endParaRPr>
          </a:p>
          <a:p>
            <a:pPr algn="just">
              <a:lnSpc>
                <a:spcPct val="119000"/>
              </a:lnSpc>
              <a:spcAft>
                <a:spcPts val="600"/>
              </a:spcAft>
            </a:pPr>
            <a:endParaRPr lang="en-GB" sz="1600" kern="1400" dirty="0">
              <a:solidFill>
                <a:srgbClr val="000000"/>
              </a:solidFill>
              <a:latin typeface="Calibri" panose="020F0502020204030204" pitchFamily="34" charset="0"/>
            </a:endParaRPr>
          </a:p>
          <a:p>
            <a:pPr algn="just">
              <a:lnSpc>
                <a:spcPct val="119000"/>
              </a:lnSpc>
              <a:spcAft>
                <a:spcPts val="600"/>
              </a:spcAft>
            </a:pPr>
            <a:endParaRPr lang="en-GB" sz="1600" kern="1400" dirty="0">
              <a:solidFill>
                <a:srgbClr val="000000"/>
              </a:solidFill>
              <a:latin typeface="Calibri" panose="020F0502020204030204" pitchFamily="34" charset="0"/>
            </a:endParaRPr>
          </a:p>
        </p:txBody>
      </p:sp>
    </p:spTree>
    <p:extLst>
      <p:ext uri="{BB962C8B-B14F-4D97-AF65-F5344CB8AC3E}">
        <p14:creationId xmlns="" xmlns:p14="http://schemas.microsoft.com/office/powerpoint/2010/main" val="155886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8" y="0"/>
            <a:ext cx="9144000" cy="2387600"/>
          </a:xfrm>
        </p:spPr>
        <p:txBody>
          <a:bodyPr>
            <a:noAutofit/>
          </a:bodyPr>
          <a:lstStyle/>
          <a:p>
            <a:r>
              <a:rPr lang="en-GB" b="1" dirty="0"/>
              <a:t>Fox, Tortoise and Leopard </a:t>
            </a:r>
            <a:r>
              <a:rPr lang="en-GB" dirty="0"/>
              <a:t/>
            </a:r>
            <a:br>
              <a:rPr lang="en-GB" dirty="0"/>
            </a:br>
            <a:r>
              <a:rPr lang="en-GB" dirty="0"/>
              <a:t>It was rather unusual for Fox and Tortoise to be such good friends because they were so different. Fox was clever and quick, but Tortoise was slow and thoughtful. However, they loved being together, they laughed a lot and their differences didn’t matter.</a:t>
            </a:r>
            <a:br>
              <a:rPr lang="en-GB" dirty="0"/>
            </a:br>
            <a:r>
              <a:rPr lang="en-GB" dirty="0"/>
              <a:t>One evening, when they were sitting and chatting by the riverbank, a ravenous leopard leapt out of the bushes. Fox quickly darted away and Tortoise pulled into his shell. Leopard started furiously scratching at Tortoise’s shell to try and eat him. Tortoise shivered and shook.</a:t>
            </a:r>
            <a:br>
              <a:rPr lang="en-GB" dirty="0"/>
            </a:br>
            <a:r>
              <a:rPr lang="en-GB" dirty="0"/>
              <a:t>Fox suddenly shouted, “Stop leopard! That’s not how to eat a tortoise! I’m an expert and will show you how to do it.” Tortoise was very upset that his friend might be about to help leopard eat him.</a:t>
            </a:r>
            <a:br>
              <a:rPr lang="en-GB" dirty="0"/>
            </a:br>
            <a:r>
              <a:rPr lang="en-GB" dirty="0"/>
              <a:t>“Before you can eat tortoise, you need to soften his shell by throwing him into the river,” said Fox. The leopard did exactly what Fox suggested and, as soon as Tortoise hit the bottom, he stretched out his legs and sneaked away along the riverbed.</a:t>
            </a:r>
            <a:br>
              <a:rPr lang="en-GB" dirty="0"/>
            </a:br>
            <a:r>
              <a:rPr lang="en-GB" dirty="0"/>
              <a:t>“How long should I wait?” asked the leopard. </a:t>
            </a:r>
            <a:br>
              <a:rPr lang="en-GB" dirty="0"/>
            </a:br>
            <a:r>
              <a:rPr lang="en-GB" dirty="0"/>
              <a:t>“Until dark, “ Fox replied. “The longer you wait, the softer the shell will be!”</a:t>
            </a:r>
            <a:br>
              <a:rPr lang="en-GB" dirty="0"/>
            </a:br>
            <a:r>
              <a:rPr lang="en-GB" dirty="0"/>
              <a:t> So the leopard waited, pacing up and down, getting angrier and hungrier. At midnight, as he fished in the riverbank for Tortoise, he realised that he had been tricked! Fox and Tortoise, however, had another story to laugh about together.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r>
              <a:rPr lang="en-GB" dirty="0"/>
              <a:t> </a:t>
            </a:r>
            <a:br>
              <a:rPr lang="en-GB" dirty="0"/>
            </a:br>
            <a:endParaRPr lang="en-GB" sz="2800" dirty="0"/>
          </a:p>
        </p:txBody>
      </p:sp>
      <p:sp>
        <p:nvSpPr>
          <p:cNvPr id="3" name="Rectangle 2"/>
          <p:cNvSpPr/>
          <p:nvPr/>
        </p:nvSpPr>
        <p:spPr>
          <a:xfrm>
            <a:off x="384711" y="1146145"/>
            <a:ext cx="11409328" cy="2677656"/>
          </a:xfrm>
          <a:prstGeom prst="rect">
            <a:avLst/>
          </a:prstGeom>
        </p:spPr>
        <p:txBody>
          <a:bodyPr wrap="square" lIns="91440" tIns="45720" rIns="91440" bIns="45720" anchor="t">
            <a:spAutoFit/>
          </a:bodyPr>
          <a:lstStyle/>
          <a:p>
            <a:pPr algn="just"/>
            <a:endParaRPr lang="lv-LV" sz="2400" dirty="0"/>
          </a:p>
          <a:p>
            <a:pPr algn="just"/>
            <a:r>
              <a:rPr lang="lv-LV" sz="2400" dirty="0"/>
              <a:t>Leopards klausīja lapsu uz vārda, un, tikko bruņurupucis pieskārās upes dibenam, viņš izstiepa kājas un aizlavījās prom. “Cik ilgi man jāgaida?” leopards vaicāja. “Līdz tumsai,” lapsa atbildēja. “Jo ilgāk gaidīsi, jo mīkstākas būs bruņas.” Un leopards gaidīja, nepacietīgi mīņādamies un kļūdams arvien niknāks un </a:t>
            </a:r>
            <a:r>
              <a:rPr lang="lv-LV" sz="2400" dirty="0" err="1"/>
              <a:t>izsalkušāks</a:t>
            </a:r>
            <a:r>
              <a:rPr lang="lv-LV" sz="2400" dirty="0"/>
              <a:t>. Pusnaktī, mēģinot no upes izmakšķerēt bruņurupuci, viņš saprata, ka ir apmuļķots. Turpretim lapsai un bruņurupucim bija vēl viens stāsts, par ko pasmieties. </a:t>
            </a:r>
            <a:endParaRPr lang="lv-LV" sz="2400" dirty="0">
              <a:cs typeface="Calibri"/>
            </a:endParaRPr>
          </a:p>
        </p:txBody>
      </p:sp>
    </p:spTree>
    <p:extLst>
      <p:ext uri="{BB962C8B-B14F-4D97-AF65-F5344CB8AC3E}">
        <p14:creationId xmlns="" xmlns:p14="http://schemas.microsoft.com/office/powerpoint/2010/main" val="110087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310" y="1050732"/>
            <a:ext cx="5575192" cy="5125121"/>
          </a:xfrm>
          <a:prstGeom prst="rect">
            <a:avLst/>
          </a:prstGeom>
        </p:spPr>
        <p:txBody>
          <a:bodyPr wrap="square" lIns="91440" tIns="45720" rIns="91440" bIns="45720" anchor="t">
            <a:spAutoFit/>
          </a:bodyPr>
          <a:lstStyle/>
          <a:p>
            <a:r>
              <a:rPr lang="lv-LV" sz="2800" b="1" dirty="0"/>
              <a:t>Lapsa, bruņurupucis un leopards</a:t>
            </a:r>
          </a:p>
          <a:p>
            <a:endParaRPr lang="lv-LV" sz="2800" dirty="0"/>
          </a:p>
          <a:p>
            <a:r>
              <a:rPr lang="lv-LV" sz="2800" dirty="0"/>
              <a:t>Kāpēc lapsa un bruņurupucis </a:t>
            </a:r>
            <a:br>
              <a:rPr lang="lv-LV" sz="2800" dirty="0"/>
            </a:br>
            <a:r>
              <a:rPr lang="lv-LV" sz="2800" dirty="0"/>
              <a:t>ir labi draugi? </a:t>
            </a:r>
          </a:p>
          <a:p>
            <a:endParaRPr lang="lv-LV" sz="2800" dirty="0"/>
          </a:p>
          <a:p>
            <a:r>
              <a:rPr lang="lv-LV" sz="2800" dirty="0"/>
              <a:t>Kādi tikumi piemīt lapsai?</a:t>
            </a:r>
          </a:p>
          <a:p>
            <a:r>
              <a:rPr lang="lv-LV" sz="2800" dirty="0"/>
              <a:t> </a:t>
            </a:r>
          </a:p>
          <a:p>
            <a:r>
              <a:rPr lang="lv-LV" sz="2800" dirty="0"/>
              <a:t>Kādi tikumi piemīt bruņurupucim?</a:t>
            </a:r>
          </a:p>
          <a:p>
            <a:r>
              <a:rPr lang="lv-LV" sz="2800" dirty="0"/>
              <a:t> </a:t>
            </a:r>
          </a:p>
          <a:p>
            <a:r>
              <a:rPr lang="lv-LV" sz="2800" dirty="0"/>
              <a:t>Ko no šī stāsta mēs varam mācīties par draudzību? </a:t>
            </a:r>
          </a:p>
          <a:p>
            <a:pPr>
              <a:lnSpc>
                <a:spcPct val="119000"/>
              </a:lnSpc>
              <a:spcAft>
                <a:spcPts val="600"/>
              </a:spcAft>
            </a:pPr>
            <a:endParaRPr lang="en-GB" sz="1600" kern="1400" dirty="0">
              <a:solidFill>
                <a:srgbClr val="000000"/>
              </a:solidFill>
              <a:latin typeface="Calibri" panose="020F0502020204030204" pitchFamily="34" charset="0"/>
            </a:endParaRPr>
          </a:p>
        </p:txBody>
      </p:sp>
      <p:sp>
        <p:nvSpPr>
          <p:cNvPr id="8" name="TextBox 7"/>
          <p:cNvSpPr txBox="1"/>
          <p:nvPr/>
        </p:nvSpPr>
        <p:spPr>
          <a:xfrm>
            <a:off x="8287276" y="4953662"/>
            <a:ext cx="2610039" cy="276999"/>
          </a:xfrm>
          <a:prstGeom prst="rect">
            <a:avLst/>
          </a:prstGeom>
          <a:noFill/>
        </p:spPr>
        <p:txBody>
          <a:bodyPr wrap="square" rtlCol="0">
            <a:spAutoFit/>
          </a:bodyPr>
          <a:lstStyle/>
          <a:p>
            <a:r>
              <a:rPr lang="lv-LV" sz="1200" dirty="0"/>
              <a:t>foto</a:t>
            </a:r>
            <a:r>
              <a:rPr lang="en-GB" sz="1200" dirty="0"/>
              <a:t>: pixabay.com</a:t>
            </a:r>
          </a:p>
        </p:txBody>
      </p:sp>
      <p:pic>
        <p:nvPicPr>
          <p:cNvPr id="9" name="Picture 6">
            <a:extLst>
              <a:ext uri="{FF2B5EF4-FFF2-40B4-BE49-F238E27FC236}">
                <a16:creationId xmlns="" xmlns:a16="http://schemas.microsoft.com/office/drawing/2014/main" id="{73429A81-CAC7-4677-A149-D4CFAB86E982}"/>
              </a:ext>
            </a:extLst>
          </p:cNvPr>
          <p:cNvPicPr>
            <a:picLocks noChangeAspect="1"/>
          </p:cNvPicPr>
          <p:nvPr/>
        </p:nvPicPr>
        <p:blipFill>
          <a:blip r:embed="rId2" cstate="print"/>
          <a:stretch>
            <a:fillRect/>
          </a:stretch>
        </p:blipFill>
        <p:spPr>
          <a:xfrm>
            <a:off x="6393979" y="1772438"/>
            <a:ext cx="4809409" cy="3181224"/>
          </a:xfrm>
          <a:prstGeom prst="rect">
            <a:avLst/>
          </a:prstGeom>
          <a:effectLst>
            <a:softEdge rad="127000"/>
          </a:effectLst>
        </p:spPr>
      </p:pic>
    </p:spTree>
    <p:extLst>
      <p:ext uri="{BB962C8B-B14F-4D97-AF65-F5344CB8AC3E}">
        <p14:creationId xmlns="" xmlns:p14="http://schemas.microsoft.com/office/powerpoint/2010/main" val="116028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4564902" y="2001300"/>
            <a:ext cx="6194753" cy="3056109"/>
          </a:xfrm>
          <a:prstGeom prst="cloudCallout">
            <a:avLst>
              <a:gd name="adj1" fmla="val 45079"/>
              <a:gd name="adj2" fmla="val 63116"/>
            </a:avLst>
          </a:prstGeom>
          <a:noFill/>
          <a:ln w="25400">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8549432" y="3242753"/>
            <a:ext cx="1528354" cy="789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05171" y="1861709"/>
            <a:ext cx="4116814" cy="3970318"/>
          </a:xfrm>
          <a:prstGeom prst="rect">
            <a:avLst/>
          </a:prstGeom>
          <a:noFill/>
        </p:spPr>
        <p:txBody>
          <a:bodyPr wrap="square" lIns="91440" tIns="45720" rIns="91440" bIns="45720" rtlCol="0" anchor="t">
            <a:spAutoFit/>
          </a:bodyPr>
          <a:lstStyle/>
          <a:p>
            <a:r>
              <a:rPr lang="lv-LV" sz="2800" dirty="0"/>
              <a:t>Kur saskati problēmu?</a:t>
            </a:r>
          </a:p>
          <a:p>
            <a:r>
              <a:rPr lang="lv-LV" sz="2800" dirty="0"/>
              <a:t> </a:t>
            </a:r>
          </a:p>
          <a:p>
            <a:r>
              <a:rPr lang="lv-LV" sz="2800" dirty="0"/>
              <a:t>Kā tu justos?</a:t>
            </a:r>
          </a:p>
          <a:p>
            <a:r>
              <a:rPr lang="lv-LV" sz="2800" dirty="0"/>
              <a:t> </a:t>
            </a:r>
          </a:p>
          <a:p>
            <a:r>
              <a:rPr lang="lv-LV" sz="2800" dirty="0"/>
              <a:t>Kādi tikumi parādās šajā situācijā? </a:t>
            </a:r>
          </a:p>
          <a:p>
            <a:endParaRPr lang="lv-LV" sz="2800" dirty="0"/>
          </a:p>
          <a:p>
            <a:r>
              <a:rPr lang="lv-LV" sz="2800" dirty="0"/>
              <a:t>Kāds, tavuprāt, ir saprātīgs risinājums? Kāpēc?</a:t>
            </a:r>
            <a:endParaRPr lang="en-GB" sz="2800" kern="1400" dirty="0">
              <a:solidFill>
                <a:srgbClr val="000000"/>
              </a:solidFill>
              <a:latin typeface="Calibri" panose="020F0502020204030204" pitchFamily="34" charset="0"/>
            </a:endParaRPr>
          </a:p>
        </p:txBody>
      </p:sp>
      <p:sp>
        <p:nvSpPr>
          <p:cNvPr id="7" name="TextBox 6"/>
          <p:cNvSpPr txBox="1"/>
          <p:nvPr/>
        </p:nvSpPr>
        <p:spPr>
          <a:xfrm>
            <a:off x="5277395" y="2568342"/>
            <a:ext cx="5199018" cy="1754326"/>
          </a:xfrm>
          <a:prstGeom prst="rect">
            <a:avLst/>
          </a:prstGeom>
          <a:noFill/>
        </p:spPr>
        <p:txBody>
          <a:bodyPr wrap="square" lIns="91440" tIns="45720" rIns="91440" bIns="45720" rtlCol="0" anchor="t">
            <a:spAutoFit/>
          </a:bodyPr>
          <a:lstStyle/>
          <a:p>
            <a:r>
              <a:rPr lang="lv-LV" dirty="0"/>
              <a:t>Tev skolā ir divas labas draudzenes, bet viņas savā starpā īsti nesatiek. Starpbrīdī viena no tavām draudzenēm sāk aprunāt otru tavu draudzeni. Viņa saka: "Ja tu to pastāstīsi otrai draudzenei, es pateikšu, ka tu esi tā, kura aprunā citus." Viņa apgalvo, ka labi draugi glabā noslēpumus. </a:t>
            </a:r>
          </a:p>
        </p:txBody>
      </p:sp>
    </p:spTree>
    <p:extLst>
      <p:ext uri="{BB962C8B-B14F-4D97-AF65-F5344CB8AC3E}">
        <p14:creationId xmlns="" xmlns:p14="http://schemas.microsoft.com/office/powerpoint/2010/main" val="127213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9832" y="2258862"/>
            <a:ext cx="8322365" cy="2759538"/>
          </a:xfrm>
          <a:prstGeom prst="rect">
            <a:avLst/>
          </a:prstGeom>
        </p:spPr>
        <p:txBody>
          <a:bodyPr wrap="square" lIns="91440" tIns="45720" rIns="91440" bIns="45720" anchor="t">
            <a:spAutoFit/>
          </a:bodyPr>
          <a:lstStyle/>
          <a:p>
            <a:pPr algn="ctr"/>
            <a:r>
              <a:rPr lang="lv-LV" sz="2800" dirty="0"/>
              <a:t>Kuri tikumi tevi padara par labu draugu?</a:t>
            </a:r>
          </a:p>
          <a:p>
            <a:pPr algn="ctr"/>
            <a:endParaRPr lang="lv-LV" sz="2800" dirty="0"/>
          </a:p>
          <a:p>
            <a:pPr algn="ctr"/>
            <a:r>
              <a:rPr lang="lv-LV" sz="2800" dirty="0"/>
              <a:t>Izvēlies vienu tikumu, ko tu vēlētos attīstīt un kas palīdzētu stiprināt tavas draudzības! Ko tu šodien vari izdarīt, lai praktizētu šo tikumu?</a:t>
            </a:r>
          </a:p>
          <a:p>
            <a:pPr algn="ctr">
              <a:lnSpc>
                <a:spcPct val="119000"/>
              </a:lnSpc>
              <a:spcAft>
                <a:spcPts val="600"/>
              </a:spcAft>
            </a:pPr>
            <a:endParaRPr lang="en-GB" sz="2800" kern="1400" dirty="0">
              <a:solidFill>
                <a:srgbClr val="000000"/>
              </a:solidFill>
              <a:latin typeface="+mj-lt"/>
              <a:cs typeface="Calibri Light" panose="020F0302020204030204" pitchFamily="34" charset="0"/>
            </a:endParaRPr>
          </a:p>
        </p:txBody>
      </p:sp>
      <p:pic>
        <p:nvPicPr>
          <p:cNvPr id="7" name="Picture 6"/>
          <p:cNvPicPr>
            <a:picLocks noChangeAspect="1"/>
          </p:cNvPicPr>
          <p:nvPr/>
        </p:nvPicPr>
        <p:blipFill>
          <a:blip r:embed="rId2" cstate="print"/>
          <a:stretch>
            <a:fillRect/>
          </a:stretch>
        </p:blipFill>
        <p:spPr>
          <a:xfrm>
            <a:off x="85039" y="3638631"/>
            <a:ext cx="1944793" cy="2225233"/>
          </a:xfrm>
          <a:prstGeom prst="rect">
            <a:avLst/>
          </a:prstGeom>
        </p:spPr>
      </p:pic>
    </p:spTree>
    <p:extLst>
      <p:ext uri="{BB962C8B-B14F-4D97-AF65-F5344CB8AC3E}">
        <p14:creationId xmlns="" xmlns:p14="http://schemas.microsoft.com/office/powerpoint/2010/main" val="98931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1ECEE-7B07-4840-AF9A-2005EBD020EC}">
  <ds:schemaRef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bcd8bb90-b1cb-4fe5-8892-66ea2dba031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C144D05-BEEF-48AA-B484-BA31DDA5C01C}">
  <ds:schemaRefs>
    <ds:schemaRef ds:uri="http://schemas.microsoft.com/sharepoint/v3/contenttype/forms"/>
  </ds:schemaRefs>
</ds:datastoreItem>
</file>

<file path=customXml/itemProps3.xml><?xml version="1.0" encoding="utf-8"?>
<ds:datastoreItem xmlns:ds="http://schemas.openxmlformats.org/officeDocument/2006/customXml" ds:itemID="{0D2769DA-B0BB-4C5B-B589-31637F1A6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TotalTime>
  <Words>499</Words>
  <Application>Microsoft Office PowerPoint</Application>
  <PresentationFormat>Custom</PresentationFormat>
  <Paragraphs>44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dizains</vt:lpstr>
      <vt:lpstr>1. klase  Tēma: Draudzība 2. nodarbība: Kā rīkojas labi draugi?</vt:lpstr>
      <vt:lpstr>Vai vari izdomāt kādu piemēru ar slaveniem draugiem? Kā tu zini, ka šie cilvēki ir labi draugi?</vt:lpstr>
      <vt:lpstr>Fox, Tortoise and Leopard  It was rather unusual for Fox and Tortoise to be such good friends because they were so different. Fox was clever and quick, but Tortoise was slow and thoughtful. However, they loved being together, they laughed a lot and their differences didn’t matter. One evening, when they were sitting and chatting by the riverbank, a ravenous leopard leapt out of the bushes. Fox quickly darted away and Tortoise pulled into his shell. Leopard started furiously scratching at Tortoise’s shell to try and eat him. Tortoise shivered and shook. Fox suddenly shouted, “Stop leopard! That’s not how to eat a tortoise! I’m an expert and will show you how to do it.” Tortoise was very upset that his friend might be about to help leopard eat him. “Before you can eat tortoise, you need to soften his shell by throwing him into the river,” said Fox. The leopard did exactly what Fox suggested and, as soon as Tortoise hit the bottom, he stretched out his legs and sneaked away along the riverbed. “How long should I wait?” asked the leopard.  “Until dark, “ Fox replied. “The longer you wait, the softer the shell will be!”  So the leopard waited, pacing up and down, getting angrier and hungrier. At midnight, as he fished in the riverbank for Tortoise, he realised that he had been tricked! Fox and Tortoise, however, had another story to laugh about together.              </vt:lpstr>
      <vt:lpstr>Fox, Tortoise and Leopard  It was rather unusual for Fox and Tortoise to be such good friends because they were so different. Fox was clever and quick, but Tortoise was slow and thoughtful. However, they loved being together, they laughed a lot and their differences didn’t matter. One evening, when they were sitting and chatting by the riverbank, a ravenous leopard leapt out of the bushes. Fox quickly darted away and Tortoise pulled into his shell. Leopard started furiously scratching at Tortoise’s shell to try and eat him. Tortoise shivered and shook. Fox suddenly shouted, “Stop leopard! That’s not how to eat a tortoise! I’m an expert and will show you how to do it.” Tortoise was very upset that his friend might be about to help leopard eat him. “Before you can eat tortoise, you need to soften his shell by throwing him into the river,” said Fox. The leopard did exactly what Fox suggested and, as soon as Tortoise hit the bottom, he stretched out his legs and sneaked away along the riverbed. “How long should I wait?” asked the leopard.  “Until dark, “ Fox replied. “The longer you wait, the softer the shell will be!”  So the leopard waited, pacing up and down, getting angrier and hungrier. At midnight, as he fished in the riverbank for Tortoise, he realised that he had been tricked! Fox and Tortoise, however, had another story to laugh about together.              </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 Joaquin Fernandez Gonzalez</dc:creator>
  <cp:lastModifiedBy>Arturs</cp:lastModifiedBy>
  <cp:revision>13</cp:revision>
  <dcterms:created xsi:type="dcterms:W3CDTF">2020-11-03T15:34:55Z</dcterms:created>
  <dcterms:modified xsi:type="dcterms:W3CDTF">2021-10-15T13:00:22Z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