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B1888-35A1-4F32-B8F8-3061D8984764}" v="9" dt="2021-08-23T14:28:3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44" y="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āte Balandīna" userId="724c8780-c7e3-4d85-a0a7-cddd1c3a6593" providerId="ADAL" clId="{6B4B1888-35A1-4F32-B8F8-3061D8984764}"/>
    <pc:docChg chg="custSel addSld delSld modSld sldOrd modMainMaster">
      <pc:chgData name="Beāte Balandīna" userId="724c8780-c7e3-4d85-a0a7-cddd1c3a6593" providerId="ADAL" clId="{6B4B1888-35A1-4F32-B8F8-3061D8984764}" dt="2021-08-23T14:28:59.934" v="227" actId="1076"/>
      <pc:docMkLst>
        <pc:docMk/>
      </pc:docMkLst>
      <pc:sldChg chg="addSp modSp">
        <pc:chgData name="Beāte Balandīna" userId="724c8780-c7e3-4d85-a0a7-cddd1c3a6593" providerId="ADAL" clId="{6B4B1888-35A1-4F32-B8F8-3061D8984764}" dt="2021-08-23T14:27:55.266" v="222" actId="1076"/>
        <pc:sldMkLst>
          <pc:docMk/>
          <pc:sldMk cId="1325734162" sldId="256"/>
        </pc:sldMkLst>
        <pc:picChg chg="add mod">
          <ac:chgData name="Beāte Balandīna" userId="724c8780-c7e3-4d85-a0a7-cddd1c3a6593" providerId="ADAL" clId="{6B4B1888-35A1-4F32-B8F8-3061D8984764}" dt="2021-08-23T14:27:55.266" v="222" actId="1076"/>
          <ac:picMkLst>
            <pc:docMk/>
            <pc:sldMk cId="1325734162" sldId="256"/>
            <ac:picMk id="1026" creationId="{993CDDDF-634E-4825-8363-B5BA33752BA9}"/>
          </ac:picMkLst>
        </pc:picChg>
      </pc:sldChg>
      <pc:sldChg chg="addSp modSp new add">
        <pc:chgData name="Beāte Balandīna" userId="724c8780-c7e3-4d85-a0a7-cddd1c3a6593" providerId="ADAL" clId="{6B4B1888-35A1-4F32-B8F8-3061D8984764}" dt="2021-08-23T14:28:59.934" v="227" actId="1076"/>
        <pc:sldMkLst>
          <pc:docMk/>
          <pc:sldMk cId="3380639998" sldId="257"/>
        </pc:sldMkLst>
        <pc:spChg chg="add mod">
          <ac:chgData name="Beāte Balandīna" userId="724c8780-c7e3-4d85-a0a7-cddd1c3a6593" providerId="ADAL" clId="{6B4B1888-35A1-4F32-B8F8-3061D8984764}" dt="2021-08-23T14:28:59.934" v="227" actId="1076"/>
          <ac:spMkLst>
            <pc:docMk/>
            <pc:sldMk cId="3380639998" sldId="257"/>
            <ac:spMk id="2" creationId="{597B3F6E-C84E-41FF-A20D-B09D888A3145}"/>
          </ac:spMkLst>
        </pc:spChg>
        <pc:spChg chg="add mod">
          <ac:chgData name="Beāte Balandīna" userId="724c8780-c7e3-4d85-a0a7-cddd1c3a6593" providerId="ADAL" clId="{6B4B1888-35A1-4F32-B8F8-3061D8984764}" dt="2021-08-23T14:21:54.966" v="7" actId="5793"/>
          <ac:spMkLst>
            <pc:docMk/>
            <pc:sldMk cId="3380639998" sldId="257"/>
            <ac:spMk id="3" creationId="{1B1192EC-C1FF-4633-986F-8A73A6206550}"/>
          </ac:spMkLst>
        </pc:spChg>
      </pc:sldChg>
      <pc:sldChg chg="modSp new add ord">
        <pc:chgData name="Beāte Balandīna" userId="724c8780-c7e3-4d85-a0a7-cddd1c3a6593" providerId="ADAL" clId="{6B4B1888-35A1-4F32-B8F8-3061D8984764}" dt="2021-08-23T14:24:55.505" v="211"/>
        <pc:sldMkLst>
          <pc:docMk/>
          <pc:sldMk cId="3947803648" sldId="258"/>
        </pc:sldMkLst>
        <pc:spChg chg="mod">
          <ac:chgData name="Beāte Balandīna" userId="724c8780-c7e3-4d85-a0a7-cddd1c3a6593" providerId="ADAL" clId="{6B4B1888-35A1-4F32-B8F8-3061D8984764}" dt="2021-08-23T14:24:25.368" v="165" actId="1076"/>
          <ac:spMkLst>
            <pc:docMk/>
            <pc:sldMk cId="3947803648" sldId="258"/>
            <ac:spMk id="2" creationId="{F6784D2C-55EF-4368-8447-EFC9B1A32463}"/>
          </ac:spMkLst>
        </pc:spChg>
        <pc:spChg chg="mod">
          <ac:chgData name="Beāte Balandīna" userId="724c8780-c7e3-4d85-a0a7-cddd1c3a6593" providerId="ADAL" clId="{6B4B1888-35A1-4F32-B8F8-3061D8984764}" dt="2021-08-23T14:24:39.263" v="209" actId="1076"/>
          <ac:spMkLst>
            <pc:docMk/>
            <pc:sldMk cId="3947803648" sldId="258"/>
            <ac:spMk id="3" creationId="{E38DDF0E-AA63-407D-9827-A9E6B688056E}"/>
          </ac:spMkLst>
        </pc:spChg>
      </pc:sldChg>
      <pc:sldChg chg="del">
        <pc:chgData name="Beāte Balandīna" userId="724c8780-c7e3-4d85-a0a7-cddd1c3a6593" providerId="ADAL" clId="{6B4B1888-35A1-4F32-B8F8-3061D8984764}" dt="2021-08-23T14:21:35.276" v="0" actId="47"/>
        <pc:sldMkLst>
          <pc:docMk/>
          <pc:sldMk cId="0" sldId="262"/>
        </pc:sldMkLst>
      </pc:sldChg>
      <pc:sldMasterChg chg="addSp modSp delSldLayout">
        <pc:chgData name="Beāte Balandīna" userId="724c8780-c7e3-4d85-a0a7-cddd1c3a6593" providerId="ADAL" clId="{6B4B1888-35A1-4F32-B8F8-3061D8984764}" dt="2021-08-23T14:28:41.632" v="226" actId="1076"/>
        <pc:sldMasterMkLst>
          <pc:docMk/>
          <pc:sldMasterMk cId="1041628065" sldId="2147483648"/>
        </pc:sldMasterMkLst>
        <pc:picChg chg="add mod">
          <ac:chgData name="Beāte Balandīna" userId="724c8780-c7e3-4d85-a0a7-cddd1c3a6593" providerId="ADAL" clId="{6B4B1888-35A1-4F32-B8F8-3061D8984764}" dt="2021-08-23T14:28:41.632" v="226" actId="1076"/>
          <ac:picMkLst>
            <pc:docMk/>
            <pc:sldMasterMk cId="1041628065" sldId="2147483648"/>
            <ac:picMk id="7" creationId="{F0252ECA-E614-4735-93B2-ECFFD68DE16D}"/>
          </ac:picMkLst>
        </pc:picChg>
        <pc:picChg chg="add mod">
          <ac:chgData name="Beāte Balandīna" userId="724c8780-c7e3-4d85-a0a7-cddd1c3a6593" providerId="ADAL" clId="{6B4B1888-35A1-4F32-B8F8-3061D8984764}" dt="2021-08-23T14:28:35.668" v="224" actId="1076"/>
          <ac:picMkLst>
            <pc:docMk/>
            <pc:sldMasterMk cId="1041628065" sldId="2147483648"/>
            <ac:picMk id="8" creationId="{0BAC4EB9-E572-4F99-8910-BE3C160344F7}"/>
          </ac:picMkLst>
        </pc:picChg>
        <pc:picChg chg="add mod">
          <ac:chgData name="Beāte Balandīna" userId="724c8780-c7e3-4d85-a0a7-cddd1c3a6593" providerId="ADAL" clId="{6B4B1888-35A1-4F32-B8F8-3061D8984764}" dt="2021-08-23T14:28:35.668" v="224" actId="1076"/>
          <ac:picMkLst>
            <pc:docMk/>
            <pc:sldMasterMk cId="1041628065" sldId="2147483648"/>
            <ac:picMk id="9" creationId="{18AB03F8-8109-4B51-B0B2-93834571D28A}"/>
          </ac:picMkLst>
        </pc:picChg>
        <pc:sldLayoutChg chg="del">
          <pc:chgData name="Beāte Balandīna" userId="724c8780-c7e3-4d85-a0a7-cddd1c3a6593" providerId="ADAL" clId="{6B4B1888-35A1-4F32-B8F8-3061D8984764}" dt="2021-08-23T14:21:35.276" v="0" actId="47"/>
          <pc:sldLayoutMkLst>
            <pc:docMk/>
            <pc:sldMasterMk cId="1041628065" sldId="2147483648"/>
            <pc:sldLayoutMk cId="3812267171"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5A4F5-EB82-482F-A24B-7A63CA543C59}"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15B94-14E9-4489-AF76-A80B66FDC57C}"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Atsauce attēlam:</a:t>
            </a:r>
            <a:r>
              <a:rPr lang="lv-LV" baseline="0"/>
              <a:t> https://www.ccdaily.com/wp-content/uploads/2020/04/diverse-777x437.jpg</a:t>
            </a:r>
            <a:endParaRPr lang="lv-LV"/>
          </a:p>
        </p:txBody>
      </p:sp>
      <p:sp>
        <p:nvSpPr>
          <p:cNvPr id="4" name="Slaida numura vietturis 3"/>
          <p:cNvSpPr>
            <a:spLocks noGrp="1"/>
          </p:cNvSpPr>
          <p:nvPr>
            <p:ph type="sldNum" sz="quarter" idx="10"/>
          </p:nvPr>
        </p:nvSpPr>
        <p:spPr/>
        <p:txBody>
          <a:bodyPr/>
          <a:lstStyle/>
          <a:p>
            <a:fld id="{0D274320-D827-4233-8CF6-D9A2E6A177B0}" type="slidenum">
              <a:rPr lang="lv-LV" smtClean="0"/>
              <a:pPr/>
              <a:t>1</a:t>
            </a:fld>
            <a:endParaRPr lang="lv-LV"/>
          </a:p>
        </p:txBody>
      </p:sp>
    </p:spTree>
    <p:extLst>
      <p:ext uri="{BB962C8B-B14F-4D97-AF65-F5344CB8AC3E}">
        <p14:creationId xmlns="" xmlns:p14="http://schemas.microsoft.com/office/powerpoint/2010/main" val="302917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Atsauce attēlam:</a:t>
            </a:r>
            <a:r>
              <a:rPr lang="lv-LV" baseline="0"/>
              <a:t> https://images2.minutemediacdn.com/image/upload/c_crop,h_1349,w_2400,x_0,y_225/f_auto,q_auto,w_1100/v1592499859/shape/mentalfloss/58543-gettyimages-624681178.jpg</a:t>
            </a:r>
            <a:endParaRPr lang="lv-LV"/>
          </a:p>
        </p:txBody>
      </p:sp>
      <p:sp>
        <p:nvSpPr>
          <p:cNvPr id="4" name="Slaida numura vietturis 3"/>
          <p:cNvSpPr>
            <a:spLocks noGrp="1"/>
          </p:cNvSpPr>
          <p:nvPr>
            <p:ph type="sldNum" sz="quarter" idx="10"/>
          </p:nvPr>
        </p:nvSpPr>
        <p:spPr/>
        <p:txBody>
          <a:bodyPr/>
          <a:lstStyle/>
          <a:p>
            <a:fld id="{0D274320-D827-4233-8CF6-D9A2E6A177B0}" type="slidenum">
              <a:rPr lang="lv-LV" smtClean="0"/>
              <a:pPr/>
              <a:t>2</a:t>
            </a:fld>
            <a:endParaRPr lang="lv-LV"/>
          </a:p>
        </p:txBody>
      </p:sp>
    </p:spTree>
    <p:extLst>
      <p:ext uri="{BB962C8B-B14F-4D97-AF65-F5344CB8AC3E}">
        <p14:creationId xmlns="" xmlns:p14="http://schemas.microsoft.com/office/powerpoint/2010/main" val="337553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Atsauce</a:t>
            </a:r>
            <a:r>
              <a:rPr lang="lv-LV" baseline="0"/>
              <a:t> attēlam: https://www.ptotoday.com/images/articles/body/0319-school-events-you-love-most-family-dance-body.jpg</a:t>
            </a:r>
            <a:endParaRPr lang="lv-LV"/>
          </a:p>
        </p:txBody>
      </p:sp>
      <p:sp>
        <p:nvSpPr>
          <p:cNvPr id="4" name="Slaida numura vietturis 3"/>
          <p:cNvSpPr>
            <a:spLocks noGrp="1"/>
          </p:cNvSpPr>
          <p:nvPr>
            <p:ph type="sldNum" sz="quarter" idx="10"/>
          </p:nvPr>
        </p:nvSpPr>
        <p:spPr/>
        <p:txBody>
          <a:bodyPr/>
          <a:lstStyle/>
          <a:p>
            <a:fld id="{0D274320-D827-4233-8CF6-D9A2E6A177B0}" type="slidenum">
              <a:rPr lang="lv-LV" smtClean="0"/>
              <a:pPr/>
              <a:t>7</a:t>
            </a:fld>
            <a:endParaRPr lang="lv-LV"/>
          </a:p>
        </p:txBody>
      </p:sp>
    </p:spTree>
    <p:extLst>
      <p:ext uri="{BB962C8B-B14F-4D97-AF65-F5344CB8AC3E}">
        <p14:creationId xmlns="" xmlns:p14="http://schemas.microsoft.com/office/powerpoint/2010/main" val="382073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B30D3DC-C4FA-4793-9808-68944278365B}"/>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9BE289DF-968F-4744-A598-01CC2A00F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36D25A3D-0AB0-49E9-9C29-54B9C507F245}"/>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3FC9A225-819F-4B47-9B77-A6A4BA06F7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97141391-3A99-4139-82F3-CE7B686CAF84}"/>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7484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9ADC635-290A-4BED-99E3-80D7BC0849A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EBBDF9A7-ACB6-43F7-94B7-B2E05BFA42D6}"/>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7585F320-52CC-48EF-BC8F-A7B939E0814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BADC7319-69A9-4343-9E3B-356B25EDF20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A2EF1D98-05E5-425B-9A03-F6016850BDF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1085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49A610F3-2192-4692-B41B-7150A44FE36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AF9B2761-9E88-4EF4-85AB-3FB1A78736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86E77638-C527-40BA-BFDF-D4D7D6755258}"/>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2DF87FA5-821F-4067-8AB4-504C6D07761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507FCCAE-3367-4886-969F-1BF49D72CDE0}"/>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7367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E149B01-D9D5-419D-B446-F37A56C33BE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5D74C0DA-42F4-4AB6-A04A-38B6BCAB2D3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BD88B265-61E0-48EC-8452-166EA0AF1BB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F78162FB-7551-4809-8FD3-48F873F2641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C559018F-2951-4F0C-92C8-01899BCB162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170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20E9978-E777-4B08-B8C4-E754EDBCB6B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74B83B3D-FF61-45C5-9815-BA7AF3BCB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4A538CA0-F12A-4E89-AD59-9C7A09C4A08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42C95B20-B34A-4FB3-BD62-2B145BFF97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FE21C0B2-E821-4C46-9172-21DBF175D51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87103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5F0BACE-74F1-4A9F-AE2D-4F11777B856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FD63BFF4-0D01-4782-8E30-6B4B1F6AECF6}"/>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4187AC55-2FB9-4C39-A8FE-9980EAF3D2B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8BF5C40C-235D-40BD-A724-82A1739495C4}"/>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EC3E09F6-6363-4C72-9304-15F0C4DCA50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F7F5795C-1B2A-40DF-ABB0-27B9E649BE7C}"/>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25212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EF975B9-7EE7-4066-8F16-C1212B116D6E}"/>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FD149E36-7623-4833-8CE4-18417E021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6F4CEC71-A39D-4F0F-B984-A9D2421996A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AE09964A-CBC2-4DD0-9BF1-7E77F8767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E4ABA299-E9B8-4A78-9152-254927E99A1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FD9FE09D-79EB-4C30-AFDF-06F6B34A304B}"/>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8" name="Kājenes vietturis 7">
            <a:extLst>
              <a:ext uri="{FF2B5EF4-FFF2-40B4-BE49-F238E27FC236}">
                <a16:creationId xmlns:a16="http://schemas.microsoft.com/office/drawing/2014/main" xmlns="" id="{F5B38440-16AB-4DF4-B65A-6D649F526BA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18289291-411A-4430-AE8B-0A90CB2CC2E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999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CA25F8C-0A4A-4D81-ADB9-754A348816D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02308188-94C8-4AB5-9255-9A300FC2043C}"/>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4" name="Kājenes vietturis 3">
            <a:extLst>
              <a:ext uri="{FF2B5EF4-FFF2-40B4-BE49-F238E27FC236}">
                <a16:creationId xmlns:a16="http://schemas.microsoft.com/office/drawing/2014/main" xmlns="" id="{4D2B509F-33AC-441E-91FA-3A7E9383DA6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079EC995-095F-4BFB-B360-8D60DD07328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5010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AF09579F-3A31-455A-B733-3D2BBC21DE2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3" name="Kājenes vietturis 2">
            <a:extLst>
              <a:ext uri="{FF2B5EF4-FFF2-40B4-BE49-F238E27FC236}">
                <a16:creationId xmlns:a16="http://schemas.microsoft.com/office/drawing/2014/main" xmlns="" id="{41E8326D-A643-48DD-AC3A-20E6AF648E8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9F9351E2-6DF0-4C18-909A-4C78927DB2A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47750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2F68B60-6F62-484A-8EE8-C363834CDDD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AF42AEA7-88C9-441A-B7CD-481B2316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AB958680-2840-4B86-A3A1-B8CEE2853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37350ACA-3676-4DC9-A800-3AE094F8B000}"/>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624E938C-0154-4F89-A186-3C87CD0491B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D8333E7C-95FE-4D72-A70C-5BA91DF22C41}"/>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9785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C20D04D-4C9F-41D9-8382-55388573F5F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1683FFE8-838F-4F60-B5AF-206412C7A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E7A5539B-BD2A-46B4-9B5D-B909263F1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D51F85EB-5A88-41F5-93E7-84B0660F2F09}"/>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B7A853C5-88D2-41CC-BB3B-E577402A266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94D95757-513C-4203-8E49-C09E1FCB4A5D}"/>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1224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61DB5182-98B5-4E0C-98E3-79FC7B256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66D10CE1-0334-42B2-A0FD-1A21B5D99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CC5D03C-0FAF-4545-BAC1-08C98C79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AD314941-F6EB-4329-BF1A-F5919E2A6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515402DD-6AA3-4FBD-800F-F40094D96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0F6D-1DD6-46C3-8A4E-8F3608A4DF60}" type="slidenum">
              <a:rPr lang="lv-LV" smtClean="0"/>
              <a:pPr/>
              <a:t>‹#›</a:t>
            </a:fld>
            <a:endParaRPr lang="lv-LV"/>
          </a:p>
        </p:txBody>
      </p:sp>
      <p:pic>
        <p:nvPicPr>
          <p:cNvPr id="9" name="Attēls 8">
            <a:extLst>
              <a:ext uri="{FF2B5EF4-FFF2-40B4-BE49-F238E27FC236}">
                <a16:creationId xmlns:a16="http://schemas.microsoft.com/office/drawing/2014/main" xmlns="" id="{18AB03F8-8109-4B51-B0B2-93834571D28A}"/>
              </a:ext>
            </a:extLst>
          </p:cNvPr>
          <p:cNvPicPr>
            <a:picLocks noChangeAspect="1"/>
          </p:cNvPicPr>
          <p:nvPr userDrawn="1"/>
        </p:nvPicPr>
        <p:blipFill>
          <a:blip r:embed="rId14" cstate="print"/>
          <a:stretch>
            <a:fillRect/>
          </a:stretch>
        </p:blipFill>
        <p:spPr>
          <a:xfrm>
            <a:off x="61404" y="5941074"/>
            <a:ext cx="2105522" cy="743831"/>
          </a:xfrm>
          <a:prstGeom prst="rect">
            <a:avLst/>
          </a:prstGeom>
        </p:spPr>
      </p:pic>
      <p:pic>
        <p:nvPicPr>
          <p:cNvPr id="10"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104162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Cjh10ddUu98"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reatgettogether.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845127" y="1418489"/>
            <a:ext cx="6096000" cy="3046988"/>
          </a:xfrm>
          <a:prstGeom prst="rect">
            <a:avLst/>
          </a:prstGeom>
        </p:spPr>
        <p:txBody>
          <a:bodyPr lIns="91440" tIns="45720" rIns="91440" bIns="45720" anchor="t">
            <a:spAutoFit/>
          </a:bodyPr>
          <a:lstStyle/>
          <a:p>
            <a:pPr algn="ctr"/>
            <a:r>
              <a:rPr lang="lv-LV" sz="3200" b="1" dirty="0"/>
              <a:t>1. klase ​</a:t>
            </a:r>
          </a:p>
          <a:p>
            <a:pPr algn="ctr"/>
            <a:r>
              <a:rPr lang="lv-LV" sz="3200" b="1" dirty="0"/>
              <a:t>​</a:t>
            </a:r>
          </a:p>
          <a:p>
            <a:pPr algn="ctr"/>
            <a:r>
              <a:rPr lang="lv-LV" sz="3200" b="1" dirty="0"/>
              <a:t>Tēma: Kopienas</a:t>
            </a:r>
          </a:p>
          <a:p>
            <a:pPr algn="ctr"/>
            <a:r>
              <a:rPr lang="lv-LV" sz="3200" b="1" dirty="0"/>
              <a:t>​</a:t>
            </a:r>
          </a:p>
          <a:p>
            <a:pPr algn="ctr"/>
            <a:r>
              <a:rPr lang="lv-LV" sz="3200" b="1" dirty="0"/>
              <a:t>3. nodarbība: Dzīve daudzveidīgā kopienā</a:t>
            </a:r>
            <a:r>
              <a:rPr lang="lv-LV" dirty="0"/>
              <a:t>​</a:t>
            </a:r>
            <a:endParaRPr lang="lv-LV" dirty="0">
              <a:cs typeface="Calibri"/>
            </a:endParaRPr>
          </a:p>
        </p:txBody>
      </p:sp>
      <p:sp>
        <p:nvSpPr>
          <p:cNvPr id="5" name="Taisnstūris 4"/>
          <p:cNvSpPr/>
          <p:nvPr/>
        </p:nvSpPr>
        <p:spPr>
          <a:xfrm>
            <a:off x="1846239" y="4815440"/>
            <a:ext cx="4476162" cy="369332"/>
          </a:xfrm>
          <a:prstGeom prst="rect">
            <a:avLst/>
          </a:prstGeom>
        </p:spPr>
        <p:txBody>
          <a:bodyPr wrap="none">
            <a:spAutoFit/>
          </a:bodyPr>
          <a:lstStyle/>
          <a:p>
            <a:r>
              <a:rPr lang="lv-LV"/>
              <a:t>Tikumiskās audzināšanas programma «e-TAP»​</a:t>
            </a:r>
          </a:p>
        </p:txBody>
      </p:sp>
      <p:pic>
        <p:nvPicPr>
          <p:cNvPr id="6" name="Attēls 5"/>
          <p:cNvPicPr>
            <a:picLocks noChangeAspect="1"/>
          </p:cNvPicPr>
          <p:nvPr/>
        </p:nvPicPr>
        <p:blipFill>
          <a:blip r:embed="rId3" cstate="print"/>
          <a:stretch>
            <a:fillRect/>
          </a:stretch>
        </p:blipFill>
        <p:spPr>
          <a:xfrm>
            <a:off x="6941127" y="1721033"/>
            <a:ext cx="4831155" cy="2717136"/>
          </a:xfrm>
          <a:prstGeom prst="rect">
            <a:avLst/>
          </a:prstGeom>
        </p:spPr>
      </p:pic>
    </p:spTree>
    <p:extLst>
      <p:ext uri="{BB962C8B-B14F-4D97-AF65-F5344CB8AC3E}">
        <p14:creationId xmlns="" xmlns:p14="http://schemas.microsoft.com/office/powerpoint/2010/main" val="82310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680" y="2040023"/>
            <a:ext cx="10388248" cy="2387600"/>
          </a:xfrm>
        </p:spPr>
        <p:txBody>
          <a:bodyPr>
            <a:noAutofit/>
          </a:bodyPr>
          <a:lstStyle/>
          <a:p>
            <a:pPr algn="l"/>
            <a:r>
              <a:rPr lang="lv-LV" sz="3600" b="1"/>
              <a:t>Daudzveidīgs</a:t>
            </a:r>
            <a:r>
              <a:rPr lang="lv-LV" sz="3600"/>
              <a:t> (īpašības vārds) – tāds, kas pastāv un izpaužas daudzos dažādos veidos (piemēram, daudzveidīga kopiena ietver dažādus cilvēkus).</a:t>
            </a:r>
            <a:br>
              <a:rPr lang="lv-LV" sz="3600"/>
            </a:br>
            <a:r>
              <a:rPr lang="lv-LV" sz="3600"/>
              <a:t/>
            </a:r>
            <a:br>
              <a:rPr lang="lv-LV" sz="3600"/>
            </a:br>
            <a:r>
              <a:rPr lang="lv-LV" sz="3600" b="1"/>
              <a:t>Dažāds</a:t>
            </a:r>
            <a:r>
              <a:rPr lang="lv-LV" sz="3600"/>
              <a:t> – tāds, kas ar vienu vai vairākām īpašībām, pazīmēm nav līdzīgs citiem. </a:t>
            </a:r>
            <a:br>
              <a:rPr lang="lv-LV" sz="3600"/>
            </a:br>
            <a:r>
              <a:rPr lang="lv-LV" sz="3600"/>
              <a:t/>
            </a:r>
            <a:br>
              <a:rPr lang="lv-LV" sz="3600"/>
            </a:br>
            <a:r>
              <a:rPr lang="lv-LV" sz="3600" i="1"/>
              <a:t>Tēzaurs (tezaurs.lv)</a:t>
            </a:r>
            <a:endParaRPr lang="lv-LV" sz="3600"/>
          </a:p>
        </p:txBody>
      </p:sp>
      <p:pic>
        <p:nvPicPr>
          <p:cNvPr id="3" name="Attēls 2"/>
          <p:cNvPicPr>
            <a:picLocks noChangeAspect="1"/>
          </p:cNvPicPr>
          <p:nvPr/>
        </p:nvPicPr>
        <p:blipFill>
          <a:blip r:embed="rId3" cstate="print"/>
          <a:stretch>
            <a:fillRect/>
          </a:stretch>
        </p:blipFill>
        <p:spPr>
          <a:xfrm>
            <a:off x="5550408" y="3517950"/>
            <a:ext cx="5568696" cy="3128595"/>
          </a:xfrm>
          <a:prstGeom prst="rect">
            <a:avLst/>
          </a:prstGeom>
        </p:spPr>
      </p:pic>
    </p:spTree>
    <p:extLst>
      <p:ext uri="{BB962C8B-B14F-4D97-AF65-F5344CB8AC3E}">
        <p14:creationId xmlns="" xmlns:p14="http://schemas.microsoft.com/office/powerpoint/2010/main" val="155952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056" y="1782395"/>
            <a:ext cx="7059168" cy="3293209"/>
          </a:xfrm>
          <a:prstGeom prst="rect">
            <a:avLst/>
          </a:prstGeom>
        </p:spPr>
        <p:txBody>
          <a:bodyPr wrap="square">
            <a:spAutoFit/>
          </a:bodyPr>
          <a:lstStyle/>
          <a:p>
            <a:r>
              <a:rPr lang="lv-LV" sz="3600">
                <a:latin typeface="+mj-lt"/>
              </a:rPr>
              <a:t>Kādā veidā tavā klasē redzama daudzveidība un dažādība?</a:t>
            </a:r>
          </a:p>
          <a:p>
            <a:endParaRPr lang="lv-LV" sz="3600">
              <a:latin typeface="+mj-lt"/>
            </a:endParaRPr>
          </a:p>
          <a:p>
            <a:r>
              <a:rPr lang="lv-LV" sz="3600">
                <a:latin typeface="+mj-lt"/>
              </a:rPr>
              <a:t>Kādos veidos mūsu vietējā kopiena ir daudzveidīga?</a:t>
            </a:r>
          </a:p>
          <a:p>
            <a:endParaRPr lang="en-GB" sz="2800">
              <a:latin typeface="+mj-lt"/>
            </a:endParaRPr>
          </a:p>
        </p:txBody>
      </p:sp>
      <p:pic>
        <p:nvPicPr>
          <p:cNvPr id="8" name="Picture 7"/>
          <p:cNvPicPr>
            <a:picLocks noChangeAspect="1"/>
          </p:cNvPicPr>
          <p:nvPr/>
        </p:nvPicPr>
        <p:blipFill>
          <a:blip r:embed="rId2" cstate="print"/>
          <a:stretch>
            <a:fillRect/>
          </a:stretch>
        </p:blipFill>
        <p:spPr>
          <a:xfrm>
            <a:off x="8079602" y="2100285"/>
            <a:ext cx="2865368" cy="2133785"/>
          </a:xfrm>
          <a:prstGeom prst="rect">
            <a:avLst/>
          </a:prstGeom>
        </p:spPr>
      </p:pic>
    </p:spTree>
    <p:extLst>
      <p:ext uri="{BB962C8B-B14F-4D97-AF65-F5344CB8AC3E}">
        <p14:creationId xmlns="" xmlns:p14="http://schemas.microsoft.com/office/powerpoint/2010/main" val="15105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790" y="1255555"/>
            <a:ext cx="10522228" cy="560868"/>
          </a:xfrm>
        </p:spPr>
        <p:txBody>
          <a:bodyPr>
            <a:noAutofit/>
          </a:bodyPr>
          <a:lstStyle/>
          <a:p>
            <a:r>
              <a:rPr lang="lv-LV" sz="4400"/>
              <a:t>Kādas iespējas un pārbaudījumus rada daudzveidība un dažādība? </a:t>
            </a:r>
          </a:p>
        </p:txBody>
      </p:sp>
      <p:graphicFrame>
        <p:nvGraphicFramePr>
          <p:cNvPr id="3" name="Table 3">
            <a:extLst>
              <a:ext uri="{FF2B5EF4-FFF2-40B4-BE49-F238E27FC236}">
                <a16:creationId xmlns="" xmlns:a16="http://schemas.microsoft.com/office/drawing/2014/main" id="{15DBA4C0-93B3-844C-AE1A-3D794A87D19C}"/>
              </a:ext>
            </a:extLst>
          </p:cNvPr>
          <p:cNvGraphicFramePr>
            <a:graphicFrameLocks noGrp="1"/>
          </p:cNvGraphicFramePr>
          <p:nvPr>
            <p:extLst>
              <p:ext uri="{D42A27DB-BD31-4B8C-83A1-F6EECF244321}">
                <p14:modId xmlns="" xmlns:p14="http://schemas.microsoft.com/office/powerpoint/2010/main" val="3903017250"/>
              </p:ext>
            </p:extLst>
          </p:nvPr>
        </p:nvGraphicFramePr>
        <p:xfrm>
          <a:off x="2385494" y="2150008"/>
          <a:ext cx="8128000" cy="3508959"/>
        </p:xfrm>
        <a:graphic>
          <a:graphicData uri="http://schemas.openxmlformats.org/drawingml/2006/table">
            <a:tbl>
              <a:tblPr firstRow="1" bandRow="1">
                <a:tableStyleId>{69012ECD-51FC-41F1-AA8D-1B2483CD663E}</a:tableStyleId>
              </a:tblPr>
              <a:tblGrid>
                <a:gridCol w="4064000">
                  <a:extLst>
                    <a:ext uri="{9D8B030D-6E8A-4147-A177-3AD203B41FA5}">
                      <a16:colId xmlns="" xmlns:a16="http://schemas.microsoft.com/office/drawing/2014/main" val="3663689061"/>
                    </a:ext>
                  </a:extLst>
                </a:gridCol>
                <a:gridCol w="4064000">
                  <a:extLst>
                    <a:ext uri="{9D8B030D-6E8A-4147-A177-3AD203B41FA5}">
                      <a16:colId xmlns="" xmlns:a16="http://schemas.microsoft.com/office/drawing/2014/main" val="3012651516"/>
                    </a:ext>
                  </a:extLst>
                </a:gridCol>
              </a:tblGrid>
              <a:tr h="830353">
                <a:tc>
                  <a:txBody>
                    <a:bodyPr/>
                    <a:lstStyle/>
                    <a:p>
                      <a:pPr algn="ctr"/>
                      <a:r>
                        <a:rPr lang="x-none" sz="4400">
                          <a:solidFill>
                            <a:schemeClr val="tx1"/>
                          </a:solidFill>
                        </a:rPr>
                        <a:t>Iespējas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x-none" sz="4400">
                          <a:solidFill>
                            <a:schemeClr val="tx1"/>
                          </a:solidFill>
                        </a:rPr>
                        <a:t>Pārbaudījumi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63658203"/>
                  </a:ext>
                </a:extLst>
              </a:tr>
              <a:tr h="2678606">
                <a:tc>
                  <a:txBody>
                    <a:bodyPr/>
                    <a:lstStyle/>
                    <a:p>
                      <a:endParaRPr lang="x-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x-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05264395"/>
                  </a:ext>
                </a:extLst>
              </a:tr>
            </a:tbl>
          </a:graphicData>
        </a:graphic>
      </p:graphicFrame>
    </p:spTree>
    <p:extLst>
      <p:ext uri="{BB962C8B-B14F-4D97-AF65-F5344CB8AC3E}">
        <p14:creationId xmlns="" xmlns:p14="http://schemas.microsoft.com/office/powerpoint/2010/main" val="99417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08BC803E-13F3-4DAB-B17C-BEB0076164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8DDE571-E57F-4AB5-83C7-30EB5DDCCA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 xmlns:a16="http://schemas.microsoft.com/office/drawing/2014/main" id="{7A80C8C3-953D-46DF-9B59-C0EFF556322D}"/>
              </a:ext>
            </a:extLst>
          </p:cNvPr>
          <p:cNvSpPr>
            <a:spLocks noGrp="1"/>
          </p:cNvSpPr>
          <p:nvPr>
            <p:ph type="title"/>
          </p:nvPr>
        </p:nvSpPr>
        <p:spPr>
          <a:xfrm>
            <a:off x="1137035" y="603622"/>
            <a:ext cx="4282380" cy="1322944"/>
          </a:xfrm>
        </p:spPr>
        <p:txBody>
          <a:bodyPr>
            <a:normAutofit/>
          </a:bodyPr>
          <a:lstStyle/>
          <a:p>
            <a:r>
              <a:rPr lang="lv-LV" dirty="0">
                <a:solidFill>
                  <a:schemeClr val="tx1">
                    <a:lumMod val="85000"/>
                    <a:lumOff val="15000"/>
                  </a:schemeClr>
                </a:solidFill>
              </a:rPr>
              <a:t>2. aktivitāte </a:t>
            </a:r>
          </a:p>
        </p:txBody>
      </p:sp>
      <p:sp>
        <p:nvSpPr>
          <p:cNvPr id="11" name="Content Placeholder 10">
            <a:extLst>
              <a:ext uri="{FF2B5EF4-FFF2-40B4-BE49-F238E27FC236}">
                <a16:creationId xmlns="" xmlns:a16="http://schemas.microsoft.com/office/drawing/2014/main" id="{4307E848-F5D6-40B8-BC98-2F1E9A98EEF4}"/>
              </a:ext>
            </a:extLst>
          </p:cNvPr>
          <p:cNvSpPr>
            <a:spLocks noGrp="1"/>
          </p:cNvSpPr>
          <p:nvPr>
            <p:ph idx="1"/>
          </p:nvPr>
        </p:nvSpPr>
        <p:spPr>
          <a:xfrm>
            <a:off x="1137034" y="2207977"/>
            <a:ext cx="3968365" cy="4046401"/>
          </a:xfrm>
        </p:spPr>
        <p:txBody>
          <a:bodyPr>
            <a:normAutofit/>
          </a:bodyPr>
          <a:lstStyle/>
          <a:p>
            <a:pPr marL="0" indent="0" algn="ctr">
              <a:buNone/>
            </a:pPr>
            <a:r>
              <a:rPr lang="lv-LV" sz="3600" dirty="0">
                <a:solidFill>
                  <a:schemeClr val="tx1">
                    <a:lumMod val="85000"/>
                    <a:lumOff val="15000"/>
                  </a:schemeClr>
                </a:solidFill>
              </a:rPr>
              <a:t>“Nenovērsies, atbalsti!”</a:t>
            </a:r>
          </a:p>
          <a:p>
            <a:pPr marL="0" indent="0" algn="ctr">
              <a:buNone/>
            </a:pPr>
            <a:endParaRPr lang="lv-LV" sz="2400" dirty="0">
              <a:solidFill>
                <a:schemeClr val="tx1">
                  <a:lumMod val="85000"/>
                  <a:lumOff val="15000"/>
                </a:schemeClr>
              </a:solidFill>
            </a:endParaRPr>
          </a:p>
          <a:p>
            <a:pPr marL="0" indent="0" algn="ctr">
              <a:buNone/>
            </a:pPr>
            <a:r>
              <a:rPr lang="en-US" sz="1400" dirty="0">
                <a:solidFill>
                  <a:schemeClr val="tx1">
                    <a:lumMod val="85000"/>
                    <a:lumOff val="15000"/>
                  </a:schemeClr>
                </a:solidFill>
                <a:hlinkClick r:id="rId2"/>
              </a:rPr>
              <a:t>https://www.youtube.com/watch?v=Cjh10ddUu98</a:t>
            </a:r>
            <a:r>
              <a:rPr lang="lv-LV" sz="2400" dirty="0">
                <a:solidFill>
                  <a:schemeClr val="tx1">
                    <a:lumMod val="85000"/>
                    <a:lumOff val="15000"/>
                  </a:schemeClr>
                </a:solidFill>
              </a:rPr>
              <a:t> </a:t>
            </a:r>
            <a:endParaRPr lang="en-US" sz="1400" dirty="0">
              <a:solidFill>
                <a:schemeClr val="tx1">
                  <a:lumMod val="85000"/>
                  <a:lumOff val="15000"/>
                </a:schemeClr>
              </a:solidFill>
            </a:endParaRPr>
          </a:p>
        </p:txBody>
      </p:sp>
      <p:pic>
        <p:nvPicPr>
          <p:cNvPr id="7" name="Attēls 6" descr="Attēls, kurā ir persona, iekštelpa, jauns, zēns&#10;&#10;Apraksts ģenerēts automātiski">
            <a:extLst>
              <a:ext uri="{FF2B5EF4-FFF2-40B4-BE49-F238E27FC236}">
                <a16:creationId xmlns="" xmlns:a16="http://schemas.microsoft.com/office/drawing/2014/main" id="{8322E565-9FA8-4E9B-AD29-57450600281E}"/>
              </a:ext>
            </a:extLst>
          </p:cNvPr>
          <p:cNvPicPr>
            <a:picLocks noChangeAspect="1"/>
          </p:cNvPicPr>
          <p:nvPr/>
        </p:nvPicPr>
        <p:blipFill rotWithShape="1">
          <a:blip r:embed="rId3" cstate="print"/>
          <a:srcRect r="24294" b="-1"/>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5" name="Satura vietturis 4">
            <a:extLst>
              <a:ext uri="{FF2B5EF4-FFF2-40B4-BE49-F238E27FC236}">
                <a16:creationId xmlns="" xmlns:a16="http://schemas.microsoft.com/office/drawing/2014/main" id="{E6B39604-09F6-400A-B2A6-7AC204D051C2}"/>
              </a:ext>
            </a:extLst>
          </p:cNvPr>
          <p:cNvPicPr>
            <a:picLocks noChangeAspect="1"/>
          </p:cNvPicPr>
          <p:nvPr/>
        </p:nvPicPr>
        <p:blipFill rotWithShape="1">
          <a:blip r:embed="rId4" cstate="print"/>
          <a:srcRect l="4245" r="1446" b="1"/>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 xmlns:p14="http://schemas.microsoft.com/office/powerpoint/2010/main" val="252279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933359" y="187340"/>
            <a:ext cx="5815320" cy="2267444"/>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endParaRPr lang="lv-LV" sz="2400"/>
          </a:p>
          <a:p>
            <a:pPr algn="ctr"/>
            <a:r>
              <a:rPr lang="lv-LV" sz="2400"/>
              <a:t>"Mēs esam daudz vienotāki, nekā mums šķiet, un mūsos ir daudz vairāk kopīgā nekā atšķirīgā." (</a:t>
            </a:r>
            <a:r>
              <a:rPr lang="lv-LV" sz="2400" err="1"/>
              <a:t>Džo</a:t>
            </a:r>
            <a:r>
              <a:rPr lang="lv-LV" sz="2400"/>
              <a:t> Koksa)</a:t>
            </a:r>
            <a:endParaRPr lang="lv-LV" sz="2400">
              <a:cs typeface="Calibri"/>
            </a:endParaRPr>
          </a:p>
        </p:txBody>
      </p:sp>
      <p:pic>
        <p:nvPicPr>
          <p:cNvPr id="9" name="Picture 8"/>
          <p:cNvPicPr>
            <a:picLocks noChangeAspect="1"/>
          </p:cNvPicPr>
          <p:nvPr/>
        </p:nvPicPr>
        <p:blipFill>
          <a:blip r:embed="rId2" cstate="print"/>
          <a:stretch>
            <a:fillRect/>
          </a:stretch>
        </p:blipFill>
        <p:spPr>
          <a:xfrm>
            <a:off x="9610794" y="2709166"/>
            <a:ext cx="2325804" cy="2960114"/>
          </a:xfrm>
          <a:prstGeom prst="rect">
            <a:avLst/>
          </a:prstGeom>
        </p:spPr>
      </p:pic>
      <p:sp>
        <p:nvSpPr>
          <p:cNvPr id="11" name="Rectangle 10"/>
          <p:cNvSpPr/>
          <p:nvPr/>
        </p:nvSpPr>
        <p:spPr>
          <a:xfrm>
            <a:off x="355986" y="2531065"/>
            <a:ext cx="8970066" cy="4139595"/>
          </a:xfrm>
          <a:prstGeom prst="rect">
            <a:avLst/>
          </a:prstGeom>
        </p:spPr>
        <p:txBody>
          <a:bodyPr wrap="square" lIns="91440" tIns="45720" rIns="91440" bIns="45720" anchor="t">
            <a:spAutoFit/>
          </a:bodyPr>
          <a:lstStyle/>
          <a:p>
            <a:pPr algn="just">
              <a:lnSpc>
                <a:spcPct val="119000"/>
              </a:lnSpc>
              <a:spcAft>
                <a:spcPts val="600"/>
              </a:spcAft>
            </a:pPr>
            <a:r>
              <a:rPr lang="lv-LV" sz="2000"/>
              <a:t>	</a:t>
            </a:r>
            <a:r>
              <a:rPr lang="lv-LV" sz="2000" err="1"/>
              <a:t>Džo</a:t>
            </a:r>
            <a:r>
              <a:rPr lang="lv-LV" sz="2000"/>
              <a:t> Koksa dedzīgi strādāja, lai panāktu nozīmīgas izmaiņas gan vietējā Jorkšīras kopienā, gan visā pasaulē. Viņa 10 gadus bija sociālā darbiniece, tostarp strādāja labdarības organizācijā </a:t>
            </a:r>
            <a:r>
              <a:rPr lang="lv-LV" sz="2000" i="1" err="1"/>
              <a:t>Oxfam</a:t>
            </a:r>
            <a:r>
              <a:rPr lang="lv-LV" sz="2000"/>
              <a:t> un palīdzēja pašiem nabadzīgākajiem cilvēkiem pasaulē. Kad viņa kļuva par parlamenta locekli, viņa turpināja strādāt, lai uzlabotu dzīvi cilvēkiem, arī bēgļiem no Sīrijas un cilvēkiem ar </a:t>
            </a:r>
            <a:r>
              <a:rPr lang="lv-LV" sz="2000" err="1"/>
              <a:t>autiskā</a:t>
            </a:r>
            <a:r>
              <a:rPr lang="lv-LV" sz="2000"/>
              <a:t> spektra traucējumiem. Viņu nogalināja cilvēks, kura viedoklis par iekļaušanu bija atšķirīgs no Džo viedokļa. Viņas vārdi un darbi iedvesmoja daudz cilvēku, un pēc viņas nāves tika izveidots Džo Koksas fonds, tupinot viņas iesākto. Katru gadu fonds organizē “Lielo kopā sanākšanu”, lai iedvesmotu cilvēkus rīkot pasākumus savās kopienās, pulcinot kopā cilvēkus un radot prieku. </a:t>
            </a:r>
            <a:endParaRPr lang="en-GB" sz="2000" kern="1400">
              <a:solidFill>
                <a:srgbClr val="000000"/>
              </a:solidFill>
              <a:latin typeface="+mj-lt"/>
            </a:endParaRPr>
          </a:p>
          <a:p>
            <a:pPr algn="ctr"/>
            <a:r>
              <a:rPr lang="lv-LV" sz="2000" b="1"/>
              <a:t>Kādus tikumus, tavuprāt, dzīvē un darbā pauda </a:t>
            </a:r>
            <a:r>
              <a:rPr lang="lv-LV" sz="2000" b="1" err="1"/>
              <a:t>Džo</a:t>
            </a:r>
            <a:r>
              <a:rPr lang="lv-LV" sz="2000" b="1"/>
              <a:t> Koksa?</a:t>
            </a:r>
            <a:r>
              <a:rPr lang="en-GB" sz="2000" b="1" kern="1400">
                <a:solidFill>
                  <a:srgbClr val="000000"/>
                </a:solidFill>
                <a:latin typeface="+mj-lt"/>
              </a:rPr>
              <a:t> </a:t>
            </a:r>
          </a:p>
        </p:txBody>
      </p:sp>
    </p:spTree>
    <p:extLst>
      <p:ext uri="{BB962C8B-B14F-4D97-AF65-F5344CB8AC3E}">
        <p14:creationId xmlns="" xmlns:p14="http://schemas.microsoft.com/office/powerpoint/2010/main" val="70856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5986" y="2492852"/>
            <a:ext cx="8970066"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Rectangle 11"/>
          <p:cNvSpPr/>
          <p:nvPr/>
        </p:nvSpPr>
        <p:spPr>
          <a:xfrm>
            <a:off x="6263640" y="1619973"/>
            <a:ext cx="5016712" cy="3539430"/>
          </a:xfrm>
          <a:prstGeom prst="rect">
            <a:avLst/>
          </a:prstGeom>
        </p:spPr>
        <p:txBody>
          <a:bodyPr wrap="square" lIns="91440" tIns="45720" rIns="91440" bIns="45720" anchor="t">
            <a:spAutoFit/>
          </a:bodyPr>
          <a:lstStyle/>
          <a:p>
            <a:pPr algn="ctr"/>
            <a:r>
              <a:rPr lang="lv-LV" sz="2800"/>
              <a:t>Vai klase var noorganizēt pasākumu, kurā galvenā uzmanība tiktu pievērsta tās vietējās kopienas daudzveidībai un dažādībai?</a:t>
            </a:r>
          </a:p>
          <a:p>
            <a:pPr algn="ctr"/>
            <a:r>
              <a:rPr lang="lv-LV" sz="2800"/>
              <a:t> Iespēja organizēt “Lielo kopā sanākšanu”</a:t>
            </a:r>
            <a:endParaRPr lang="lv-LV" sz="2800">
              <a:cs typeface="Calibri"/>
            </a:endParaRPr>
          </a:p>
          <a:p>
            <a:pPr algn="ctr"/>
            <a:r>
              <a:rPr lang="lv-LV" sz="2800">
                <a:hlinkClick r:id="rId3"/>
              </a:rPr>
              <a:t>http://www.greatgettogether.org</a:t>
            </a:r>
            <a:endParaRPr lang="lv-LV" sz="2800"/>
          </a:p>
        </p:txBody>
      </p:sp>
      <p:pic>
        <p:nvPicPr>
          <p:cNvPr id="2" name="Attēls 1"/>
          <p:cNvPicPr>
            <a:picLocks noChangeAspect="1"/>
          </p:cNvPicPr>
          <p:nvPr/>
        </p:nvPicPr>
        <p:blipFill>
          <a:blip r:embed="rId4" cstate="print"/>
          <a:stretch>
            <a:fillRect/>
          </a:stretch>
        </p:blipFill>
        <p:spPr>
          <a:xfrm>
            <a:off x="1404813" y="2056599"/>
            <a:ext cx="3810000" cy="2857500"/>
          </a:xfrm>
          <a:prstGeom prst="rect">
            <a:avLst/>
          </a:prstGeom>
        </p:spPr>
      </p:pic>
    </p:spTree>
    <p:extLst>
      <p:ext uri="{BB962C8B-B14F-4D97-AF65-F5344CB8AC3E}">
        <p14:creationId xmlns="" xmlns:p14="http://schemas.microsoft.com/office/powerpoint/2010/main" val="380315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1ECEE-7B07-4840-AF9A-2005EBD020EC}">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cd8bb90-b1cb-4fe5-8892-66ea2dba031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C144D05-BEEF-48AA-B484-BA31DDA5C01C}">
  <ds:schemaRefs>
    <ds:schemaRef ds:uri="http://schemas.microsoft.com/sharepoint/v3/contenttype/forms"/>
  </ds:schemaRefs>
</ds:datastoreItem>
</file>

<file path=customXml/itemProps3.xml><?xml version="1.0" encoding="utf-8"?>
<ds:datastoreItem xmlns:ds="http://schemas.openxmlformats.org/officeDocument/2006/customXml" ds:itemID="{0D2769DA-B0BB-4C5B-B589-31637F1A6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235</Words>
  <Application>Microsoft Office PowerPoint</Application>
  <PresentationFormat>Custom</PresentationFormat>
  <Paragraphs>38</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dizains</vt:lpstr>
      <vt:lpstr>Slide 1</vt:lpstr>
      <vt:lpstr>Daudzveidīgs (īpašības vārds) – tāds, kas pastāv un izpaužas daudzos dažādos veidos (piemēram, daudzveidīga kopiena ietver dažādus cilvēkus).  Dažāds – tāds, kas ar vienu vai vairākām īpašībām, pazīmēm nav līdzīgs citiem.   Tēzaurs (tezaurs.lv)</vt:lpstr>
      <vt:lpstr>Slide 3</vt:lpstr>
      <vt:lpstr>Kādas iespējas un pārbaudījumus rada daudzveidība un dažādība? </vt:lpstr>
      <vt:lpstr>2. aktivitāte </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9</cp:revision>
  <dcterms:created xsi:type="dcterms:W3CDTF">2020-11-03T15:34:55Z</dcterms:created>
  <dcterms:modified xsi:type="dcterms:W3CDTF">2021-10-15T13:01:04Z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