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39078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lv-LV" sz="4200" dirty="0"/>
              <a:t>2.</a:t>
            </a:r>
            <a:r>
              <a:rPr lang="en-US" sz="4200" dirty="0"/>
              <a:t> </a:t>
            </a:r>
            <a:r>
              <a:rPr lang="en-US" sz="4200" dirty="0" err="1"/>
              <a:t>klase</a:t>
            </a:r>
            <a:r>
              <a:rPr lang="en-US" sz="4200" dirty="0"/>
              <a:t> </a:t>
            </a:r>
            <a:r>
              <a:rPr lang="lv-LV" sz="4200" dirty="0"/>
              <a:t/>
            </a:r>
            <a:br>
              <a:rPr lang="lv-LV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 err="1"/>
              <a:t>Tēma</a:t>
            </a:r>
            <a:r>
              <a:rPr lang="en-US" sz="4200" dirty="0"/>
              <a:t>: </a:t>
            </a:r>
            <a:r>
              <a:rPr lang="lv-LV" sz="4200" dirty="0"/>
              <a:t>Ģimene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lv-LV" sz="4200" dirty="0"/>
              <a:t/>
            </a:r>
            <a:br>
              <a:rPr lang="lv-LV" sz="4200" dirty="0"/>
            </a:br>
            <a:r>
              <a:rPr lang="lv-LV" sz="4200" dirty="0"/>
              <a:t>1.</a:t>
            </a:r>
            <a:r>
              <a:rPr lang="en-US" sz="4200" dirty="0"/>
              <a:t> </a:t>
            </a:r>
            <a:r>
              <a:rPr lang="en-US" sz="4200" dirty="0" err="1"/>
              <a:t>nodarbība</a:t>
            </a:r>
            <a:r>
              <a:rPr lang="en-US" sz="4200" dirty="0"/>
              <a:t>:</a:t>
            </a:r>
            <a:r>
              <a:rPr lang="lv-LV" sz="4200" dirty="0"/>
              <a:t/>
            </a:r>
            <a:br>
              <a:rPr lang="lv-LV" sz="4200" dirty="0"/>
            </a:br>
            <a:r>
              <a:rPr lang="lv-LV" sz="5400" b="1" dirty="0"/>
              <a:t>Kas ir ģimene?</a:t>
            </a:r>
            <a:endParaRPr lang="en-US" sz="4200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6" y="5087321"/>
            <a:ext cx="3702253" cy="947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Tikumiskās</a:t>
            </a:r>
            <a:r>
              <a:rPr lang="en-US" dirty="0"/>
              <a:t> </a:t>
            </a:r>
            <a:r>
              <a:rPr lang="en-US" dirty="0" err="1"/>
              <a:t>audzināšanas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«e-TAP»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9D99C6D-7A48-4C44-8FC9-7D3B40F96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33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D4B3CE1-814B-492A-975F-8415D7438D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5E71A95-A7E8-4EE9-91DE-3D023CFC2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1857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FAB0BE2-0B95-4CF4-9290-79BA27CE6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A46F586-FCDA-4EEB-A02C-BC090EBA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46516" y="3215526"/>
            <a:ext cx="3685032" cy="2459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F664FF-A2DF-4E50-B145-B20B85E8DB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5" y="2503727"/>
            <a:ext cx="2412380" cy="3883357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F0B239D-AE40-48F7-90BB-102E2390BA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334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704665-97BB-4815-99EB-0AA68BD84ED9}"/>
              </a:ext>
            </a:extLst>
          </p:cNvPr>
          <p:cNvSpPr txBox="1"/>
          <p:nvPr/>
        </p:nvSpPr>
        <p:spPr>
          <a:xfrm>
            <a:off x="4978062" y="1026073"/>
            <a:ext cx="1932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>
                <a:solidFill>
                  <a:srgbClr val="00B050"/>
                </a:solidFill>
              </a:rPr>
              <a:t>Ģim</a:t>
            </a:r>
            <a:r>
              <a:rPr lang="lv-LV" sz="3600" dirty="0">
                <a:solidFill>
                  <a:srgbClr val="00B0F0"/>
                </a:solidFill>
              </a:rPr>
              <a:t>enes</a:t>
            </a:r>
          </a:p>
        </p:txBody>
      </p:sp>
    </p:spTree>
    <p:extLst>
      <p:ext uri="{BB962C8B-B14F-4D97-AF65-F5344CB8AC3E}">
        <p14:creationId xmlns="" xmlns:p14="http://schemas.microsoft.com/office/powerpoint/2010/main" val="42577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2F04A34F-6D5F-43F8-B146-C20D4EC57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839" r="9288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73FF65C2-E31E-48DD-8AAC-44844B83C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9493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368F866A-9CA6-42A0-A655-2F68F7558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4157" r="2" b="1306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22" y="2541780"/>
            <a:ext cx="5020056" cy="2770632"/>
          </a:xfrm>
        </p:spPr>
        <p:txBody>
          <a:bodyPr>
            <a:noAutofit/>
          </a:bodyPr>
          <a:lstStyle/>
          <a:p>
            <a:pPr algn="l"/>
            <a:r>
              <a:rPr lang="lv-LV" sz="3200" dirty="0"/>
              <a:t>Kā izskatās ģimene? </a:t>
            </a:r>
            <a:br>
              <a:rPr lang="lv-LV" sz="3200" dirty="0"/>
            </a:b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Kā smaržo ģimene? </a:t>
            </a:r>
            <a:br>
              <a:rPr lang="lv-LV" sz="3200" dirty="0"/>
            </a:b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Kā skan ģimene? </a:t>
            </a:r>
            <a:br>
              <a:rPr lang="lv-LV" sz="3200" dirty="0"/>
            </a:b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Kāda ir ģimenes sajūta?</a:t>
            </a:r>
            <a:br>
              <a:rPr lang="lv-LV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409C40-2909-412F-A054-6930825563BF}"/>
              </a:ext>
            </a:extLst>
          </p:cNvPr>
          <p:cNvSpPr txBox="1"/>
          <p:nvPr/>
        </p:nvSpPr>
        <p:spPr>
          <a:xfrm>
            <a:off x="2915819" y="6478054"/>
            <a:ext cx="2875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/>
              <a:t>Avots: mammamuntetiem.lv</a:t>
            </a:r>
          </a:p>
        </p:txBody>
      </p:sp>
    </p:spTree>
    <p:extLst>
      <p:ext uri="{BB962C8B-B14F-4D97-AF65-F5344CB8AC3E}">
        <p14:creationId xmlns="" xmlns:p14="http://schemas.microsoft.com/office/powerpoint/2010/main" val="367965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93" y="1194384"/>
            <a:ext cx="9554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Ģimenes var būt ļoti dažādas.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738" y="6024731"/>
            <a:ext cx="935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Kā mēs varam izrādīt citu cilvēku ģimenēm cieņu?</a:t>
            </a:r>
            <a:endParaRPr lang="en-GB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267" y="1885412"/>
            <a:ext cx="3240380" cy="3240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andpar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03" y="3522825"/>
            <a:ext cx="2215956" cy="2215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2602" y="1255800"/>
            <a:ext cx="2330020" cy="177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0" b="5673"/>
          <a:stretch/>
        </p:blipFill>
        <p:spPr>
          <a:xfrm>
            <a:off x="8142622" y="3139763"/>
            <a:ext cx="3624847" cy="2215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D35463-4752-4FDB-A236-FC05E8A9B7D6}"/>
              </a:ext>
            </a:extLst>
          </p:cNvPr>
          <p:cNvSpPr txBox="1"/>
          <p:nvPr/>
        </p:nvSpPr>
        <p:spPr>
          <a:xfrm>
            <a:off x="991673" y="5355719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Printerest.com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1DBC2-21FD-4EEA-82F3-92EFA788A60C}"/>
              </a:ext>
            </a:extLst>
          </p:cNvPr>
          <p:cNvSpPr txBox="1"/>
          <p:nvPr/>
        </p:nvSpPr>
        <p:spPr>
          <a:xfrm>
            <a:off x="8623680" y="5514756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Printerest.com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542E22-2CD6-4EFF-B54F-CC425C40AB6C}"/>
              </a:ext>
            </a:extLst>
          </p:cNvPr>
          <p:cNvSpPr txBox="1"/>
          <p:nvPr/>
        </p:nvSpPr>
        <p:spPr>
          <a:xfrm>
            <a:off x="4814116" y="5472693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Printerest.ru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0260F8-6AF0-45A2-94FF-E2C4A105705F}"/>
              </a:ext>
            </a:extLst>
          </p:cNvPr>
          <p:cNvSpPr txBox="1"/>
          <p:nvPr/>
        </p:nvSpPr>
        <p:spPr>
          <a:xfrm>
            <a:off x="5922094" y="3139303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Printerest.ru</a:t>
            </a:r>
          </a:p>
        </p:txBody>
      </p:sp>
    </p:spTree>
    <p:extLst>
      <p:ext uri="{BB962C8B-B14F-4D97-AF65-F5344CB8AC3E}">
        <p14:creationId xmlns="" xmlns:p14="http://schemas.microsoft.com/office/powerpoint/2010/main" val="89594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401" y="1233257"/>
            <a:ext cx="9218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Kādi cilvēki ir tavā ģimenē? </a:t>
            </a:r>
          </a:p>
          <a:p>
            <a:endParaRPr lang="lv-LV" sz="2800" dirty="0"/>
          </a:p>
          <a:p>
            <a:r>
              <a:rPr lang="lv-LV" sz="2800" dirty="0"/>
              <a:t>Kādi šie cilvēki ir? </a:t>
            </a:r>
          </a:p>
          <a:p>
            <a:endParaRPr lang="lv-LV" sz="2800" dirty="0"/>
          </a:p>
          <a:p>
            <a:r>
              <a:rPr lang="lv-LV" sz="2800" dirty="0"/>
              <a:t>Ko tev patīk darīt kopā ar savu ģimeni? </a:t>
            </a:r>
          </a:p>
          <a:p>
            <a:endParaRPr lang="lv-LV" sz="2800" dirty="0"/>
          </a:p>
          <a:p>
            <a:r>
              <a:rPr lang="lv-LV" sz="2800" dirty="0"/>
              <a:t>Vai tavā ģimenē ir īpašas tradīcijas, svētki vai paradumi?</a:t>
            </a:r>
          </a:p>
          <a:p>
            <a:r>
              <a:rPr lang="lv-LV" sz="2800" dirty="0"/>
              <a:t> </a:t>
            </a:r>
          </a:p>
          <a:p>
            <a:r>
              <a:rPr lang="lv-LV" sz="2800" dirty="0"/>
              <a:t>Vai ir kādi īpaši tikumi, kas ir ļoti svarīgi tavā ģimenē?</a:t>
            </a:r>
          </a:p>
        </p:txBody>
      </p:sp>
      <p:pic>
        <p:nvPicPr>
          <p:cNvPr id="1026" name="Picture 2" descr="Image result for stick 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48" y="1263740"/>
            <a:ext cx="3352534" cy="3032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58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0797" y="1122363"/>
            <a:ext cx="3084758" cy="2902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latin typeface="+mj-lt"/>
                <a:ea typeface="+mj-ea"/>
                <a:cs typeface="+mj-cs"/>
              </a:rPr>
              <a:t>Pieraksti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pateicības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rakstā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trīs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lietas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, par ko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tu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esi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pateicīgs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domājot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par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savu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ģimeni</a:t>
            </a:r>
            <a:r>
              <a:rPr lang="en-US" sz="3400" dirty="0">
                <a:latin typeface="+mj-lt"/>
                <a:ea typeface="+mj-ea"/>
                <a:cs typeface="+mj-cs"/>
              </a:rPr>
              <a:t>!</a:t>
            </a:r>
            <a:endParaRPr lang="en-US" sz="3400" kern="1200" dirty="0">
              <a:latin typeface="+mj-lt"/>
              <a:ea typeface="+mj-ea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193" r="16118" b="-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5436C950-AEF8-4D41-A426-EDA6C034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" b="1446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40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184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dizains</vt:lpstr>
      <vt:lpstr>2. klase   Tēma: Ģimene  1. nodarbība: Kas ir ģimene?</vt:lpstr>
      <vt:lpstr>Kā izskatās ģimene?   Kā smaržo ģimene?   Kā skan ģimene?   Kāda ir ģimenes sajūta?  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6</cp:revision>
  <dcterms:created xsi:type="dcterms:W3CDTF">2020-11-03T15:34:55Z</dcterms:created>
  <dcterms:modified xsi:type="dcterms:W3CDTF">2021-10-15T12:38:11Z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