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1"/>
  </p:notesMasterIdLst>
  <p:sldIdLst>
    <p:sldId id="311" r:id="rId5"/>
    <p:sldId id="302" r:id="rId6"/>
    <p:sldId id="303" r:id="rId7"/>
    <p:sldId id="304" r:id="rId8"/>
    <p:sldId id="305" r:id="rId9"/>
    <p:sldId id="31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C47C10-456E-4919-8691-F9D148731E38}" v="56" dt="2021-09-19T15:20:46.9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2" autoAdjust="0"/>
    <p:restoredTop sz="94660"/>
  </p:normalViewPr>
  <p:slideViewPr>
    <p:cSldViewPr snapToGrid="0">
      <p:cViewPr varScale="1">
        <p:scale>
          <a:sx n="110" d="100"/>
          <a:sy n="110" d="100"/>
        </p:scale>
        <p:origin x="174"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072E8-FB98-4E7E-A980-896F6D878392}" type="datetimeFigureOut">
              <a:rPr lang="lv-LV" smtClean="0"/>
              <a:pPr/>
              <a:t>19.10.2021</a:t>
            </a:fld>
            <a:endParaRPr lang="lv-LV"/>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6D9B73-82F0-43C6-A5A8-3F029AC7E99E}" type="slidenum">
              <a:rPr lang="lv-LV" smtClean="0"/>
              <a:pPr/>
              <a:t>‹#›</a:t>
            </a:fld>
            <a:endParaRPr lang="lv-L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8F228779-61C0-4C8C-BCB4-26DF4E9A2DFC}"/>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a16="http://schemas.microsoft.com/office/drawing/2014/main" id="{BBEE8F59-1D3D-4D9B-A1E3-6682BDD39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5" name="Kājenes vietturis 4">
            <a:extLst>
              <a:ext uri="{FF2B5EF4-FFF2-40B4-BE49-F238E27FC236}">
                <a16:creationId xmlns:a16="http://schemas.microsoft.com/office/drawing/2014/main" id="{C4D99B03-7410-4B5C-8462-C3B34E625BEA}"/>
              </a:ext>
            </a:extLst>
          </p:cNvPr>
          <p:cNvSpPr>
            <a:spLocks noGrp="1"/>
          </p:cNvSpPr>
          <p:nvPr>
            <p:ph type="ftr" sz="quarter" idx="11"/>
          </p:nvPr>
        </p:nvSpPr>
        <p:spPr/>
        <p:txBody>
          <a:bodyPr/>
          <a:lstStyle/>
          <a:p>
            <a:r>
              <a:rPr lang="lv-LV" dirty="0"/>
              <a:t>Tikumiskās audzināšanas programma «e-</a:t>
            </a:r>
            <a:r>
              <a:rPr lang="lv-LV" dirty="0" err="1"/>
              <a:t>TAP</a:t>
            </a:r>
            <a:r>
              <a:rPr lang="lv-LV" dirty="0"/>
              <a:t>»</a:t>
            </a:r>
          </a:p>
        </p:txBody>
      </p:sp>
      <p:sp>
        <p:nvSpPr>
          <p:cNvPr id="6" name="Slaida numura vietturis 5">
            <a:extLst>
              <a:ext uri="{FF2B5EF4-FFF2-40B4-BE49-F238E27FC236}">
                <a16:creationId xmlns:a16="http://schemas.microsoft.com/office/drawing/2014/main" id="{9D1195F8-465A-4876-ABCA-4B4954FF0E5F}"/>
              </a:ext>
            </a:extLst>
          </p:cNvPr>
          <p:cNvSpPr>
            <a:spLocks noGrp="1"/>
          </p:cNvSpPr>
          <p:nvPr>
            <p:ph type="sldNum" sz="quarter" idx="12"/>
          </p:nvPr>
        </p:nvSpPr>
        <p:spPr/>
        <p:txBody>
          <a:bodyPr/>
          <a:lstStyle/>
          <a:p>
            <a:fld id="{F302B40F-253C-4A2C-A7BA-87C281F7059C}" type="slidenum">
              <a:rPr lang="lv-LV" smtClean="0"/>
              <a:pPr/>
              <a:t>‹#›</a:t>
            </a:fld>
            <a:endParaRPr lang="lv-LV" dirty="0"/>
          </a:p>
        </p:txBody>
      </p:sp>
      <p:sp>
        <p:nvSpPr>
          <p:cNvPr id="7" name="Datuma vietturis 6">
            <a:extLst>
              <a:ext uri="{FF2B5EF4-FFF2-40B4-BE49-F238E27FC236}">
                <a16:creationId xmlns:a16="http://schemas.microsoft.com/office/drawing/2014/main" id="{340EAAE9-9D49-43B5-B2EA-E01CA3100996}"/>
              </a:ext>
            </a:extLst>
          </p:cNvPr>
          <p:cNvSpPr>
            <a:spLocks noGrp="1"/>
          </p:cNvSpPr>
          <p:nvPr>
            <p:ph type="dt" sz="half" idx="13"/>
          </p:nvPr>
        </p:nvSpPr>
        <p:spPr/>
        <p:txBody>
          <a:bodyPr/>
          <a:lstStyle/>
          <a:p>
            <a:fld id="{59905B8D-2AD7-43C5-B5C7-AAC8C9C7DC62}" type="datetimeFigureOut">
              <a:rPr lang="lv-LV" smtClean="0"/>
              <a:pPr/>
              <a:t>19.10.2021</a:t>
            </a:fld>
            <a:endParaRPr lang="lv-LV"/>
          </a:p>
        </p:txBody>
      </p:sp>
    </p:spTree>
    <p:extLst>
      <p:ext uri="{BB962C8B-B14F-4D97-AF65-F5344CB8AC3E}">
        <p14:creationId xmlns:p14="http://schemas.microsoft.com/office/powerpoint/2010/main" val="1391705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C424DA7-6ED7-489E-81CC-7ACDF6F0F830}"/>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a16="http://schemas.microsoft.com/office/drawing/2014/main" id="{9CAE25FC-ABDA-4840-8533-3C069C7302C2}"/>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A5D802F8-2BBB-4A48-ABE9-9780FA93A6FF}"/>
              </a:ext>
            </a:extLst>
          </p:cNvPr>
          <p:cNvSpPr>
            <a:spLocks noGrp="1"/>
          </p:cNvSpPr>
          <p:nvPr>
            <p:ph type="dt" sz="half" idx="10"/>
          </p:nvPr>
        </p:nvSpPr>
        <p:spPr/>
        <p:txBody>
          <a:bodyPr/>
          <a:lstStyle/>
          <a:p>
            <a:fld id="{59905B8D-2AD7-43C5-B5C7-AAC8C9C7DC62}" type="datetimeFigureOut">
              <a:rPr lang="lv-LV" smtClean="0"/>
              <a:pPr/>
              <a:t>19.10.2021</a:t>
            </a:fld>
            <a:endParaRPr lang="lv-LV"/>
          </a:p>
        </p:txBody>
      </p:sp>
      <p:sp>
        <p:nvSpPr>
          <p:cNvPr id="5" name="Kājenes vietturis 4">
            <a:extLst>
              <a:ext uri="{FF2B5EF4-FFF2-40B4-BE49-F238E27FC236}">
                <a16:creationId xmlns:a16="http://schemas.microsoft.com/office/drawing/2014/main" id="{EE4FF3E1-02A5-4CE1-B275-85A8F821F08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B9B231A8-6872-4513-B7DA-3DDC7378C68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p14="http://schemas.microsoft.com/office/powerpoint/2010/main" val="3092456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id="{4989F32B-0E6E-4293-A1FB-82CAD89AED59}"/>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a16="http://schemas.microsoft.com/office/drawing/2014/main" id="{6F4065EB-9903-4833-8B26-B31BFFC00870}"/>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10CF3A90-87D8-4FB1-83C6-0EDBC21060DB}"/>
              </a:ext>
            </a:extLst>
          </p:cNvPr>
          <p:cNvSpPr>
            <a:spLocks noGrp="1"/>
          </p:cNvSpPr>
          <p:nvPr>
            <p:ph type="dt" sz="half" idx="10"/>
          </p:nvPr>
        </p:nvSpPr>
        <p:spPr/>
        <p:txBody>
          <a:bodyPr/>
          <a:lstStyle/>
          <a:p>
            <a:fld id="{59905B8D-2AD7-43C5-B5C7-AAC8C9C7DC62}" type="datetimeFigureOut">
              <a:rPr lang="lv-LV" smtClean="0"/>
              <a:pPr/>
              <a:t>19.10.2021</a:t>
            </a:fld>
            <a:endParaRPr lang="lv-LV"/>
          </a:p>
        </p:txBody>
      </p:sp>
      <p:sp>
        <p:nvSpPr>
          <p:cNvPr id="5" name="Kājenes vietturis 4">
            <a:extLst>
              <a:ext uri="{FF2B5EF4-FFF2-40B4-BE49-F238E27FC236}">
                <a16:creationId xmlns:a16="http://schemas.microsoft.com/office/drawing/2014/main" id="{7661945D-55BF-481F-8E51-628F8C2A0D98}"/>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00D2B39B-0B95-4745-A944-22664762FAF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p14="http://schemas.microsoft.com/office/powerpoint/2010/main" val="1051816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6740878-DE8D-49C9-801F-20C13B45B7B0}" type="datetimeFigureOut">
              <a:rPr lang="en-GB" smtClean="0"/>
              <a:pPr/>
              <a:t>19/10/2021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A94A46-A8DB-42AA-82F0-67269212E8B1}" type="slidenum">
              <a:rPr lang="en-GB" smtClean="0"/>
              <a:pPr/>
              <a:t>‹#›</a:t>
            </a:fld>
            <a:endParaRPr lang="en-GB"/>
          </a:p>
        </p:txBody>
      </p:sp>
    </p:spTree>
    <p:extLst>
      <p:ext uri="{BB962C8B-B14F-4D97-AF65-F5344CB8AC3E}">
        <p14:creationId xmlns:p14="http://schemas.microsoft.com/office/powerpoint/2010/main" val="3061879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cxnSp>
        <p:nvCxnSpPr>
          <p:cNvPr id="13" name="Straight Connector 12"/>
          <p:cNvCxnSpPr/>
          <p:nvPr userDrawn="1"/>
        </p:nvCxnSpPr>
        <p:spPr>
          <a:xfrm>
            <a:off x="556260" y="2377440"/>
            <a:ext cx="1099566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527A40F3-953A-4AAC-949B-6308D4F2D69C}"/>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9E47D260-528F-4935-8FFF-121421915482}"/>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68DDCEF3-48D9-4C76-81A0-FBC066565085}"/>
              </a:ext>
            </a:extLst>
          </p:cNvPr>
          <p:cNvSpPr>
            <a:spLocks noGrp="1"/>
          </p:cNvSpPr>
          <p:nvPr>
            <p:ph type="dt" sz="half" idx="10"/>
          </p:nvPr>
        </p:nvSpPr>
        <p:spPr/>
        <p:txBody>
          <a:bodyPr/>
          <a:lstStyle/>
          <a:p>
            <a:fld id="{59905B8D-2AD7-43C5-B5C7-AAC8C9C7DC62}" type="datetimeFigureOut">
              <a:rPr lang="lv-LV" smtClean="0"/>
              <a:pPr/>
              <a:t>19.10.2021</a:t>
            </a:fld>
            <a:endParaRPr lang="lv-LV"/>
          </a:p>
        </p:txBody>
      </p:sp>
      <p:sp>
        <p:nvSpPr>
          <p:cNvPr id="5" name="Kājenes vietturis 4">
            <a:extLst>
              <a:ext uri="{FF2B5EF4-FFF2-40B4-BE49-F238E27FC236}">
                <a16:creationId xmlns:a16="http://schemas.microsoft.com/office/drawing/2014/main" id="{6019CA23-9B7B-48C8-9456-CAC16CB73FC0}"/>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6EDFD709-3A7E-45FA-9E28-A0E118D4D19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p14="http://schemas.microsoft.com/office/powerpoint/2010/main" val="2355132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AF2105A-BE16-4023-A281-449CC000A1C9}"/>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a16="http://schemas.microsoft.com/office/drawing/2014/main" id="{907BA1F9-8DAC-42A7-920E-1A189996B5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id="{BC18F243-920D-4A3A-815C-2C8B3A1B4C87}"/>
              </a:ext>
            </a:extLst>
          </p:cNvPr>
          <p:cNvSpPr>
            <a:spLocks noGrp="1"/>
          </p:cNvSpPr>
          <p:nvPr>
            <p:ph type="dt" sz="half" idx="10"/>
          </p:nvPr>
        </p:nvSpPr>
        <p:spPr/>
        <p:txBody>
          <a:bodyPr/>
          <a:lstStyle/>
          <a:p>
            <a:fld id="{59905B8D-2AD7-43C5-B5C7-AAC8C9C7DC62}" type="datetimeFigureOut">
              <a:rPr lang="lv-LV" smtClean="0"/>
              <a:pPr/>
              <a:t>19.10.2021</a:t>
            </a:fld>
            <a:endParaRPr lang="lv-LV"/>
          </a:p>
        </p:txBody>
      </p:sp>
      <p:sp>
        <p:nvSpPr>
          <p:cNvPr id="5" name="Kājenes vietturis 4">
            <a:extLst>
              <a:ext uri="{FF2B5EF4-FFF2-40B4-BE49-F238E27FC236}">
                <a16:creationId xmlns:a16="http://schemas.microsoft.com/office/drawing/2014/main" id="{00E3CB7D-6D73-4377-A844-9C588A99E8C4}"/>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E414FF69-E7CD-4A50-A335-4B98594D02B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p14="http://schemas.microsoft.com/office/powerpoint/2010/main" val="263262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1A10C63-37CE-49AB-AC37-6764E656CD35}"/>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20392354-6C8A-4C1A-9AD8-0E8176B9C1B1}"/>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id="{3C8CB974-E128-45FF-8DFE-7D2ACBD27B69}"/>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id="{01B26E6D-53D2-4630-B583-1FEA1C9C5655}"/>
              </a:ext>
            </a:extLst>
          </p:cNvPr>
          <p:cNvSpPr>
            <a:spLocks noGrp="1"/>
          </p:cNvSpPr>
          <p:nvPr>
            <p:ph type="dt" sz="half" idx="10"/>
          </p:nvPr>
        </p:nvSpPr>
        <p:spPr/>
        <p:txBody>
          <a:bodyPr/>
          <a:lstStyle/>
          <a:p>
            <a:fld id="{59905B8D-2AD7-43C5-B5C7-AAC8C9C7DC62}" type="datetimeFigureOut">
              <a:rPr lang="lv-LV" smtClean="0"/>
              <a:pPr/>
              <a:t>19.10.2021</a:t>
            </a:fld>
            <a:endParaRPr lang="lv-LV"/>
          </a:p>
        </p:txBody>
      </p:sp>
      <p:sp>
        <p:nvSpPr>
          <p:cNvPr id="6" name="Kājenes vietturis 5">
            <a:extLst>
              <a:ext uri="{FF2B5EF4-FFF2-40B4-BE49-F238E27FC236}">
                <a16:creationId xmlns:a16="http://schemas.microsoft.com/office/drawing/2014/main" id="{AFB42425-E935-47EC-B04E-4AD03A1D7E44}"/>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8B65D0B1-1932-4D68-9D1B-9AC143A6ECE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p14="http://schemas.microsoft.com/office/powerpoint/2010/main" val="4082138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6D142B8-4977-4975-9863-149F90B27C73}"/>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a16="http://schemas.microsoft.com/office/drawing/2014/main" id="{02A36313-154D-46B3-A6AF-D33248A49E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id="{F3F9E0B4-FEC1-4318-8355-28E05AF3788B}"/>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a16="http://schemas.microsoft.com/office/drawing/2014/main" id="{6A6B43FF-6AFA-4507-A225-2E09D6561A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id="{E633F104-B9D0-4FDF-9B1B-DB5584CB19F2}"/>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a16="http://schemas.microsoft.com/office/drawing/2014/main" id="{EAE456EF-6758-4780-9B88-D67FB89D54C8}"/>
              </a:ext>
            </a:extLst>
          </p:cNvPr>
          <p:cNvSpPr>
            <a:spLocks noGrp="1"/>
          </p:cNvSpPr>
          <p:nvPr>
            <p:ph type="dt" sz="half" idx="10"/>
          </p:nvPr>
        </p:nvSpPr>
        <p:spPr/>
        <p:txBody>
          <a:bodyPr/>
          <a:lstStyle/>
          <a:p>
            <a:fld id="{59905B8D-2AD7-43C5-B5C7-AAC8C9C7DC62}" type="datetimeFigureOut">
              <a:rPr lang="lv-LV" smtClean="0"/>
              <a:pPr/>
              <a:t>19.10.2021</a:t>
            </a:fld>
            <a:endParaRPr lang="lv-LV"/>
          </a:p>
        </p:txBody>
      </p:sp>
      <p:sp>
        <p:nvSpPr>
          <p:cNvPr id="8" name="Kājenes vietturis 7">
            <a:extLst>
              <a:ext uri="{FF2B5EF4-FFF2-40B4-BE49-F238E27FC236}">
                <a16:creationId xmlns:a16="http://schemas.microsoft.com/office/drawing/2014/main" id="{9F41904B-78A2-4462-85B4-1A98908B2B21}"/>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a16="http://schemas.microsoft.com/office/drawing/2014/main" id="{95BC230F-4303-4432-B577-C0C1669DF90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p14="http://schemas.microsoft.com/office/powerpoint/2010/main" val="306593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D3202D5-A75B-46D6-9AEC-4D4D4F3A122B}"/>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a16="http://schemas.microsoft.com/office/drawing/2014/main" id="{93F540D8-55F4-460A-A64B-B10450F9E242}"/>
              </a:ext>
            </a:extLst>
          </p:cNvPr>
          <p:cNvSpPr>
            <a:spLocks noGrp="1"/>
          </p:cNvSpPr>
          <p:nvPr>
            <p:ph type="dt" sz="half" idx="10"/>
          </p:nvPr>
        </p:nvSpPr>
        <p:spPr/>
        <p:txBody>
          <a:bodyPr/>
          <a:lstStyle/>
          <a:p>
            <a:fld id="{59905B8D-2AD7-43C5-B5C7-AAC8C9C7DC62}" type="datetimeFigureOut">
              <a:rPr lang="lv-LV" smtClean="0"/>
              <a:pPr/>
              <a:t>19.10.2021</a:t>
            </a:fld>
            <a:endParaRPr lang="lv-LV"/>
          </a:p>
        </p:txBody>
      </p:sp>
      <p:sp>
        <p:nvSpPr>
          <p:cNvPr id="4" name="Kājenes vietturis 3">
            <a:extLst>
              <a:ext uri="{FF2B5EF4-FFF2-40B4-BE49-F238E27FC236}">
                <a16:creationId xmlns:a16="http://schemas.microsoft.com/office/drawing/2014/main" id="{2F28EED8-378B-4930-9617-A3122F707C0A}"/>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a16="http://schemas.microsoft.com/office/drawing/2014/main" id="{AF4D2A10-56DB-4B9B-9DDE-E2E783372A7E}"/>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p14="http://schemas.microsoft.com/office/powerpoint/2010/main" val="403085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159FF9BB-260E-42AE-BDAC-9D342D90925A}"/>
              </a:ext>
            </a:extLst>
          </p:cNvPr>
          <p:cNvSpPr>
            <a:spLocks noGrp="1"/>
          </p:cNvSpPr>
          <p:nvPr>
            <p:ph type="dt" sz="half" idx="10"/>
          </p:nvPr>
        </p:nvSpPr>
        <p:spPr/>
        <p:txBody>
          <a:bodyPr/>
          <a:lstStyle/>
          <a:p>
            <a:fld id="{59905B8D-2AD7-43C5-B5C7-AAC8C9C7DC62}" type="datetimeFigureOut">
              <a:rPr lang="lv-LV" smtClean="0"/>
              <a:pPr/>
              <a:t>19.10.2021</a:t>
            </a:fld>
            <a:endParaRPr lang="lv-LV"/>
          </a:p>
        </p:txBody>
      </p:sp>
      <p:sp>
        <p:nvSpPr>
          <p:cNvPr id="3" name="Kājenes vietturis 2">
            <a:extLst>
              <a:ext uri="{FF2B5EF4-FFF2-40B4-BE49-F238E27FC236}">
                <a16:creationId xmlns:a16="http://schemas.microsoft.com/office/drawing/2014/main" id="{3A369999-4E8D-4EB1-9674-51F38E168322}"/>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id="{457E5497-68D4-419B-925A-A33275DDC910}"/>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p14="http://schemas.microsoft.com/office/powerpoint/2010/main" val="167270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aturs ar parakstu">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id="{83940C2C-A96B-46B1-8B9E-189B8D881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a16="http://schemas.microsoft.com/office/drawing/2014/main" id="{48027D95-1190-4ADE-AF54-772123F2D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Tree>
    <p:extLst>
      <p:ext uri="{BB962C8B-B14F-4D97-AF65-F5344CB8AC3E}">
        <p14:creationId xmlns:p14="http://schemas.microsoft.com/office/powerpoint/2010/main" val="1377124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75863EE-4D36-400B-A724-9742900FFBA0}"/>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a16="http://schemas.microsoft.com/office/drawing/2014/main" id="{304BB024-F865-4642-9376-FDDC6303C7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a16="http://schemas.microsoft.com/office/drawing/2014/main" id="{84809A04-3866-47D5-B638-1CC037855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59C68826-2A02-4BDB-93F3-F327244C1015}"/>
              </a:ext>
            </a:extLst>
          </p:cNvPr>
          <p:cNvSpPr>
            <a:spLocks noGrp="1"/>
          </p:cNvSpPr>
          <p:nvPr>
            <p:ph type="dt" sz="half" idx="10"/>
          </p:nvPr>
        </p:nvSpPr>
        <p:spPr/>
        <p:txBody>
          <a:bodyPr/>
          <a:lstStyle/>
          <a:p>
            <a:fld id="{59905B8D-2AD7-43C5-B5C7-AAC8C9C7DC62}" type="datetimeFigureOut">
              <a:rPr lang="lv-LV" smtClean="0"/>
              <a:pPr/>
              <a:t>19.10.2021</a:t>
            </a:fld>
            <a:endParaRPr lang="lv-LV"/>
          </a:p>
        </p:txBody>
      </p:sp>
      <p:sp>
        <p:nvSpPr>
          <p:cNvPr id="6" name="Kājenes vietturis 5">
            <a:extLst>
              <a:ext uri="{FF2B5EF4-FFF2-40B4-BE49-F238E27FC236}">
                <a16:creationId xmlns:a16="http://schemas.microsoft.com/office/drawing/2014/main" id="{C8E961D9-4421-40C4-A596-2AABB1C0B1B1}"/>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ED58F46C-ABE8-4194-87CD-0F9606E6504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p14="http://schemas.microsoft.com/office/powerpoint/2010/main" val="1992340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id="{C4E9B60D-3E52-4DBB-B98D-4C6B988976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a16="http://schemas.microsoft.com/office/drawing/2014/main" id="{9759CCF8-6F9B-41FF-844C-0B1805D5BA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232FFE9E-68EF-4F77-B3F4-E4BF990B53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05B8D-2AD7-43C5-B5C7-AAC8C9C7DC62}" type="datetimeFigureOut">
              <a:rPr lang="lv-LV" smtClean="0"/>
              <a:pPr/>
              <a:t>19.10.2021</a:t>
            </a:fld>
            <a:endParaRPr lang="lv-LV"/>
          </a:p>
        </p:txBody>
      </p:sp>
      <p:sp>
        <p:nvSpPr>
          <p:cNvPr id="5" name="Kājenes vietturis 4">
            <a:extLst>
              <a:ext uri="{FF2B5EF4-FFF2-40B4-BE49-F238E27FC236}">
                <a16:creationId xmlns:a16="http://schemas.microsoft.com/office/drawing/2014/main" id="{E5F1484D-E4E5-4D1B-AF95-8FA051A7CB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v-LV" dirty="0"/>
              <a:t>E-</a:t>
            </a:r>
            <a:r>
              <a:rPr lang="lv-LV" dirty="0" err="1"/>
              <a:t>TAP</a:t>
            </a:r>
            <a:endParaRPr lang="lv-LV" dirty="0"/>
          </a:p>
        </p:txBody>
      </p:sp>
      <p:sp>
        <p:nvSpPr>
          <p:cNvPr id="6" name="Slaida numura vietturis 5">
            <a:extLst>
              <a:ext uri="{FF2B5EF4-FFF2-40B4-BE49-F238E27FC236}">
                <a16:creationId xmlns:a16="http://schemas.microsoft.com/office/drawing/2014/main" id="{144A657D-ADBA-4BF6-8E6E-4FE0C2F25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B40F-253C-4A2C-A7BA-87C281F7059C}" type="slidenum">
              <a:rPr lang="lv-LV" smtClean="0"/>
              <a:pPr/>
              <a:t>‹#›</a:t>
            </a:fld>
            <a:endParaRPr lang="lv-LV"/>
          </a:p>
        </p:txBody>
      </p:sp>
      <p:pic>
        <p:nvPicPr>
          <p:cNvPr id="9" name="Attēls 8">
            <a:extLst>
              <a:ext uri="{FF2B5EF4-FFF2-40B4-BE49-F238E27FC236}">
                <a16:creationId xmlns:a16="http://schemas.microsoft.com/office/drawing/2014/main" id="{B13E43D7-9C42-45AE-BF03-91C4B7A7877F}"/>
              </a:ext>
            </a:extLst>
          </p:cNvPr>
          <p:cNvPicPr>
            <a:picLocks noChangeAspect="1"/>
          </p:cNvPicPr>
          <p:nvPr userDrawn="1"/>
        </p:nvPicPr>
        <p:blipFill>
          <a:blip r:embed="rId16" cstate="print"/>
          <a:stretch>
            <a:fillRect/>
          </a:stretch>
        </p:blipFill>
        <p:spPr>
          <a:xfrm>
            <a:off x="152405" y="5924237"/>
            <a:ext cx="2105522" cy="743831"/>
          </a:xfrm>
          <a:prstGeom prst="rect">
            <a:avLst/>
          </a:prstGeom>
        </p:spPr>
      </p:pic>
      <p:pic>
        <p:nvPicPr>
          <p:cNvPr id="10" name="Attēls 7">
            <a:extLst>
              <a:ext uri="{FF2B5EF4-FFF2-40B4-BE49-F238E27FC236}">
                <a16:creationId xmlns:a16="http://schemas.microsoft.com/office/drawing/2014/main" id="{AB3E88F5-45B7-4538-93B5-2715D014B94A}"/>
              </a:ext>
            </a:extLst>
          </p:cNvPr>
          <p:cNvPicPr>
            <a:picLocks noChangeAspect="1"/>
          </p:cNvPicPr>
          <p:nvPr userDrawn="1"/>
        </p:nvPicPr>
        <p:blipFill>
          <a:blip r:embed="rId17" cstate="print">
            <a:extLst>
              <a:ext uri="{BEBA8EAE-BF5A-486C-A8C5-ECC9F3942E4B}">
                <a14:imgProps xmlns:a14="http://schemas.microsoft.com/office/drawing/2010/main">
                  <a14:imgLayer r:embed="rId18">
                    <a14:imgEffect>
                      <a14:brightnessContrast bright="20000" contrast="40000"/>
                    </a14:imgEffect>
                  </a14:imgLayer>
                </a14:imgProps>
              </a:ext>
            </a:extLst>
          </a:blip>
          <a:stretch>
            <a:fillRect/>
          </a:stretch>
        </p:blipFill>
        <p:spPr>
          <a:xfrm>
            <a:off x="10649578" y="6140467"/>
            <a:ext cx="1542422" cy="713294"/>
          </a:xfrm>
          <a:prstGeom prst="rect">
            <a:avLst/>
          </a:prstGeom>
          <a:ln>
            <a:noFill/>
          </a:ln>
          <a:effectLst>
            <a:outerShdw blurRad="292100" dist="139700" dir="2700000" algn="tl" rotWithShape="0">
              <a:srgbClr val="333333">
                <a:alpha val="65000"/>
              </a:srgbClr>
            </a:outerShdw>
          </a:effectLst>
        </p:spPr>
      </p:pic>
      <p:pic>
        <p:nvPicPr>
          <p:cNvPr id="11" name="Picture 10" descr="E-tap_main.png"/>
          <p:cNvPicPr>
            <a:picLocks noChangeAspect="1"/>
          </p:cNvPicPr>
          <p:nvPr userDrawn="1"/>
        </p:nvPicPr>
        <p:blipFill>
          <a:blip r:embed="rId19" cstate="print"/>
          <a:stretch>
            <a:fillRect/>
          </a:stretch>
        </p:blipFill>
        <p:spPr>
          <a:xfrm>
            <a:off x="10322011" y="4239"/>
            <a:ext cx="1869989" cy="782902"/>
          </a:xfrm>
          <a:prstGeom prst="rect">
            <a:avLst/>
          </a:prstGeom>
        </p:spPr>
      </p:pic>
    </p:spTree>
    <p:extLst>
      <p:ext uri="{BB962C8B-B14F-4D97-AF65-F5344CB8AC3E}">
        <p14:creationId xmlns:p14="http://schemas.microsoft.com/office/powerpoint/2010/main" val="198552763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mailto:manuels.fernandezs@lu.lv" TargetMode="External"/><Relationship Id="rId2" Type="http://schemas.openxmlformats.org/officeDocument/2006/relationships/hyperlink" Target="http://www.arete.lu.lv/"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5F9EF60-A8E6-425F-870C-F44EC6141DD0}"/>
              </a:ext>
            </a:extLst>
          </p:cNvPr>
          <p:cNvSpPr>
            <a:spLocks noGrp="1"/>
          </p:cNvSpPr>
          <p:nvPr>
            <p:ph type="ctrTitle"/>
          </p:nvPr>
        </p:nvSpPr>
        <p:spPr>
          <a:xfrm>
            <a:off x="5756856" y="2886234"/>
            <a:ext cx="6351641" cy="1922251"/>
          </a:xfrm>
        </p:spPr>
        <p:txBody>
          <a:bodyPr vert="horz" lIns="91440" tIns="45720" rIns="91440" bIns="45720" rtlCol="0" anchor="t">
            <a:noAutofit/>
          </a:bodyPr>
          <a:lstStyle/>
          <a:p>
            <a:pPr algn="l"/>
            <a:r>
              <a:rPr lang="en-US" sz="3600" kern="1200" dirty="0">
                <a:latin typeface="+mj-lt"/>
                <a:ea typeface="+mj-ea"/>
                <a:cs typeface="+mj-cs"/>
              </a:rPr>
              <a:t>2. </a:t>
            </a:r>
            <a:r>
              <a:rPr lang="en-US" sz="3600" kern="1200" dirty="0" err="1">
                <a:latin typeface="+mj-lt"/>
                <a:ea typeface="+mj-ea"/>
                <a:cs typeface="+mj-cs"/>
              </a:rPr>
              <a:t>klase</a:t>
            </a:r>
            <a:r>
              <a:rPr lang="en-US" sz="3600" kern="1200" dirty="0">
                <a:latin typeface="+mj-lt"/>
                <a:ea typeface="+mj-ea"/>
                <a:cs typeface="+mj-cs"/>
              </a:rPr>
              <a:t> </a:t>
            </a:r>
            <a:br>
              <a:rPr lang="en-US" sz="3600" kern="1200" dirty="0"/>
            </a:br>
            <a:br>
              <a:rPr lang="en-US" sz="3600" kern="1200" dirty="0"/>
            </a:br>
            <a:r>
              <a:rPr lang="en-US" sz="3600" kern="1200" dirty="0" err="1">
                <a:latin typeface="+mj-lt"/>
                <a:ea typeface="+mj-ea"/>
                <a:cs typeface="+mj-cs"/>
              </a:rPr>
              <a:t>Tēma</a:t>
            </a:r>
            <a:r>
              <a:rPr lang="en-US" sz="3600" kern="1200" dirty="0">
                <a:latin typeface="+mj-lt"/>
                <a:ea typeface="+mj-ea"/>
                <a:cs typeface="+mj-cs"/>
              </a:rPr>
              <a:t>: </a:t>
            </a:r>
            <a:r>
              <a:rPr lang="en-US" sz="3600" kern="1200" dirty="0" err="1">
                <a:latin typeface="+mj-lt"/>
                <a:ea typeface="+mj-ea"/>
                <a:cs typeface="+mj-cs"/>
              </a:rPr>
              <a:t>Kaitīgas</a:t>
            </a:r>
            <a:r>
              <a:rPr lang="en-US" sz="3600" kern="1200" dirty="0">
                <a:latin typeface="+mj-lt"/>
                <a:ea typeface="+mj-ea"/>
                <a:cs typeface="+mj-cs"/>
              </a:rPr>
              <a:t> </a:t>
            </a:r>
            <a:r>
              <a:rPr lang="en-US" sz="3600" kern="1200" dirty="0" err="1">
                <a:latin typeface="+mj-lt"/>
                <a:ea typeface="+mj-ea"/>
                <a:cs typeface="+mj-cs"/>
              </a:rPr>
              <a:t>vielas</a:t>
            </a:r>
            <a:br>
              <a:rPr lang="en-US" sz="3600" kern="1200" dirty="0"/>
            </a:br>
            <a:br>
              <a:rPr lang="en-US" sz="3600" kern="1200" dirty="0"/>
            </a:br>
            <a:r>
              <a:rPr lang="lv-LV" sz="3600" kern="1200" dirty="0">
                <a:latin typeface="+mj-lt"/>
                <a:ea typeface="+mj-ea"/>
                <a:cs typeface="+mj-cs"/>
              </a:rPr>
              <a:t>3</a:t>
            </a:r>
            <a:r>
              <a:rPr lang="en-US" sz="3600" kern="1200" dirty="0">
                <a:latin typeface="+mj-lt"/>
                <a:ea typeface="+mj-ea"/>
                <a:cs typeface="+mj-cs"/>
              </a:rPr>
              <a:t>. </a:t>
            </a:r>
            <a:r>
              <a:rPr lang="en-US" sz="3600" kern="1200" dirty="0" err="1">
                <a:latin typeface="+mj-lt"/>
                <a:ea typeface="+mj-ea"/>
                <a:cs typeface="+mj-cs"/>
              </a:rPr>
              <a:t>nodarbība</a:t>
            </a:r>
            <a:r>
              <a:rPr lang="en-US" sz="3600" kern="1200" dirty="0">
                <a:latin typeface="+mj-lt"/>
                <a:ea typeface="+mj-ea"/>
                <a:cs typeface="+mj-cs"/>
              </a:rPr>
              <a:t>: </a:t>
            </a:r>
            <a:r>
              <a:rPr lang="en-US" sz="3600" b="1" dirty="0" err="1"/>
              <a:t>Pareiza</a:t>
            </a:r>
            <a:r>
              <a:rPr lang="en-US" sz="3600" b="1" dirty="0"/>
              <a:t> </a:t>
            </a:r>
            <a:r>
              <a:rPr lang="en-US" sz="3600" b="1" dirty="0" err="1"/>
              <a:t>izvēle</a:t>
            </a:r>
            <a:endParaRPr lang="en-US" sz="3600" kern="1200" dirty="0">
              <a:latin typeface="+mj-lt"/>
              <a:cs typeface="Calibri Light"/>
            </a:endParaRPr>
          </a:p>
        </p:txBody>
      </p:sp>
      <p:sp>
        <p:nvSpPr>
          <p:cNvPr id="3" name="Apakšvirsraksts 2">
            <a:extLst>
              <a:ext uri="{FF2B5EF4-FFF2-40B4-BE49-F238E27FC236}">
                <a16:creationId xmlns:a16="http://schemas.microsoft.com/office/drawing/2014/main" id="{A3FF2741-A011-4065-B2FC-71ADEEAF6049}"/>
              </a:ext>
            </a:extLst>
          </p:cNvPr>
          <p:cNvSpPr>
            <a:spLocks noGrp="1"/>
          </p:cNvSpPr>
          <p:nvPr>
            <p:ph type="subTitle" idx="1"/>
          </p:nvPr>
        </p:nvSpPr>
        <p:spPr>
          <a:xfrm>
            <a:off x="5232947" y="5751644"/>
            <a:ext cx="5161606" cy="972180"/>
          </a:xfrm>
        </p:spPr>
        <p:txBody>
          <a:bodyPr vert="horz" lIns="91440" tIns="45720" rIns="91440" bIns="45720" rtlCol="0" anchor="b">
            <a:normAutofit/>
          </a:bodyPr>
          <a:lstStyle/>
          <a:p>
            <a:pPr algn="l"/>
            <a:r>
              <a:rPr lang="en-US" sz="2000" kern="1200">
                <a:solidFill>
                  <a:schemeClr val="tx1"/>
                </a:solidFill>
                <a:latin typeface="+mn-lt"/>
                <a:ea typeface="+mn-ea"/>
                <a:cs typeface="+mn-cs"/>
              </a:rPr>
              <a:t>Tikumiskās audzināšanas programma «e-TAP»</a:t>
            </a:r>
          </a:p>
        </p:txBody>
      </p:sp>
      <p:sp>
        <p:nvSpPr>
          <p:cNvPr id="71" name="Freeform: Shape 70">
            <a:extLst>
              <a:ext uri="{FF2B5EF4-FFF2-40B4-BE49-F238E27FC236}">
                <a16:creationId xmlns:a16="http://schemas.microsoft.com/office/drawing/2014/main" id="{60B21A5C-062F-46C2-8389-53D40F46AA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83466"/>
            <a:ext cx="5549037" cy="6374535"/>
          </a:xfrm>
          <a:custGeom>
            <a:avLst/>
            <a:gdLst>
              <a:gd name="connsiteX0" fmla="*/ 2203019 w 5549037"/>
              <a:gd name="connsiteY0" fmla="*/ 0 h 6374535"/>
              <a:gd name="connsiteX1" fmla="*/ 5549037 w 5549037"/>
              <a:gd name="connsiteY1" fmla="*/ 3346018 h 6374535"/>
              <a:gd name="connsiteX2" fmla="*/ 3797930 w 5549037"/>
              <a:gd name="connsiteY2" fmla="*/ 6288190 h 6374535"/>
              <a:gd name="connsiteX3" fmla="*/ 3618689 w 5549037"/>
              <a:gd name="connsiteY3" fmla="*/ 6374535 h 6374535"/>
              <a:gd name="connsiteX4" fmla="*/ 779546 w 5549037"/>
              <a:gd name="connsiteY4" fmla="*/ 6374535 h 6374535"/>
              <a:gd name="connsiteX5" fmla="*/ 537516 w 5549037"/>
              <a:gd name="connsiteY5" fmla="*/ 6248727 h 6374535"/>
              <a:gd name="connsiteX6" fmla="*/ 74641 w 5549037"/>
              <a:gd name="connsiteY6" fmla="*/ 5927968 h 6374535"/>
              <a:gd name="connsiteX7" fmla="*/ 0 w 5549037"/>
              <a:gd name="connsiteY7" fmla="*/ 5860130 h 6374535"/>
              <a:gd name="connsiteX8" fmla="*/ 0 w 5549037"/>
              <a:gd name="connsiteY8" fmla="*/ 831906 h 6374535"/>
              <a:gd name="connsiteX9" fmla="*/ 74641 w 5549037"/>
              <a:gd name="connsiteY9" fmla="*/ 764068 h 6374535"/>
              <a:gd name="connsiteX10" fmla="*/ 2203019 w 5549037"/>
              <a:gd name="connsiteY10" fmla="*/ 0 h 637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549037" h="6374535">
                <a:moveTo>
                  <a:pt x="2203019" y="0"/>
                </a:moveTo>
                <a:cubicBezTo>
                  <a:pt x="4050974" y="0"/>
                  <a:pt x="5549037" y="1498063"/>
                  <a:pt x="5549037" y="3346018"/>
                </a:cubicBezTo>
                <a:cubicBezTo>
                  <a:pt x="5549037" y="4616487"/>
                  <a:pt x="4840968" y="5721578"/>
                  <a:pt x="3797930" y="6288190"/>
                </a:cubicBezTo>
                <a:lnTo>
                  <a:pt x="3618689" y="6374535"/>
                </a:lnTo>
                <a:lnTo>
                  <a:pt x="779546" y="6374535"/>
                </a:lnTo>
                <a:lnTo>
                  <a:pt x="537516" y="6248727"/>
                </a:lnTo>
                <a:cubicBezTo>
                  <a:pt x="374031" y="6154721"/>
                  <a:pt x="219238" y="6047301"/>
                  <a:pt x="74641" y="5927968"/>
                </a:cubicBezTo>
                <a:lnTo>
                  <a:pt x="0" y="5860130"/>
                </a:lnTo>
                <a:lnTo>
                  <a:pt x="0" y="831906"/>
                </a:lnTo>
                <a:lnTo>
                  <a:pt x="74641" y="764068"/>
                </a:lnTo>
                <a:cubicBezTo>
                  <a:pt x="653030" y="286739"/>
                  <a:pt x="1394539" y="0"/>
                  <a:pt x="2203019"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8A177BCC-4208-4795-8572-4D623BA1E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33763" y="1"/>
            <a:ext cx="4480560" cy="2513993"/>
          </a:xfrm>
          <a:custGeom>
            <a:avLst/>
            <a:gdLst>
              <a:gd name="connsiteX0" fmla="*/ 18382 w 4480560"/>
              <a:gd name="connsiteY0" fmla="*/ 0 h 2513993"/>
              <a:gd name="connsiteX1" fmla="*/ 4462178 w 4480560"/>
              <a:gd name="connsiteY1" fmla="*/ 0 h 2513993"/>
              <a:gd name="connsiteX2" fmla="*/ 4468994 w 4480560"/>
              <a:gd name="connsiteY2" fmla="*/ 44657 h 2513993"/>
              <a:gd name="connsiteX3" fmla="*/ 4480560 w 4480560"/>
              <a:gd name="connsiteY3" fmla="*/ 273713 h 2513993"/>
              <a:gd name="connsiteX4" fmla="*/ 2240280 w 4480560"/>
              <a:gd name="connsiteY4" fmla="*/ 2513993 h 2513993"/>
              <a:gd name="connsiteX5" fmla="*/ 0 w 4480560"/>
              <a:gd name="connsiteY5" fmla="*/ 273713 h 2513993"/>
              <a:gd name="connsiteX6" fmla="*/ 11567 w 4480560"/>
              <a:gd name="connsiteY6" fmla="*/ 44657 h 25139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80560" h="2513993">
                <a:moveTo>
                  <a:pt x="18382" y="0"/>
                </a:moveTo>
                <a:lnTo>
                  <a:pt x="4462178" y="0"/>
                </a:lnTo>
                <a:lnTo>
                  <a:pt x="4468994" y="44657"/>
                </a:lnTo>
                <a:cubicBezTo>
                  <a:pt x="4476642" y="119969"/>
                  <a:pt x="4480560" y="196384"/>
                  <a:pt x="4480560" y="273713"/>
                </a:cubicBezTo>
                <a:cubicBezTo>
                  <a:pt x="4480560" y="1510985"/>
                  <a:pt x="3477552" y="2513993"/>
                  <a:pt x="2240280" y="2513993"/>
                </a:cubicBezTo>
                <a:cubicBezTo>
                  <a:pt x="1003008" y="2513993"/>
                  <a:pt x="0" y="1510985"/>
                  <a:pt x="0" y="273713"/>
                </a:cubicBezTo>
                <a:cubicBezTo>
                  <a:pt x="0" y="196384"/>
                  <a:pt x="3918" y="119969"/>
                  <a:pt x="11567" y="4465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2" descr="Вредные привычки, убивающие сердце / Блог / Клиника ЭКСПЕРТ">
            <a:extLst>
              <a:ext uri="{FF2B5EF4-FFF2-40B4-BE49-F238E27FC236}">
                <a16:creationId xmlns:a16="http://schemas.microsoft.com/office/drawing/2014/main" id="{8A7CF7A0-194E-4DC1-89F3-6011BC5F61F0}"/>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161" r="-4" b="3378"/>
          <a:stretch/>
        </p:blipFill>
        <p:spPr bwMode="auto">
          <a:xfrm>
            <a:off x="5398355" y="1"/>
            <a:ext cx="4151376" cy="2349401"/>
          </a:xfrm>
          <a:custGeom>
            <a:avLst/>
            <a:gdLst/>
            <a:ahLst/>
            <a:cxnLst/>
            <a:rect l="l" t="t" r="r" b="b"/>
            <a:pathLst>
              <a:path w="4151376" h="2349401">
                <a:moveTo>
                  <a:pt x="20101" y="0"/>
                </a:moveTo>
                <a:lnTo>
                  <a:pt x="4131276" y="0"/>
                </a:lnTo>
                <a:lnTo>
                  <a:pt x="4140659" y="61486"/>
                </a:lnTo>
                <a:cubicBezTo>
                  <a:pt x="4147746" y="131265"/>
                  <a:pt x="4151376" y="202065"/>
                  <a:pt x="4151376" y="273713"/>
                </a:cubicBezTo>
                <a:cubicBezTo>
                  <a:pt x="4151376" y="1420084"/>
                  <a:pt x="3222059" y="2349401"/>
                  <a:pt x="2075688" y="2349401"/>
                </a:cubicBezTo>
                <a:cubicBezTo>
                  <a:pt x="929317" y="2349401"/>
                  <a:pt x="0" y="1420084"/>
                  <a:pt x="0" y="273713"/>
                </a:cubicBezTo>
                <a:cubicBezTo>
                  <a:pt x="0" y="202065"/>
                  <a:pt x="3630" y="131265"/>
                  <a:pt x="10717" y="61486"/>
                </a:cubicBezTo>
                <a:close/>
              </a:path>
            </a:pathLst>
          </a:custGeom>
          <a:noFill/>
          <a:extLst>
            <a:ext uri="{909E8E84-426E-40DD-AFC4-6F175D3DCCD1}">
              <a14:hiddenFill xmlns:a14="http://schemas.microsoft.com/office/drawing/2010/main">
                <a:solidFill>
                  <a:srgbClr val="FFFFFF"/>
                </a:solidFill>
              </a14:hiddenFill>
            </a:ext>
          </a:extLst>
        </p:spPr>
      </p:pic>
      <p:pic>
        <p:nvPicPr>
          <p:cNvPr id="1030" name="Picture 6" descr="Paling Keren 19+ Gambar Emoji Jempol Kanan - Richa Gambar">
            <a:extLst>
              <a:ext uri="{FF2B5EF4-FFF2-40B4-BE49-F238E27FC236}">
                <a16:creationId xmlns:a16="http://schemas.microsoft.com/office/drawing/2014/main" id="{7CF2CD65-3C80-4F4F-A4EB-C6E1770A1AE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65328" y="3513470"/>
            <a:ext cx="1087203" cy="103284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Download SMiLE Free PNG transparent image and clipart">
            <a:extLst>
              <a:ext uri="{FF2B5EF4-FFF2-40B4-BE49-F238E27FC236}">
                <a16:creationId xmlns:a16="http://schemas.microsoft.com/office/drawing/2014/main" id="{3F963E53-36DF-4242-A4D6-EE0C8B462A7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 y="1621273"/>
            <a:ext cx="4480560" cy="4144517"/>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2169EE47-A75D-48E2-A9A9-140A4F8D6F6F}"/>
              </a:ext>
            </a:extLst>
          </p:cNvPr>
          <p:cNvSpPr txBox="1"/>
          <p:nvPr/>
        </p:nvSpPr>
        <p:spPr>
          <a:xfrm>
            <a:off x="2136179" y="5939373"/>
            <a:ext cx="2865813" cy="276999"/>
          </a:xfrm>
          <a:prstGeom prst="rect">
            <a:avLst/>
          </a:prstGeom>
          <a:noFill/>
        </p:spPr>
        <p:txBody>
          <a:bodyPr wrap="square">
            <a:spAutoFit/>
          </a:bodyPr>
          <a:lstStyle/>
          <a:p>
            <a:r>
              <a:rPr lang="lv-LV" sz="1200" dirty="0" err="1">
                <a:solidFill>
                  <a:schemeClr val="bg1">
                    <a:lumMod val="50000"/>
                    <a:lumOff val="50000"/>
                  </a:schemeClr>
                </a:solidFill>
              </a:rPr>
              <a:t>Image</a:t>
            </a:r>
            <a:r>
              <a:rPr lang="lv-LV" sz="1200" dirty="0">
                <a:solidFill>
                  <a:schemeClr val="bg1">
                    <a:lumMod val="50000"/>
                    <a:lumOff val="50000"/>
                  </a:schemeClr>
                </a:solidFill>
              </a:rPr>
              <a:t>: </a:t>
            </a:r>
            <a:r>
              <a:rPr lang="ru-RU" sz="1200" dirty="0">
                <a:solidFill>
                  <a:schemeClr val="bg1">
                    <a:lumMod val="50000"/>
                    <a:lumOff val="50000"/>
                  </a:schemeClr>
                </a:solidFill>
              </a:rPr>
              <a:t>transparentpng.com</a:t>
            </a:r>
          </a:p>
        </p:txBody>
      </p:sp>
      <p:sp>
        <p:nvSpPr>
          <p:cNvPr id="20" name="TextBox 19">
            <a:extLst>
              <a:ext uri="{FF2B5EF4-FFF2-40B4-BE49-F238E27FC236}">
                <a16:creationId xmlns:a16="http://schemas.microsoft.com/office/drawing/2014/main" id="{C79859B0-1C70-40A6-932B-49B728B5193D}"/>
              </a:ext>
            </a:extLst>
          </p:cNvPr>
          <p:cNvSpPr txBox="1"/>
          <p:nvPr/>
        </p:nvSpPr>
        <p:spPr>
          <a:xfrm>
            <a:off x="5185882" y="-80072"/>
            <a:ext cx="1820236" cy="2769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v-LV" sz="1200" b="0" i="0" u="none" strike="noStrike" kern="1200" cap="none" spc="0" normalizeH="0" baseline="0" noProof="0" dirty="0" err="1">
                <a:ln>
                  <a:noFill/>
                </a:ln>
                <a:solidFill>
                  <a:prstClr val="black">
                    <a:lumMod val="50000"/>
                    <a:lumOff val="50000"/>
                  </a:prstClr>
                </a:solidFill>
                <a:effectLst/>
                <a:uLnTx/>
                <a:uFillTx/>
                <a:latin typeface="Calibri" panose="020F0502020204030204"/>
                <a:ea typeface="+mn-ea"/>
                <a:cs typeface="+mn-cs"/>
              </a:rPr>
              <a:t>Image</a:t>
            </a:r>
            <a:r>
              <a:rPr kumimoji="0" lang="lv-LV" sz="12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 </a:t>
            </a:r>
            <a:r>
              <a:rPr kumimoji="0" lang="ru-RU" sz="1200" b="0" i="0" u="none" strike="noStrike" kern="1200" cap="none" spc="0" normalizeH="0" baseline="0" noProof="0" dirty="0">
                <a:ln>
                  <a:noFill/>
                </a:ln>
                <a:solidFill>
                  <a:prstClr val="black">
                    <a:lumMod val="50000"/>
                    <a:lumOff val="50000"/>
                  </a:prstClr>
                </a:solidFill>
                <a:effectLst/>
                <a:uLnTx/>
                <a:uFillTx/>
                <a:latin typeface="Calibri" panose="020F0502020204030204"/>
                <a:ea typeface="+mn-ea"/>
                <a:cs typeface="+mn-cs"/>
              </a:rPr>
              <a:t>expert-clinica.ru</a:t>
            </a:r>
          </a:p>
        </p:txBody>
      </p:sp>
    </p:spTree>
    <p:extLst>
      <p:ext uri="{BB962C8B-B14F-4D97-AF65-F5344CB8AC3E}">
        <p14:creationId xmlns:p14="http://schemas.microsoft.com/office/powerpoint/2010/main" val="133109120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467" y="1778434"/>
            <a:ext cx="4544480" cy="2760098"/>
          </a:xfrm>
        </p:spPr>
        <p:txBody>
          <a:bodyPr vert="horz" lIns="91440" tIns="45720" rIns="91440" bIns="45720" rtlCol="0" anchor="ctr">
            <a:noAutofit/>
          </a:bodyPr>
          <a:lstStyle/>
          <a:p>
            <a:pPr algn="l"/>
            <a:r>
              <a:rPr lang="en-US" b="1" kern="1200" dirty="0" err="1">
                <a:solidFill>
                  <a:srgbClr val="C00000"/>
                </a:solidFill>
                <a:latin typeface="+mj-lt"/>
                <a:ea typeface="+mj-ea"/>
                <a:cs typeface="+mj-cs"/>
              </a:rPr>
              <a:t>Patiesība</a:t>
            </a:r>
            <a:r>
              <a:rPr lang="en-US" b="1" kern="1200" dirty="0">
                <a:solidFill>
                  <a:srgbClr val="C00000"/>
                </a:solidFill>
                <a:latin typeface="+mj-lt"/>
                <a:ea typeface="+mj-ea"/>
                <a:cs typeface="+mj-cs"/>
              </a:rPr>
              <a:t> </a:t>
            </a:r>
            <a:r>
              <a:rPr lang="en-US" b="1" kern="1200" dirty="0" err="1">
                <a:solidFill>
                  <a:srgbClr val="C00000"/>
                </a:solidFill>
                <a:latin typeface="+mj-lt"/>
                <a:ea typeface="+mj-ea"/>
                <a:cs typeface="+mj-cs"/>
              </a:rPr>
              <a:t>vai</a:t>
            </a:r>
            <a:r>
              <a:rPr lang="en-US" b="1" kern="1200" dirty="0">
                <a:solidFill>
                  <a:srgbClr val="C00000"/>
                </a:solidFill>
                <a:latin typeface="+mj-lt"/>
                <a:ea typeface="+mj-ea"/>
                <a:cs typeface="+mj-cs"/>
              </a:rPr>
              <a:t> </a:t>
            </a:r>
            <a:r>
              <a:rPr lang="en-US" b="1" kern="1200" dirty="0" err="1">
                <a:solidFill>
                  <a:srgbClr val="C00000"/>
                </a:solidFill>
                <a:latin typeface="+mj-lt"/>
                <a:ea typeface="+mj-ea"/>
                <a:cs typeface="+mj-cs"/>
              </a:rPr>
              <a:t>izdomājums</a:t>
            </a:r>
            <a:r>
              <a:rPr lang="en-US" b="1" kern="1200" dirty="0">
                <a:solidFill>
                  <a:srgbClr val="C00000"/>
                </a:solidFill>
                <a:latin typeface="+mj-lt"/>
                <a:ea typeface="+mj-ea"/>
                <a:cs typeface="+mj-cs"/>
              </a:rPr>
              <a:t>?</a:t>
            </a:r>
          </a:p>
        </p:txBody>
      </p:sp>
      <p:sp>
        <p:nvSpPr>
          <p:cNvPr id="7" name="TextBox 6"/>
          <p:cNvSpPr txBox="1"/>
          <p:nvPr/>
        </p:nvSpPr>
        <p:spPr>
          <a:xfrm>
            <a:off x="4678532" y="801866"/>
            <a:ext cx="6718126" cy="5230634"/>
          </a:xfrm>
          <a:prstGeom prst="rect">
            <a:avLst/>
          </a:prstGeom>
        </p:spPr>
        <p:txBody>
          <a:bodyPr vert="horz" lIns="91440" tIns="45720" rIns="91440" bIns="45720" rtlCol="0" anchor="ctr">
            <a:normAutofit fontScale="92500" lnSpcReduction="20000"/>
          </a:bodyPr>
          <a:lstStyle/>
          <a:p>
            <a:pPr indent="-228600">
              <a:lnSpc>
                <a:spcPct val="90000"/>
              </a:lnSpc>
              <a:spcAft>
                <a:spcPts val="600"/>
              </a:spcAft>
              <a:buFont typeface="Arial" panose="020B0604020202020204" pitchFamily="34" charset="0"/>
              <a:buChar char="•"/>
            </a:pPr>
            <a:endParaRPr lang="en-US" sz="2400" dirty="0">
              <a:solidFill>
                <a:srgbClr val="000000"/>
              </a:solidFill>
            </a:endParaRPr>
          </a:p>
          <a:p>
            <a:pPr marL="514350" indent="-228600">
              <a:lnSpc>
                <a:spcPct val="90000"/>
              </a:lnSpc>
              <a:spcAft>
                <a:spcPts val="600"/>
              </a:spcAft>
              <a:buFont typeface="Arial" panose="020B0604020202020204" pitchFamily="34" charset="0"/>
              <a:buChar char="•"/>
            </a:pPr>
            <a:r>
              <a:rPr lang="en-US" sz="3200" dirty="0" err="1">
                <a:solidFill>
                  <a:srgbClr val="000000"/>
                </a:solidFill>
              </a:rPr>
              <a:t>Alkohola</a:t>
            </a:r>
            <a:r>
              <a:rPr lang="en-US" sz="3200" dirty="0">
                <a:solidFill>
                  <a:srgbClr val="000000"/>
                </a:solidFill>
              </a:rPr>
              <a:t> un </a:t>
            </a:r>
            <a:r>
              <a:rPr lang="en-US" sz="3200" dirty="0" err="1">
                <a:solidFill>
                  <a:srgbClr val="000000"/>
                </a:solidFill>
              </a:rPr>
              <a:t>tabakas</a:t>
            </a:r>
            <a:r>
              <a:rPr lang="en-US" sz="3200" dirty="0">
                <a:solidFill>
                  <a:srgbClr val="000000"/>
                </a:solidFill>
              </a:rPr>
              <a:t> </a:t>
            </a:r>
            <a:r>
              <a:rPr lang="en-US" sz="3200" dirty="0" err="1">
                <a:solidFill>
                  <a:srgbClr val="000000"/>
                </a:solidFill>
              </a:rPr>
              <a:t>lietošana</a:t>
            </a:r>
            <a:r>
              <a:rPr lang="en-US" sz="3200" dirty="0">
                <a:solidFill>
                  <a:srgbClr val="000000"/>
                </a:solidFill>
              </a:rPr>
              <a:t> </a:t>
            </a:r>
            <a:r>
              <a:rPr lang="en-US" sz="3200" dirty="0" err="1">
                <a:solidFill>
                  <a:srgbClr val="000000"/>
                </a:solidFill>
              </a:rPr>
              <a:t>izraisa</a:t>
            </a:r>
            <a:r>
              <a:rPr lang="en-US" sz="3200" dirty="0">
                <a:solidFill>
                  <a:srgbClr val="000000"/>
                </a:solidFill>
              </a:rPr>
              <a:t> </a:t>
            </a:r>
            <a:r>
              <a:rPr lang="en-US" sz="3200" dirty="0" err="1">
                <a:solidFill>
                  <a:srgbClr val="000000"/>
                </a:solidFill>
              </a:rPr>
              <a:t>vairāk</a:t>
            </a:r>
            <a:r>
              <a:rPr lang="en-US" sz="3200" dirty="0">
                <a:solidFill>
                  <a:srgbClr val="000000"/>
                </a:solidFill>
              </a:rPr>
              <a:t> </a:t>
            </a:r>
            <a:r>
              <a:rPr lang="en-US" sz="3200" dirty="0" err="1">
                <a:solidFill>
                  <a:srgbClr val="000000"/>
                </a:solidFill>
              </a:rPr>
              <a:t>nāves</a:t>
            </a:r>
            <a:r>
              <a:rPr lang="en-US" sz="3200" dirty="0">
                <a:solidFill>
                  <a:srgbClr val="000000"/>
                </a:solidFill>
              </a:rPr>
              <a:t> </a:t>
            </a:r>
            <a:r>
              <a:rPr lang="en-US" sz="3200" dirty="0" err="1">
                <a:solidFill>
                  <a:srgbClr val="000000"/>
                </a:solidFill>
              </a:rPr>
              <a:t>gadījumu</a:t>
            </a:r>
            <a:r>
              <a:rPr lang="en-US" sz="3200" dirty="0">
                <a:solidFill>
                  <a:srgbClr val="000000"/>
                </a:solidFill>
              </a:rPr>
              <a:t> </a:t>
            </a:r>
            <a:r>
              <a:rPr lang="en-US" sz="3200" dirty="0" err="1">
                <a:solidFill>
                  <a:srgbClr val="000000"/>
                </a:solidFill>
              </a:rPr>
              <a:t>nekā</a:t>
            </a:r>
            <a:r>
              <a:rPr lang="en-US" sz="3200" dirty="0">
                <a:solidFill>
                  <a:srgbClr val="000000"/>
                </a:solidFill>
              </a:rPr>
              <a:t> </a:t>
            </a:r>
            <a:r>
              <a:rPr lang="en-US" sz="3200" dirty="0" err="1">
                <a:solidFill>
                  <a:srgbClr val="000000"/>
                </a:solidFill>
              </a:rPr>
              <a:t>jebkuras</a:t>
            </a:r>
            <a:r>
              <a:rPr lang="en-US" sz="3200" dirty="0">
                <a:solidFill>
                  <a:srgbClr val="000000"/>
                </a:solidFill>
              </a:rPr>
              <a:t> </a:t>
            </a:r>
            <a:r>
              <a:rPr lang="en-US" sz="3200" dirty="0" err="1">
                <a:solidFill>
                  <a:srgbClr val="000000"/>
                </a:solidFill>
              </a:rPr>
              <a:t>citas</a:t>
            </a:r>
            <a:r>
              <a:rPr lang="en-US" sz="3200" dirty="0">
                <a:solidFill>
                  <a:srgbClr val="000000"/>
                </a:solidFill>
              </a:rPr>
              <a:t>  </a:t>
            </a:r>
            <a:r>
              <a:rPr lang="en-US" sz="3200" dirty="0" err="1">
                <a:solidFill>
                  <a:srgbClr val="000000"/>
                </a:solidFill>
              </a:rPr>
              <a:t>vielas</a:t>
            </a:r>
            <a:r>
              <a:rPr lang="en-US" sz="3200" dirty="0">
                <a:solidFill>
                  <a:srgbClr val="000000"/>
                </a:solidFill>
              </a:rPr>
              <a:t>.</a:t>
            </a:r>
          </a:p>
          <a:p>
            <a:pPr marL="514350" indent="-228600">
              <a:lnSpc>
                <a:spcPct val="90000"/>
              </a:lnSpc>
              <a:spcAft>
                <a:spcPts val="600"/>
              </a:spcAft>
              <a:buFont typeface="Arial" panose="020B0604020202020204" pitchFamily="34" charset="0"/>
              <a:buChar char="•"/>
            </a:pPr>
            <a:endParaRPr lang="en-US" sz="3200" dirty="0">
              <a:solidFill>
                <a:srgbClr val="000000"/>
              </a:solidFill>
            </a:endParaRPr>
          </a:p>
          <a:p>
            <a:pPr marL="514350" indent="-228600">
              <a:lnSpc>
                <a:spcPct val="90000"/>
              </a:lnSpc>
              <a:spcAft>
                <a:spcPts val="600"/>
              </a:spcAft>
              <a:buFont typeface="Arial" panose="020B0604020202020204" pitchFamily="34" charset="0"/>
              <a:buChar char="•"/>
            </a:pPr>
            <a:r>
              <a:rPr lang="en-US" sz="3200" dirty="0" err="1">
                <a:solidFill>
                  <a:srgbClr val="000000"/>
                </a:solidFill>
              </a:rPr>
              <a:t>Alkohols</a:t>
            </a:r>
            <a:r>
              <a:rPr lang="en-US" sz="3200" dirty="0">
                <a:solidFill>
                  <a:srgbClr val="000000"/>
                </a:solidFill>
              </a:rPr>
              <a:t> un </a:t>
            </a:r>
            <a:r>
              <a:rPr lang="en-US" sz="3200" dirty="0" err="1">
                <a:solidFill>
                  <a:srgbClr val="000000"/>
                </a:solidFill>
              </a:rPr>
              <a:t>cigaretes</a:t>
            </a:r>
            <a:r>
              <a:rPr lang="en-US" sz="3200" dirty="0">
                <a:solidFill>
                  <a:srgbClr val="000000"/>
                </a:solidFill>
              </a:rPr>
              <a:t> </a:t>
            </a:r>
            <a:r>
              <a:rPr lang="en-US" sz="3200" dirty="0" err="1">
                <a:solidFill>
                  <a:srgbClr val="000000"/>
                </a:solidFill>
              </a:rPr>
              <a:t>maina</a:t>
            </a:r>
            <a:r>
              <a:rPr lang="en-US" sz="3200" dirty="0">
                <a:solidFill>
                  <a:srgbClr val="000000"/>
                </a:solidFill>
              </a:rPr>
              <a:t> </a:t>
            </a:r>
            <a:r>
              <a:rPr lang="en-US" sz="3200" dirty="0" err="1">
                <a:solidFill>
                  <a:srgbClr val="000000"/>
                </a:solidFill>
              </a:rPr>
              <a:t>veidu</a:t>
            </a:r>
            <a:r>
              <a:rPr lang="en-US" sz="3200" dirty="0">
                <a:solidFill>
                  <a:srgbClr val="000000"/>
                </a:solidFill>
              </a:rPr>
              <a:t>, </a:t>
            </a:r>
            <a:r>
              <a:rPr lang="en-US" sz="3200" dirty="0" err="1">
                <a:solidFill>
                  <a:srgbClr val="000000"/>
                </a:solidFill>
              </a:rPr>
              <a:t>kā</a:t>
            </a:r>
            <a:r>
              <a:rPr lang="en-US" sz="3200" dirty="0">
                <a:solidFill>
                  <a:srgbClr val="000000"/>
                </a:solidFill>
              </a:rPr>
              <a:t> </a:t>
            </a:r>
            <a:r>
              <a:rPr lang="en-US" sz="3200" dirty="0" err="1">
                <a:solidFill>
                  <a:srgbClr val="000000"/>
                </a:solidFill>
              </a:rPr>
              <a:t>tu</a:t>
            </a:r>
            <a:r>
              <a:rPr lang="en-US" sz="3200" dirty="0">
                <a:solidFill>
                  <a:srgbClr val="000000"/>
                </a:solidFill>
              </a:rPr>
              <a:t> </a:t>
            </a:r>
            <a:r>
              <a:rPr lang="en-US" sz="3200" dirty="0" err="1">
                <a:solidFill>
                  <a:srgbClr val="000000"/>
                </a:solidFill>
              </a:rPr>
              <a:t>rīkojies</a:t>
            </a:r>
            <a:r>
              <a:rPr lang="en-US" sz="3200" dirty="0">
                <a:solidFill>
                  <a:srgbClr val="000000"/>
                </a:solidFill>
              </a:rPr>
              <a:t> un </a:t>
            </a:r>
            <a:r>
              <a:rPr lang="en-US" sz="3200" dirty="0" err="1">
                <a:solidFill>
                  <a:srgbClr val="000000"/>
                </a:solidFill>
              </a:rPr>
              <a:t>jūties</a:t>
            </a:r>
            <a:r>
              <a:rPr lang="en-US" sz="3200" dirty="0">
                <a:solidFill>
                  <a:srgbClr val="000000"/>
                </a:solidFill>
              </a:rPr>
              <a:t>.</a:t>
            </a:r>
          </a:p>
          <a:p>
            <a:pPr marL="514350" indent="-228600">
              <a:lnSpc>
                <a:spcPct val="90000"/>
              </a:lnSpc>
              <a:spcAft>
                <a:spcPts val="600"/>
              </a:spcAft>
              <a:buFont typeface="Arial" panose="020B0604020202020204" pitchFamily="34" charset="0"/>
              <a:buChar char="•"/>
            </a:pPr>
            <a:endParaRPr lang="en-US" sz="3200" dirty="0">
              <a:solidFill>
                <a:srgbClr val="000000"/>
              </a:solidFill>
            </a:endParaRPr>
          </a:p>
          <a:p>
            <a:pPr marL="514350" indent="-228600">
              <a:lnSpc>
                <a:spcPct val="90000"/>
              </a:lnSpc>
              <a:spcAft>
                <a:spcPts val="600"/>
              </a:spcAft>
              <a:buFont typeface="Arial" panose="020B0604020202020204" pitchFamily="34" charset="0"/>
              <a:buChar char="•"/>
            </a:pPr>
            <a:r>
              <a:rPr lang="en-US" sz="3200" dirty="0" err="1">
                <a:solidFill>
                  <a:srgbClr val="000000"/>
                </a:solidFill>
              </a:rPr>
              <a:t>Alkohols</a:t>
            </a:r>
            <a:r>
              <a:rPr lang="en-US" sz="3200" dirty="0">
                <a:solidFill>
                  <a:srgbClr val="000000"/>
                </a:solidFill>
              </a:rPr>
              <a:t> </a:t>
            </a:r>
            <a:r>
              <a:rPr lang="en-US" sz="3200" dirty="0" err="1">
                <a:solidFill>
                  <a:srgbClr val="000000"/>
                </a:solidFill>
              </a:rPr>
              <a:t>bērniem</a:t>
            </a:r>
            <a:r>
              <a:rPr lang="en-US" sz="3200" dirty="0">
                <a:solidFill>
                  <a:srgbClr val="000000"/>
                </a:solidFill>
              </a:rPr>
              <a:t> </a:t>
            </a:r>
            <a:r>
              <a:rPr lang="en-US" sz="3200" dirty="0" err="1">
                <a:solidFill>
                  <a:srgbClr val="000000"/>
                </a:solidFill>
              </a:rPr>
              <a:t>ir</a:t>
            </a:r>
            <a:r>
              <a:rPr lang="en-US" sz="3200" dirty="0">
                <a:solidFill>
                  <a:srgbClr val="000000"/>
                </a:solidFill>
              </a:rPr>
              <a:t> </a:t>
            </a:r>
            <a:r>
              <a:rPr lang="en-US" sz="3200" dirty="0" err="1">
                <a:solidFill>
                  <a:srgbClr val="000000"/>
                </a:solidFill>
              </a:rPr>
              <a:t>bīstamāks</a:t>
            </a:r>
            <a:r>
              <a:rPr lang="en-US" sz="3200" dirty="0">
                <a:solidFill>
                  <a:srgbClr val="000000"/>
                </a:solidFill>
              </a:rPr>
              <a:t> </a:t>
            </a:r>
            <a:r>
              <a:rPr lang="en-US" sz="3200" dirty="0" err="1">
                <a:solidFill>
                  <a:srgbClr val="000000"/>
                </a:solidFill>
              </a:rPr>
              <a:t>nekā</a:t>
            </a:r>
            <a:r>
              <a:rPr lang="en-US" sz="3200" dirty="0">
                <a:solidFill>
                  <a:srgbClr val="000000"/>
                </a:solidFill>
              </a:rPr>
              <a:t> </a:t>
            </a:r>
            <a:r>
              <a:rPr lang="en-US" sz="3200" dirty="0" err="1">
                <a:solidFill>
                  <a:srgbClr val="000000"/>
                </a:solidFill>
              </a:rPr>
              <a:t>pieaugušajiem</a:t>
            </a:r>
            <a:r>
              <a:rPr lang="en-US" sz="3200" dirty="0">
                <a:solidFill>
                  <a:srgbClr val="000000"/>
                </a:solidFill>
              </a:rPr>
              <a:t>.</a:t>
            </a:r>
          </a:p>
          <a:p>
            <a:pPr marL="514350" indent="-228600">
              <a:lnSpc>
                <a:spcPct val="90000"/>
              </a:lnSpc>
              <a:spcAft>
                <a:spcPts val="600"/>
              </a:spcAft>
              <a:buFont typeface="Arial" panose="020B0604020202020204" pitchFamily="34" charset="0"/>
              <a:buChar char="•"/>
            </a:pPr>
            <a:endParaRPr lang="en-US" sz="3200" dirty="0">
              <a:solidFill>
                <a:srgbClr val="000000"/>
              </a:solidFill>
            </a:endParaRPr>
          </a:p>
          <a:p>
            <a:pPr marL="514350" indent="-228600">
              <a:lnSpc>
                <a:spcPct val="90000"/>
              </a:lnSpc>
              <a:spcAft>
                <a:spcPts val="600"/>
              </a:spcAft>
              <a:buFont typeface="Arial" panose="020B0604020202020204" pitchFamily="34" charset="0"/>
              <a:buChar char="•"/>
            </a:pPr>
            <a:r>
              <a:rPr lang="en-US" sz="3200" dirty="0" err="1">
                <a:solidFill>
                  <a:srgbClr val="000000"/>
                </a:solidFill>
              </a:rPr>
              <a:t>Kaitīgās</a:t>
            </a:r>
            <a:r>
              <a:rPr lang="en-US" sz="3200" dirty="0">
                <a:solidFill>
                  <a:srgbClr val="000000"/>
                </a:solidFill>
              </a:rPr>
              <a:t> </a:t>
            </a:r>
            <a:r>
              <a:rPr lang="en-US" sz="3200" dirty="0" err="1">
                <a:solidFill>
                  <a:srgbClr val="000000"/>
                </a:solidFill>
              </a:rPr>
              <a:t>vielas</a:t>
            </a:r>
            <a:r>
              <a:rPr lang="en-US" sz="3200" dirty="0">
                <a:solidFill>
                  <a:srgbClr val="000000"/>
                </a:solidFill>
              </a:rPr>
              <a:t> </a:t>
            </a:r>
            <a:r>
              <a:rPr lang="en-US" sz="3200" dirty="0" err="1">
                <a:solidFill>
                  <a:srgbClr val="000000"/>
                </a:solidFill>
              </a:rPr>
              <a:t>vienādi</a:t>
            </a:r>
            <a:r>
              <a:rPr lang="en-US" sz="3200" dirty="0">
                <a:solidFill>
                  <a:srgbClr val="000000"/>
                </a:solidFill>
              </a:rPr>
              <a:t> </a:t>
            </a:r>
            <a:r>
              <a:rPr lang="en-US" sz="3200" dirty="0" err="1">
                <a:solidFill>
                  <a:srgbClr val="000000"/>
                </a:solidFill>
              </a:rPr>
              <a:t>iedarbojas</a:t>
            </a:r>
            <a:r>
              <a:rPr lang="en-US" sz="3200" dirty="0">
                <a:solidFill>
                  <a:srgbClr val="000000"/>
                </a:solidFill>
              </a:rPr>
              <a:t> </a:t>
            </a:r>
            <a:r>
              <a:rPr lang="en-US" sz="3200" dirty="0" err="1">
                <a:solidFill>
                  <a:srgbClr val="000000"/>
                </a:solidFill>
              </a:rPr>
              <a:t>uz</a:t>
            </a:r>
            <a:r>
              <a:rPr lang="en-US" sz="3200" dirty="0">
                <a:solidFill>
                  <a:srgbClr val="000000"/>
                </a:solidFill>
              </a:rPr>
              <a:t> </a:t>
            </a:r>
            <a:r>
              <a:rPr lang="en-US" sz="3200" dirty="0" err="1">
                <a:solidFill>
                  <a:srgbClr val="000000"/>
                </a:solidFill>
              </a:rPr>
              <a:t>visiem</a:t>
            </a:r>
            <a:r>
              <a:rPr lang="en-US" sz="3200" dirty="0">
                <a:solidFill>
                  <a:srgbClr val="000000"/>
                </a:solidFill>
              </a:rPr>
              <a:t> </a:t>
            </a:r>
            <a:r>
              <a:rPr lang="en-US" sz="3200" dirty="0" err="1">
                <a:solidFill>
                  <a:srgbClr val="000000"/>
                </a:solidFill>
              </a:rPr>
              <a:t>cilvēkiem</a:t>
            </a:r>
            <a:r>
              <a:rPr lang="en-US" sz="3200" dirty="0">
                <a:solidFill>
                  <a:srgbClr val="000000"/>
                </a:solidFill>
              </a:rPr>
              <a:t>, </a:t>
            </a:r>
            <a:r>
              <a:rPr lang="en-US" sz="3200" dirty="0" err="1">
                <a:solidFill>
                  <a:srgbClr val="000000"/>
                </a:solidFill>
              </a:rPr>
              <a:t>kuri</a:t>
            </a:r>
            <a:r>
              <a:rPr lang="en-US" sz="3200" dirty="0">
                <a:solidFill>
                  <a:srgbClr val="000000"/>
                </a:solidFill>
              </a:rPr>
              <a:t> </a:t>
            </a:r>
            <a:r>
              <a:rPr lang="en-US" sz="3200" dirty="0" err="1">
                <a:solidFill>
                  <a:srgbClr val="000000"/>
                </a:solidFill>
              </a:rPr>
              <a:t>tās</a:t>
            </a:r>
            <a:r>
              <a:rPr lang="en-US" sz="3200" dirty="0">
                <a:solidFill>
                  <a:srgbClr val="000000"/>
                </a:solidFill>
              </a:rPr>
              <a:t> </a:t>
            </a:r>
            <a:r>
              <a:rPr lang="en-US" sz="3200" dirty="0" err="1">
                <a:solidFill>
                  <a:srgbClr val="000000"/>
                </a:solidFill>
              </a:rPr>
              <a:t>lieto</a:t>
            </a:r>
            <a:r>
              <a:rPr lang="en-US" sz="3200" dirty="0">
                <a:solidFill>
                  <a:srgbClr val="000000"/>
                </a:solidFill>
              </a:rPr>
              <a:t>.</a:t>
            </a:r>
          </a:p>
        </p:txBody>
      </p:sp>
    </p:spTree>
    <p:extLst>
      <p:ext uri="{BB962C8B-B14F-4D97-AF65-F5344CB8AC3E}">
        <p14:creationId xmlns:p14="http://schemas.microsoft.com/office/powerpoint/2010/main" val="101304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2"/>
          <p:cNvSpPr>
            <a:spLocks noChangeArrowheads="1"/>
          </p:cNvSpPr>
          <p:nvPr/>
        </p:nvSpPr>
        <p:spPr bwMode="auto">
          <a:xfrm>
            <a:off x="4586068" y="464234"/>
            <a:ext cx="7210551" cy="6274613"/>
          </a:xfrm>
          <a:prstGeom prst="cloudCallout">
            <a:avLst>
              <a:gd name="adj1" fmla="val -54241"/>
              <a:gd name="adj2" fmla="val -48411"/>
            </a:avLst>
          </a:prstGeom>
          <a:noFill/>
          <a:ln w="25400">
            <a:solidFill>
              <a:srgbClr val="000000"/>
            </a:solidFill>
            <a:round/>
            <a:headEnd/>
            <a:tailEnd/>
          </a:ln>
          <a:effectLst/>
          <a:extLst>
            <a:ext uri="{909E8E84-426E-40DD-AFC4-6F175D3DCCD1}">
              <a14:hiddenFill xmlns:a14="http://schemas.microsoft.com/office/drawing/2010/main">
                <a:solidFill>
                  <a:srgbClr val="5B9BD5"/>
                </a:solidFill>
              </a14:hiddenFill>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2" name="Rectangle 1"/>
          <p:cNvSpPr/>
          <p:nvPr/>
        </p:nvSpPr>
        <p:spPr>
          <a:xfrm>
            <a:off x="337976" y="817091"/>
            <a:ext cx="4361089" cy="5016758"/>
          </a:xfrm>
          <a:prstGeom prst="rect">
            <a:avLst/>
          </a:prstGeom>
        </p:spPr>
        <p:txBody>
          <a:bodyPr wrap="square" lIns="91440" tIns="45720" rIns="91440" bIns="45720" anchor="t">
            <a:spAutoFit/>
          </a:bodyPr>
          <a:lstStyle/>
          <a:p>
            <a:r>
              <a:rPr lang="lv-LV" sz="3200" b="1" dirty="0"/>
              <a:t>Kur saskati problēmu? </a:t>
            </a:r>
          </a:p>
          <a:p>
            <a:endParaRPr lang="lv-LV" sz="3200" b="1" dirty="0"/>
          </a:p>
          <a:p>
            <a:r>
              <a:rPr lang="lv-LV" sz="3200" b="1" dirty="0"/>
              <a:t>Kā tu justos? </a:t>
            </a:r>
            <a:endParaRPr lang="lv-LV" dirty="0"/>
          </a:p>
          <a:p>
            <a:endParaRPr lang="lv-LV" sz="3200" b="1" dirty="0"/>
          </a:p>
          <a:p>
            <a:r>
              <a:rPr lang="lv-LV" sz="3200" b="1" dirty="0"/>
              <a:t>Kādi tikumi izpaužas šajā situācijā? </a:t>
            </a:r>
          </a:p>
          <a:p>
            <a:endParaRPr lang="lv-LV" sz="3200" b="1" dirty="0"/>
          </a:p>
          <a:p>
            <a:r>
              <a:rPr lang="lv-LV" sz="3200" b="1" dirty="0"/>
              <a:t>Kāds, tavuprāt, ir saprātīgs risinājums? Kāpēc?</a:t>
            </a:r>
          </a:p>
        </p:txBody>
      </p:sp>
      <p:sp>
        <p:nvSpPr>
          <p:cNvPr id="13" name="Rectangle 12"/>
          <p:cNvSpPr/>
          <p:nvPr/>
        </p:nvSpPr>
        <p:spPr>
          <a:xfrm>
            <a:off x="5608693" y="1432644"/>
            <a:ext cx="5165300" cy="4401205"/>
          </a:xfrm>
          <a:prstGeom prst="rect">
            <a:avLst/>
          </a:prstGeom>
        </p:spPr>
        <p:txBody>
          <a:bodyPr wrap="square">
            <a:spAutoFit/>
          </a:bodyPr>
          <a:lstStyle/>
          <a:p>
            <a:r>
              <a:rPr lang="lv-LV" sz="2800" dirty="0"/>
              <a:t>Tavs draugs čukstus izstāsta, ka viņam somā ir kas īpašs, ko viņš tev parādīs, ja nevienam neteiksi. Tu apsoli, un viņš parāda sava tēta cigaretes un šķiltavas. Draugs saka, ka pēc stundām pamēģinās vienu cigareti kopā ar vecāko brāli, un aicina tevi pievienoties. Viņš vēlreiz piekodina, ka apsolīji nevienam neteikt.. </a:t>
            </a:r>
          </a:p>
        </p:txBody>
      </p:sp>
    </p:spTree>
    <p:extLst>
      <p:ext uri="{BB962C8B-B14F-4D97-AF65-F5344CB8AC3E}">
        <p14:creationId xmlns:p14="http://schemas.microsoft.com/office/powerpoint/2010/main" val="689249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3467" y="996439"/>
            <a:ext cx="7185817" cy="3539430"/>
          </a:xfrm>
          <a:prstGeom prst="rect">
            <a:avLst/>
          </a:prstGeom>
        </p:spPr>
        <p:txBody>
          <a:bodyPr wrap="square" lIns="91440" tIns="45720" rIns="91440" bIns="45720" anchor="t">
            <a:spAutoFit/>
          </a:bodyPr>
          <a:lstStyle/>
          <a:p>
            <a:r>
              <a:rPr lang="lv-LV" sz="3200" dirty="0"/>
              <a:t>Padomā, par kādu pieaugušo tu vēlētos kļūt!</a:t>
            </a:r>
          </a:p>
          <a:p>
            <a:r>
              <a:rPr lang="lv-LV" sz="3200" dirty="0"/>
              <a:t>Ap cilvēka siluetu uzraksti vārdus vai frāzes, kas raksturo tavus nākotnes mērķus – tās var ietvert sasniegumus, piemēram, darbu, ko vēlies, vai tikumus, piemēram, dāsnumu.</a:t>
            </a:r>
            <a:endParaRPr lang="lv-LV" sz="3200" dirty="0">
              <a:cs typeface="Calibri"/>
            </a:endParaRPr>
          </a:p>
        </p:txBody>
      </p:sp>
      <p:sp>
        <p:nvSpPr>
          <p:cNvPr id="7" name="Rectangle 6"/>
          <p:cNvSpPr/>
          <p:nvPr/>
        </p:nvSpPr>
        <p:spPr>
          <a:xfrm>
            <a:off x="413467" y="4713595"/>
            <a:ext cx="11447100" cy="1077218"/>
          </a:xfrm>
          <a:prstGeom prst="rect">
            <a:avLst/>
          </a:prstGeom>
        </p:spPr>
        <p:txBody>
          <a:bodyPr wrap="square">
            <a:spAutoFit/>
          </a:bodyPr>
          <a:lstStyle/>
          <a:p>
            <a:r>
              <a:rPr lang="lv-LV" sz="3200" dirty="0"/>
              <a:t>Kā kaitīgās vielas var ietekmēt šos mērķus? (Piemēram, ja tērē daudz naudas cigaretēm, būs grūtāk sakrāt naudu mājai).</a:t>
            </a:r>
          </a:p>
        </p:txBody>
      </p:sp>
      <p:sp>
        <p:nvSpPr>
          <p:cNvPr id="8" name="TextBox 7"/>
          <p:cNvSpPr txBox="1"/>
          <p:nvPr/>
        </p:nvSpPr>
        <p:spPr>
          <a:xfrm>
            <a:off x="7690322" y="4171091"/>
            <a:ext cx="3673503" cy="276999"/>
          </a:xfrm>
          <a:prstGeom prst="rect">
            <a:avLst/>
          </a:prstGeom>
          <a:noFill/>
        </p:spPr>
        <p:txBody>
          <a:bodyPr wrap="square" rtlCol="0">
            <a:spAutoFit/>
          </a:bodyPr>
          <a:lstStyle/>
          <a:p>
            <a:r>
              <a:rPr lang="en-GB" sz="1200" dirty="0"/>
              <a:t>Image: commons.wikimedia.org</a:t>
            </a:r>
          </a:p>
        </p:txBody>
      </p:sp>
      <p:pic>
        <p:nvPicPr>
          <p:cNvPr id="3" name="Picture 2"/>
          <p:cNvPicPr>
            <a:picLocks noChangeAspect="1"/>
          </p:cNvPicPr>
          <p:nvPr/>
        </p:nvPicPr>
        <p:blipFill>
          <a:blip r:embed="rId2" cstate="print"/>
          <a:stretch>
            <a:fillRect/>
          </a:stretch>
        </p:blipFill>
        <p:spPr>
          <a:xfrm>
            <a:off x="7690322" y="996439"/>
            <a:ext cx="2036784" cy="3174652"/>
          </a:xfrm>
          <a:prstGeom prst="rect">
            <a:avLst/>
          </a:prstGeom>
        </p:spPr>
      </p:pic>
    </p:spTree>
    <p:extLst>
      <p:ext uri="{BB962C8B-B14F-4D97-AF65-F5344CB8AC3E}">
        <p14:creationId xmlns:p14="http://schemas.microsoft.com/office/powerpoint/2010/main" val="1779977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562" y="1066892"/>
            <a:ext cx="11585051" cy="646331"/>
          </a:xfrm>
          <a:prstGeom prst="rect">
            <a:avLst/>
          </a:prstGeom>
        </p:spPr>
        <p:txBody>
          <a:bodyPr wrap="square">
            <a:spAutoFit/>
          </a:bodyPr>
          <a:lstStyle/>
          <a:p>
            <a:endParaRPr lang="en-GB" dirty="0"/>
          </a:p>
          <a:p>
            <a:r>
              <a:rPr lang="en-GB" dirty="0"/>
              <a:t>  </a:t>
            </a:r>
          </a:p>
        </p:txBody>
      </p:sp>
      <p:sp>
        <p:nvSpPr>
          <p:cNvPr id="3" name="Rectangle 2"/>
          <p:cNvSpPr/>
          <p:nvPr/>
        </p:nvSpPr>
        <p:spPr>
          <a:xfrm>
            <a:off x="2036858" y="2143217"/>
            <a:ext cx="8131534" cy="3046988"/>
          </a:xfrm>
          <a:prstGeom prst="rect">
            <a:avLst/>
          </a:prstGeom>
        </p:spPr>
        <p:txBody>
          <a:bodyPr wrap="square">
            <a:spAutoFit/>
          </a:bodyPr>
          <a:lstStyle/>
          <a:p>
            <a:pPr algn="ctr"/>
            <a:r>
              <a:rPr lang="lv-LV" sz="3200" b="1" dirty="0"/>
              <a:t>Aplūko savu ZGU tabulu (no 1. nodarbības)! </a:t>
            </a:r>
          </a:p>
          <a:p>
            <a:pPr algn="ctr"/>
            <a:r>
              <a:rPr lang="lv-LV" sz="3200" b="1" dirty="0"/>
              <a:t>Vai visi jautājumi ir atbildēti? </a:t>
            </a:r>
          </a:p>
          <a:p>
            <a:pPr algn="ctr"/>
            <a:r>
              <a:rPr lang="lv-LV" sz="3200" b="1" dirty="0"/>
              <a:t>Ko tu esi uzzinājis? </a:t>
            </a:r>
          </a:p>
          <a:p>
            <a:pPr algn="ctr"/>
            <a:r>
              <a:rPr lang="lv-LV" sz="3200" b="1" dirty="0"/>
              <a:t>Kā mēs varam atrast atbildes uz citiem jautājumiem?</a:t>
            </a:r>
            <a:br>
              <a:rPr lang="lv-LV" sz="3200" b="1" dirty="0"/>
            </a:br>
            <a:endParaRPr lang="en-GB" sz="3200" b="1" dirty="0">
              <a:latin typeface="+mj-lt"/>
            </a:endParaRPr>
          </a:p>
        </p:txBody>
      </p:sp>
    </p:spTree>
    <p:extLst>
      <p:ext uri="{BB962C8B-B14F-4D97-AF65-F5344CB8AC3E}">
        <p14:creationId xmlns:p14="http://schemas.microsoft.com/office/powerpoint/2010/main" val="1963784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id="{13A6F55A-93F3-44E7-9339-69136DD5BF5A}"/>
              </a:ext>
            </a:extLst>
          </p:cNvPr>
          <p:cNvSpPr txBox="1">
            <a:spLocks/>
          </p:cNvSpPr>
          <p:nvPr/>
        </p:nvSpPr>
        <p:spPr>
          <a:xfrm>
            <a:off x="766173" y="1494672"/>
            <a:ext cx="10515600" cy="176702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dirty="0"/>
              <a:t>Tikumiskās audzināšanas programma «e-TAP»</a:t>
            </a:r>
          </a:p>
        </p:txBody>
      </p:sp>
      <p:sp>
        <p:nvSpPr>
          <p:cNvPr id="5" name="Teksta vietturis 4">
            <a:extLst>
              <a:ext uri="{FF2B5EF4-FFF2-40B4-BE49-F238E27FC236}">
                <a16:creationId xmlns:a16="http://schemas.microsoft.com/office/drawing/2014/main" id="{978E98D7-0704-4C63-A129-5D9F78E2784A}"/>
              </a:ext>
            </a:extLst>
          </p:cNvPr>
          <p:cNvSpPr txBox="1">
            <a:spLocks/>
          </p:cNvSpPr>
          <p:nvPr/>
        </p:nvSpPr>
        <p:spPr>
          <a:xfrm>
            <a:off x="910227" y="2637223"/>
            <a:ext cx="10515600" cy="252562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lv-LV" dirty="0"/>
              <a:t>Resursi pieejami: </a:t>
            </a:r>
            <a:r>
              <a:rPr lang="lv-LV" dirty="0">
                <a:hlinkClick r:id="rId2"/>
              </a:rPr>
              <a:t>www.arete.lu.lv</a:t>
            </a:r>
            <a:endParaRPr lang="lv-LV" dirty="0"/>
          </a:p>
          <a:p>
            <a:pPr>
              <a:lnSpc>
                <a:spcPct val="120000"/>
              </a:lnSpc>
              <a:spcBef>
                <a:spcPts val="0"/>
              </a:spcBef>
              <a:spcAft>
                <a:spcPts val="600"/>
              </a:spcAft>
            </a:pPr>
            <a:endParaRPr lang="lv-LV" sz="1600" dirty="0"/>
          </a:p>
          <a:p>
            <a:pPr marL="0" indent="0">
              <a:lnSpc>
                <a:spcPct val="120000"/>
              </a:lnSpc>
              <a:spcBef>
                <a:spcPts val="0"/>
              </a:spcBef>
              <a:spcAft>
                <a:spcPts val="600"/>
              </a:spcAft>
              <a:buNone/>
            </a:pPr>
            <a:r>
              <a:rPr lang="lv-LV" sz="1600" dirty="0"/>
              <a:t>Programmas administrators: Dr. Manuels </a:t>
            </a:r>
            <a:r>
              <a:rPr lang="lv-LV" sz="1600" dirty="0" err="1"/>
              <a:t>Fernandezs</a:t>
            </a:r>
            <a:r>
              <a:rPr lang="lv-LV" sz="1600" dirty="0"/>
              <a:t>. </a:t>
            </a:r>
            <a:r>
              <a:rPr lang="lv-LV" sz="1600" dirty="0">
                <a:hlinkClick r:id="rId3"/>
              </a:rPr>
              <a:t>manuels.fernandezs@lu.lv</a:t>
            </a:r>
            <a:r>
              <a:rPr lang="lv-LV" sz="1600" dirty="0"/>
              <a:t>, +371 26253625</a:t>
            </a:r>
          </a:p>
          <a:p>
            <a:pPr marL="0" indent="0">
              <a:lnSpc>
                <a:spcPct val="120000"/>
              </a:lnSpc>
              <a:spcBef>
                <a:spcPts val="0"/>
              </a:spcBef>
              <a:spcAft>
                <a:spcPts val="600"/>
              </a:spcAft>
              <a:buFontTx/>
              <a:buNone/>
              <a:defRPr/>
            </a:pPr>
            <a:r>
              <a:rPr lang="lv-LV" sz="1600" dirty="0"/>
              <a:t>Latvijas Universitātes Pedagoģijas, psiholoģijas un mākslas fakultātes Pedagoģijas zinātniskā institūta vadošais pētnieks</a:t>
            </a:r>
          </a:p>
          <a:p>
            <a:pPr marL="0" indent="0">
              <a:lnSpc>
                <a:spcPct val="120000"/>
              </a:lnSpc>
              <a:spcBef>
                <a:spcPts val="0"/>
              </a:spcBef>
              <a:spcAft>
                <a:spcPts val="600"/>
              </a:spcAft>
              <a:buNone/>
              <a:defRPr/>
            </a:pPr>
            <a:r>
              <a:rPr lang="lv-LV" sz="1600" dirty="0"/>
              <a:t>Imantas 7. līnija 1, 223. telpa, Rīga, LV-1083, Latvija</a:t>
            </a:r>
          </a:p>
          <a:p>
            <a:pPr marL="0" indent="0">
              <a:buNone/>
            </a:pPr>
            <a:r>
              <a:rPr lang="lv-LV" sz="1200" i="1" dirty="0"/>
              <a:t>"Digitālas mācību programmas piemērotības un </a:t>
            </a:r>
            <a:r>
              <a:rPr lang="lv-LV" sz="1200" i="1" dirty="0" err="1"/>
              <a:t>īstenojamības</a:t>
            </a:r>
            <a:r>
              <a:rPr lang="lv-LV" sz="1200" i="1" dirty="0"/>
              <a:t> izpēte jauniešu tikumiskajai audzināšanai Latvijas izglītības iestādēs (no 5 līdz 15 gadu vecumā)" (01.12.2020-31.12.2021). </a:t>
            </a:r>
            <a:r>
              <a:rPr lang="lv-LV" sz="1200" dirty="0"/>
              <a:t>Projekta Nr. lzp-2020/2-0277; LU reģistrācijas </a:t>
            </a:r>
            <a:r>
              <a:rPr lang="lv-LV" sz="1200" dirty="0" err="1"/>
              <a:t>Nr</a:t>
            </a:r>
            <a:r>
              <a:rPr lang="lv-LV" sz="1200" dirty="0"/>
              <a:t>: LZP2020/95</a:t>
            </a:r>
            <a:endParaRPr lang="lv-LV" sz="1600" dirty="0"/>
          </a:p>
        </p:txBody>
      </p:sp>
    </p:spTree>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0CB591748CD0A439CF06DA0AEB62A91" ma:contentTypeVersion="10" ma:contentTypeDescription="Create a new document." ma:contentTypeScope="" ma:versionID="1a39272c8cb3131bcb089328dd00b9a7">
  <xsd:schema xmlns:xsd="http://www.w3.org/2001/XMLSchema" xmlns:xs="http://www.w3.org/2001/XMLSchema" xmlns:p="http://schemas.microsoft.com/office/2006/metadata/properties" xmlns:ns2="bcd8bb90-b1cb-4fe5-8892-66ea2dba031d" targetNamespace="http://schemas.microsoft.com/office/2006/metadata/properties" ma:root="true" ma:fieldsID="cdbfa7f0a99ab17c0b3637ecfca3044c" ns2:_="">
    <xsd:import namespace="bcd8bb90-b1cb-4fe5-8892-66ea2dba03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8bb90-b1cb-4fe5-8892-66ea2dba03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CCC52F-6DE5-4B0E-81C9-413EC6293BCB}">
  <ds:schemaRefs>
    <ds:schemaRef ds:uri="http://schemas.microsoft.com/sharepoint/v3/contenttype/forms"/>
  </ds:schemaRefs>
</ds:datastoreItem>
</file>

<file path=customXml/itemProps2.xml><?xml version="1.0" encoding="utf-8"?>
<ds:datastoreItem xmlns:ds="http://schemas.openxmlformats.org/officeDocument/2006/customXml" ds:itemID="{0B451705-40C5-47C2-9BE8-90CD88080DDE}">
  <ds:schemaRefs>
    <ds:schemaRef ds:uri="http://schemas.openxmlformats.org/package/2006/metadata/core-properties"/>
    <ds:schemaRef ds:uri="http://purl.org/dc/dcmitype/"/>
    <ds:schemaRef ds:uri="http://purl.org/dc/elements/1.1/"/>
    <ds:schemaRef ds:uri="http://schemas.microsoft.com/office/2006/metadata/properties"/>
    <ds:schemaRef ds:uri="bcd8bb90-b1cb-4fe5-8892-66ea2dba031d"/>
    <ds:schemaRef ds:uri="http://schemas.microsoft.com/office/2006/documentManagement/types"/>
    <ds:schemaRef ds:uri="http://purl.org/dc/term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4C954B9E-24AD-495E-BF5D-764DB50B57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8bb90-b1cb-4fe5-8892-66ea2dba03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31</TotalTime>
  <Words>368</Words>
  <Application>Microsoft Office PowerPoint</Application>
  <PresentationFormat>Platekrāna</PresentationFormat>
  <Paragraphs>38</Paragraphs>
  <Slides>6</Slides>
  <Notes>0</Notes>
  <HiddenSlides>0</HiddenSlides>
  <MMClips>0</MMClips>
  <ScaleCrop>false</ScaleCrop>
  <HeadingPairs>
    <vt:vector size="6" baseType="variant">
      <vt:variant>
        <vt:lpstr>Lietotie fonti</vt:lpstr>
      </vt:variant>
      <vt:variant>
        <vt:i4>3</vt:i4>
      </vt:variant>
      <vt:variant>
        <vt:lpstr>Dizains</vt:lpstr>
      </vt:variant>
      <vt:variant>
        <vt:i4>1</vt:i4>
      </vt:variant>
      <vt:variant>
        <vt:lpstr>Slaidu virsraksti</vt:lpstr>
      </vt:variant>
      <vt:variant>
        <vt:i4>6</vt:i4>
      </vt:variant>
    </vt:vector>
  </HeadingPairs>
  <TitlesOfParts>
    <vt:vector size="10" baseType="lpstr">
      <vt:lpstr>Arial</vt:lpstr>
      <vt:lpstr>Calibri</vt:lpstr>
      <vt:lpstr>Calibri Light</vt:lpstr>
      <vt:lpstr>Office dizains</vt:lpstr>
      <vt:lpstr>2. klase   Tēma: Kaitīgas vielas  3. nodarbība: Pareiza izvēle</vt:lpstr>
      <vt:lpstr>Patiesība vai izdomājums?</vt:lpstr>
      <vt:lpstr>PowerPoint prezentācija</vt:lpstr>
      <vt:lpstr>PowerPoint prezentācija</vt:lpstr>
      <vt:lpstr>PowerPoint prezentācija</vt:lpstr>
      <vt:lpstr>PowerPoint prezentācija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Izdari pareizo izvēli!</dc:title>
  <dc:creator>Beāte Balandīna</dc:creator>
  <cp:lastModifiedBy>Manuels Fernandezs</cp:lastModifiedBy>
  <cp:revision>17</cp:revision>
  <dcterms:created xsi:type="dcterms:W3CDTF">2021-01-15T00:36:03Z</dcterms:created>
  <dcterms:modified xsi:type="dcterms:W3CDTF">2021-10-19T15:19:56Z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0x010100E0CB591748CD0A439CF06DA0AEB62A91</vt:lpwstr>
  </property>
</Properties>
</file>