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318" r:id="rId5"/>
    <p:sldId id="310" r:id="rId6"/>
    <p:sldId id="311" r:id="rId7"/>
    <p:sldId id="312" r:id="rId8"/>
    <p:sldId id="313" r:id="rId9"/>
    <p:sldId id="314" r:id="rId10"/>
    <p:sldId id="315" r:id="rId11"/>
    <p:sldId id="316" r:id="rId12"/>
    <p:sldId id="317" r:id="rId13"/>
    <p:sldId id="32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AC9859-D4AE-4ED6-9424-BF73AE9F2481}" v="3" dt="2021-08-29T21:17:29.167"/>
    <p1510:client id="{F09F9586-2270-4C1E-AB96-C1E221D93332}" v="99" dt="2021-08-29T20:45:05.3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3416"/>
  </p:normalViewPr>
  <p:slideViewPr>
    <p:cSldViewPr snapToGrid="0">
      <p:cViewPr varScale="1">
        <p:scale>
          <a:sx n="108" d="100"/>
          <a:sy n="108" d="100"/>
        </p:scale>
        <p:origin x="-426"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āra Pīgozne" userId="S::zk90288@edu.lu.lv::ad89aba9-24bc-4cb4-917b-1f533accc3f4" providerId="AD" clId="Web-{F09F9586-2270-4C1E-AB96-C1E221D93332}"/>
    <pc:docChg chg="addSld modSld addMainMaster modMainMaster">
      <pc:chgData name="Tamāra Pīgozne" userId="S::zk90288@edu.lu.lv::ad89aba9-24bc-4cb4-917b-1f533accc3f4" providerId="AD" clId="Web-{F09F9586-2270-4C1E-AB96-C1E221D93332}" dt="2021-08-29T20:45:02.993" v="47" actId="20577"/>
      <pc:docMkLst>
        <pc:docMk/>
      </pc:docMkLst>
      <pc:sldChg chg="modSp add">
        <pc:chgData name="Tamāra Pīgozne" userId="S::zk90288@edu.lu.lv::ad89aba9-24bc-4cb4-917b-1f533accc3f4" providerId="AD" clId="Web-{F09F9586-2270-4C1E-AB96-C1E221D93332}" dt="2021-08-29T20:45:02.993" v="47" actId="20577"/>
        <pc:sldMkLst>
          <pc:docMk/>
          <pc:sldMk cId="218496093" sldId="318"/>
        </pc:sldMkLst>
        <pc:spChg chg="mod">
          <ac:chgData name="Tamāra Pīgozne" userId="S::zk90288@edu.lu.lv::ad89aba9-24bc-4cb4-917b-1f533accc3f4" providerId="AD" clId="Web-{F09F9586-2270-4C1E-AB96-C1E221D93332}" dt="2021-08-29T20:45:02.993" v="47" actId="20577"/>
          <ac:spMkLst>
            <pc:docMk/>
            <pc:sldMk cId="218496093" sldId="318"/>
            <ac:spMk id="2" creationId="{45F9EF60-A8E6-425F-870C-F44EC6141DD0}"/>
          </ac:spMkLst>
        </pc:spChg>
      </pc:sldChg>
      <pc:sldMasterChg chg="add addSldLayout">
        <pc:chgData name="Tamāra Pīgozne" userId="S::zk90288@edu.lu.lv::ad89aba9-24bc-4cb4-917b-1f533accc3f4" providerId="AD" clId="Web-{F09F9586-2270-4C1E-AB96-C1E221D93332}" dt="2021-08-29T20:44:26.099" v="0"/>
        <pc:sldMasterMkLst>
          <pc:docMk/>
          <pc:sldMasterMk cId="3049302763" sldId="2147483648"/>
        </pc:sldMasterMkLst>
        <pc:sldLayoutChg chg="add">
          <pc:chgData name="Tamāra Pīgozne" userId="S::zk90288@edu.lu.lv::ad89aba9-24bc-4cb4-917b-1f533accc3f4" providerId="AD" clId="Web-{F09F9586-2270-4C1E-AB96-C1E221D93332}" dt="2021-08-29T20:44:26.099" v="0"/>
          <pc:sldLayoutMkLst>
            <pc:docMk/>
            <pc:sldMasterMk cId="3049302763" sldId="2147483648"/>
            <pc:sldLayoutMk cId="2481608360" sldId="2147483649"/>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1274472203" sldId="2147483650"/>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1299732338" sldId="2147483651"/>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3494197426" sldId="2147483652"/>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3916651452" sldId="2147483653"/>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862902728" sldId="2147483654"/>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1918004020" sldId="2147483655"/>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1654377868" sldId="2147483656"/>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1262353682" sldId="2147483657"/>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3495566023" sldId="2147483658"/>
          </pc:sldLayoutMkLst>
        </pc:sldLayoutChg>
        <pc:sldLayoutChg chg="add">
          <pc:chgData name="Tamāra Pīgozne" userId="S::zk90288@edu.lu.lv::ad89aba9-24bc-4cb4-917b-1f533accc3f4" providerId="AD" clId="Web-{F09F9586-2270-4C1E-AB96-C1E221D93332}" dt="2021-08-29T20:44:26.099" v="0"/>
          <pc:sldLayoutMkLst>
            <pc:docMk/>
            <pc:sldMasterMk cId="3049302763" sldId="2147483648"/>
            <pc:sldLayoutMk cId="2044191109" sldId="2147483659"/>
          </pc:sldLayoutMkLst>
        </pc:sldLayoutChg>
      </pc:sldMasterChg>
      <pc:sldMasterChg chg="replId modSldLayout">
        <pc:chgData name="Tamāra Pīgozne" userId="S::zk90288@edu.lu.lv::ad89aba9-24bc-4cb4-917b-1f533accc3f4" providerId="AD" clId="Web-{F09F9586-2270-4C1E-AB96-C1E221D93332}" dt="2021-08-29T20:44:26.099" v="0"/>
        <pc:sldMasterMkLst>
          <pc:docMk/>
          <pc:sldMasterMk cId="2866832251" sldId="2147483661"/>
        </pc:sldMasterMkLst>
        <pc:sldLayoutChg chg="replId">
          <pc:chgData name="Tamāra Pīgozne" userId="S::zk90288@edu.lu.lv::ad89aba9-24bc-4cb4-917b-1f533accc3f4" providerId="AD" clId="Web-{F09F9586-2270-4C1E-AB96-C1E221D93332}" dt="2021-08-29T20:44:26.099" v="0"/>
          <pc:sldLayoutMkLst>
            <pc:docMk/>
            <pc:sldMasterMk cId="2866832251" sldId="2147483661"/>
            <pc:sldLayoutMk cId="89154146" sldId="2147483662"/>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502160615" sldId="2147483663"/>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3019949026" sldId="2147483664"/>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258537790" sldId="2147483665"/>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4126918320" sldId="2147483666"/>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2892335307" sldId="2147483667"/>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3123357097" sldId="2147483668"/>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3017137220" sldId="2147483669"/>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3780867408" sldId="2147483670"/>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1121756415" sldId="2147483671"/>
          </pc:sldLayoutMkLst>
        </pc:sldLayoutChg>
        <pc:sldLayoutChg chg="replId">
          <pc:chgData name="Tamāra Pīgozne" userId="S::zk90288@edu.lu.lv::ad89aba9-24bc-4cb4-917b-1f533accc3f4" providerId="AD" clId="Web-{F09F9586-2270-4C1E-AB96-C1E221D93332}" dt="2021-08-29T20:44:26.099" v="0"/>
          <pc:sldLayoutMkLst>
            <pc:docMk/>
            <pc:sldMasterMk cId="2866832251" sldId="2147483661"/>
            <pc:sldLayoutMk cId="1620035424" sldId="2147483672"/>
          </pc:sldLayoutMkLst>
        </pc:sldLayoutChg>
      </pc:sldMasterChg>
    </pc:docChg>
  </pc:docChgLst>
  <pc:docChgLst>
    <pc:chgData name="Tamāra Pīgozne" userId="S::zk90288@edu.lu.lv::ad89aba9-24bc-4cb4-917b-1f533accc3f4" providerId="AD" clId="Web-{6DAC9859-D4AE-4ED6-9424-BF73AE9F2481}"/>
    <pc:docChg chg="addSld delSld">
      <pc:chgData name="Tamāra Pīgozne" userId="S::zk90288@edu.lu.lv::ad89aba9-24bc-4cb4-917b-1f533accc3f4" providerId="AD" clId="Web-{6DAC9859-D4AE-4ED6-9424-BF73AE9F2481}" dt="2021-08-29T21:17:29.167" v="2"/>
      <pc:docMkLst>
        <pc:docMk/>
      </pc:docMkLst>
      <pc:sldChg chg="del">
        <pc:chgData name="Tamāra Pīgozne" userId="S::zk90288@edu.lu.lv::ad89aba9-24bc-4cb4-917b-1f533accc3f4" providerId="AD" clId="Web-{6DAC9859-D4AE-4ED6-9424-BF73AE9F2481}" dt="2021-08-29T21:17:29.167" v="2"/>
        <pc:sldMkLst>
          <pc:docMk/>
          <pc:sldMk cId="0" sldId="262"/>
        </pc:sldMkLst>
      </pc:sldChg>
      <pc:sldChg chg="del">
        <pc:chgData name="Tamāra Pīgozne" userId="S::zk90288@edu.lu.lv::ad89aba9-24bc-4cb4-917b-1f533accc3f4" providerId="AD" clId="Web-{6DAC9859-D4AE-4ED6-9424-BF73AE9F2481}" dt="2021-08-29T21:17:07.713" v="0"/>
        <pc:sldMkLst>
          <pc:docMk/>
          <pc:sldMk cId="4060368975" sldId="309"/>
        </pc:sldMkLst>
      </pc:sldChg>
      <pc:sldChg chg="add">
        <pc:chgData name="Tamāra Pīgozne" userId="S::zk90288@edu.lu.lv::ad89aba9-24bc-4cb4-917b-1f533accc3f4" providerId="AD" clId="Web-{6DAC9859-D4AE-4ED6-9424-BF73AE9F2481}" dt="2021-08-29T21:17:24.370" v="1"/>
        <pc:sldMkLst>
          <pc:docMk/>
          <pc:sldMk cId="1450703972" sldId="31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926D9B73-82F0-43C6-A5A8-3F029AC7E99E}" type="slidenum">
              <a:rPr lang="lv-LV" smtClean="0"/>
              <a:pPr/>
              <a:t>5</a:t>
            </a:fld>
            <a:endParaRPr lang="lv-LV"/>
          </a:p>
        </p:txBody>
      </p:sp>
    </p:spTree>
    <p:extLst>
      <p:ext uri="{BB962C8B-B14F-4D97-AF65-F5344CB8AC3E}">
        <p14:creationId xmlns="" xmlns:p14="http://schemas.microsoft.com/office/powerpoint/2010/main" val="282866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0441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4024174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 xmlns:a16="http://schemas.microsoft.com/office/drawing/2014/main"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 xmlns:a14="http://schemas.microsoft.com/office/drawing/2010/main">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1524000" y="2318116"/>
            <a:ext cx="9144000" cy="2387600"/>
          </a:xfrm>
        </p:spPr>
        <p:txBody>
          <a:bodyPr>
            <a:normAutofit fontScale="90000"/>
          </a:bodyPr>
          <a:lstStyle/>
          <a:p>
            <a:r>
              <a:rPr lang="lv-LV" sz="4800" dirty="0"/>
              <a:t>2.klase </a:t>
            </a:r>
            <a:br>
              <a:rPr lang="lv-LV" sz="4800" dirty="0"/>
            </a:br>
            <a:r>
              <a:rPr lang="lv-LV" sz="4800" dirty="0"/>
              <a:t/>
            </a:r>
            <a:br>
              <a:rPr lang="lv-LV" sz="4800" dirty="0"/>
            </a:br>
            <a:r>
              <a:rPr lang="lv-LV" sz="4800" dirty="0"/>
              <a:t>Tēma: Kiberterorizēšana</a:t>
            </a:r>
            <a:br>
              <a:rPr lang="lv-LV" sz="4800" dirty="0"/>
            </a:br>
            <a:r>
              <a:rPr lang="lv-LV" sz="4800" dirty="0"/>
              <a:t/>
            </a:r>
            <a:br>
              <a:rPr lang="lv-LV" sz="4800" dirty="0"/>
            </a:br>
            <a:r>
              <a:rPr lang="lv-LV" sz="4800" dirty="0"/>
              <a:t>3. nodarbība: Kā rīkoties, piedzīvojot kiberterorizēšanu?</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1524000" y="4797791"/>
            <a:ext cx="9144000" cy="1655762"/>
          </a:xfrm>
        </p:spPr>
        <p:txBody>
          <a:bodyPr/>
          <a:lstStyle/>
          <a:p>
            <a:r>
              <a:rPr lang="lv-LV" dirty="0"/>
              <a:t>Tikumiskās audzināšanas programma «e-</a:t>
            </a:r>
            <a:r>
              <a:rPr lang="lv-LV" dirty="0" err="1"/>
              <a:t>TAP</a:t>
            </a:r>
            <a:r>
              <a:rPr lang="lv-LV" dirty="0"/>
              <a:t>»</a:t>
            </a:r>
          </a:p>
        </p:txBody>
      </p:sp>
    </p:spTree>
    <p:extLst>
      <p:ext uri="{BB962C8B-B14F-4D97-AF65-F5344CB8AC3E}">
        <p14:creationId xmlns="" xmlns:p14="http://schemas.microsoft.com/office/powerpoint/2010/main" val="218496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rcRect/>
          <a:stretch/>
        </p:blipFill>
        <p:spPr>
          <a:xfrm>
            <a:off x="6744251" y="1710511"/>
            <a:ext cx="4819448" cy="3436978"/>
          </a:xfrm>
          <a:prstGeom prst="rect">
            <a:avLst/>
          </a:prstGeom>
        </p:spPr>
      </p:pic>
      <p:sp>
        <p:nvSpPr>
          <p:cNvPr id="7" name="Rectangle 6"/>
          <p:cNvSpPr/>
          <p:nvPr/>
        </p:nvSpPr>
        <p:spPr>
          <a:xfrm>
            <a:off x="223024" y="2090172"/>
            <a:ext cx="6222381" cy="2677656"/>
          </a:xfrm>
          <a:prstGeom prst="rect">
            <a:avLst/>
          </a:prstGeom>
        </p:spPr>
        <p:txBody>
          <a:bodyPr wrap="square">
            <a:spAutoFit/>
          </a:bodyPr>
          <a:lstStyle/>
          <a:p>
            <a:r>
              <a:rPr lang="lv-LV" sz="2800" dirty="0">
                <a:latin typeface="+mj-lt"/>
              </a:rPr>
              <a:t>Kas, tavuprāt, ir “malā stāvētājs”?</a:t>
            </a:r>
          </a:p>
          <a:p>
            <a:endParaRPr lang="en-GB" sz="2800" dirty="0">
              <a:latin typeface="+mj-lt"/>
            </a:endParaRPr>
          </a:p>
          <a:p>
            <a:r>
              <a:rPr lang="lv-LV" sz="2800" dirty="0">
                <a:latin typeface="+mj-lt"/>
              </a:rPr>
              <a:t>Kāda ir viņa atbildība? </a:t>
            </a:r>
          </a:p>
          <a:p>
            <a:endParaRPr lang="lv-LV" sz="2800" dirty="0">
              <a:latin typeface="+mj-lt"/>
            </a:endParaRPr>
          </a:p>
          <a:p>
            <a:r>
              <a:rPr lang="lv-LV" sz="2800" dirty="0">
                <a:latin typeface="+mj-lt"/>
              </a:rPr>
              <a:t>Kā izpaustos “malā stāvēšana”, piedzīvojot kiberterorizēšanu?</a:t>
            </a:r>
            <a:endParaRPr lang="en-GB" sz="2800" dirty="0">
              <a:latin typeface="+mj-lt"/>
            </a:endParaRPr>
          </a:p>
        </p:txBody>
      </p:sp>
    </p:spTree>
    <p:extLst>
      <p:ext uri="{BB962C8B-B14F-4D97-AF65-F5344CB8AC3E}">
        <p14:creationId xmlns="" xmlns:p14="http://schemas.microsoft.com/office/powerpoint/2010/main" val="62315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964" y="1275571"/>
            <a:ext cx="9668786" cy="4524315"/>
          </a:xfrm>
          <a:prstGeom prst="rect">
            <a:avLst/>
          </a:prstGeom>
        </p:spPr>
        <p:txBody>
          <a:bodyPr wrap="square">
            <a:spAutoFit/>
          </a:bodyPr>
          <a:lstStyle/>
          <a:p>
            <a:r>
              <a:rPr lang="lv-LV" sz="3200" dirty="0"/>
              <a:t>Lai arī “malā stāvētāji” nav aktīvi iesaistīti kiberterorizēšanā, viņi ļauj tai turpināties.  </a:t>
            </a:r>
          </a:p>
          <a:p>
            <a:endParaRPr lang="lv-LV" sz="3200" dirty="0"/>
          </a:p>
          <a:p>
            <a:r>
              <a:rPr lang="lv-LV" sz="3200" dirty="0"/>
              <a:t>Mēs vēlamies kļūt par aizstāvjiem — par cilvēkiem, kas rīkojas pareizi.</a:t>
            </a:r>
          </a:p>
          <a:p>
            <a:endParaRPr lang="lv-LV" sz="3200" dirty="0"/>
          </a:p>
          <a:p>
            <a:r>
              <a:rPr lang="lv-LV" sz="3200" dirty="0"/>
              <a:t>Kādi tikumi tev var būt vajadzīgi, lai kļūtu par cilvēku, kurš iestājas pret netaisnību? </a:t>
            </a:r>
          </a:p>
          <a:p>
            <a:endParaRPr lang="lv-LV" sz="3200" dirty="0"/>
          </a:p>
        </p:txBody>
      </p:sp>
    </p:spTree>
    <p:extLst>
      <p:ext uri="{BB962C8B-B14F-4D97-AF65-F5344CB8AC3E}">
        <p14:creationId xmlns="" xmlns:p14="http://schemas.microsoft.com/office/powerpoint/2010/main" val="3970364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2101" y="1979799"/>
            <a:ext cx="11696368" cy="2308324"/>
          </a:xfrm>
          <a:prstGeom prst="rect">
            <a:avLst/>
          </a:prstGeom>
        </p:spPr>
        <p:txBody>
          <a:bodyPr wrap="square">
            <a:spAutoFit/>
          </a:bodyPr>
          <a:lstStyle/>
          <a:p>
            <a:r>
              <a:rPr lang="lv-LV" sz="3600" dirty="0">
                <a:latin typeface="+mj-lt"/>
              </a:rPr>
              <a:t>Aplūkojiet tālāk sniegtās situācijas un pārrunājiet: </a:t>
            </a:r>
          </a:p>
          <a:p>
            <a:endParaRPr lang="en-GB" sz="3600" dirty="0">
              <a:latin typeface="+mj-lt"/>
            </a:endParaRPr>
          </a:p>
          <a:p>
            <a:pPr marL="742950" indent="-742950">
              <a:buFont typeface="Arial" pitchFamily="34" charset="0"/>
              <a:buChar char="•"/>
            </a:pPr>
            <a:r>
              <a:rPr lang="lv-LV" sz="3600" dirty="0">
                <a:latin typeface="+mj-lt"/>
              </a:rPr>
              <a:t>Kā rīkotos “malā stāvētājs”? </a:t>
            </a:r>
          </a:p>
          <a:p>
            <a:pPr marL="742950" indent="-742950">
              <a:buFont typeface="Arial" pitchFamily="34" charset="0"/>
              <a:buChar char="•"/>
            </a:pPr>
            <a:r>
              <a:rPr lang="lv-LV" sz="3600" dirty="0">
                <a:latin typeface="+mj-lt"/>
              </a:rPr>
              <a:t>Kā rīkotos aizstāvis?  </a:t>
            </a:r>
          </a:p>
        </p:txBody>
      </p:sp>
    </p:spTree>
    <p:extLst>
      <p:ext uri="{BB962C8B-B14F-4D97-AF65-F5344CB8AC3E}">
        <p14:creationId xmlns="" xmlns:p14="http://schemas.microsoft.com/office/powerpoint/2010/main" val="151786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729611" y="850145"/>
            <a:ext cx="10985537" cy="2578855"/>
          </a:xfrm>
          <a:prstGeom prst="rect">
            <a:avLst/>
          </a:prstGeom>
          <a:solidFill>
            <a:srgbClr val="FFFFFF"/>
          </a:solidFill>
          <a:ln w="9525">
            <a:solidFill>
              <a:srgbClr val="FF0000"/>
            </a:solidFill>
            <a:miter lim="800000"/>
            <a:headEnd/>
            <a:tailEnd/>
          </a:ln>
        </p:spPr>
        <p:txBody>
          <a:bodyPr rot="0" vert="horz" wrap="square" lIns="91440" tIns="45720" rIns="91440" bIns="45720" anchor="t" anchorCtr="0">
            <a:noAutofit/>
          </a:bodyPr>
          <a:lstStyle/>
          <a:p>
            <a:pPr algn="ctr"/>
            <a:r>
              <a:rPr lang="lv-LV" sz="3600" dirty="0"/>
              <a:t>Ovijs spēlē videospēli un dzird, ka kāds no dalībniekiem saka citam dalībniekam, ka viņš vispār nemāk spēlēt un ka labāk pat nemēģināt. Tas notiek katrreiz, kad šis dalībnieks pierakstās spēlē. </a:t>
            </a:r>
          </a:p>
          <a:p>
            <a:pPr>
              <a:lnSpc>
                <a:spcPct val="107000"/>
              </a:lnSpc>
              <a:spcAft>
                <a:spcPts val="800"/>
              </a:spcAft>
            </a:pPr>
            <a:r>
              <a:rPr lang="en-GB" sz="3600" dirty="0">
                <a:effectLst/>
                <a:latin typeface="+mj-lt"/>
                <a:ea typeface="Calibri" panose="020F0502020204030204" pitchFamily="34" charset="0"/>
                <a:cs typeface="Calibri" panose="020F0502020204030204" pitchFamily="34" charset="0"/>
              </a:rPr>
              <a:t> </a:t>
            </a:r>
          </a:p>
        </p:txBody>
      </p:sp>
      <p:pic>
        <p:nvPicPr>
          <p:cNvPr id="1026" name="Picture 2" descr="How Video Games Are The New Kings of Media - Bloomberg">
            <a:extLst>
              <a:ext uri="{FF2B5EF4-FFF2-40B4-BE49-F238E27FC236}">
                <a16:creationId xmlns="" xmlns:a16="http://schemas.microsoft.com/office/drawing/2014/main" id="{02CF7762-C9A3-DE45-A410-1010053FF9C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01697" y="3596269"/>
            <a:ext cx="4388605" cy="292618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A39AF273-781C-4849-AB02-0E361C437E88}"/>
              </a:ext>
            </a:extLst>
          </p:cNvPr>
          <p:cNvSpPr/>
          <p:nvPr/>
        </p:nvSpPr>
        <p:spPr>
          <a:xfrm>
            <a:off x="3901697" y="6522457"/>
            <a:ext cx="6096000" cy="276999"/>
          </a:xfrm>
          <a:prstGeom prst="rect">
            <a:avLst/>
          </a:prstGeom>
        </p:spPr>
        <p:txBody>
          <a:bodyPr>
            <a:spAutoFit/>
          </a:bodyPr>
          <a:lstStyle/>
          <a:p>
            <a:r>
              <a:rPr lang="x-none" sz="1200" dirty="0"/>
              <a:t>Foto: assets.bwbx.io</a:t>
            </a:r>
          </a:p>
        </p:txBody>
      </p:sp>
    </p:spTree>
    <p:extLst>
      <p:ext uri="{BB962C8B-B14F-4D97-AF65-F5344CB8AC3E}">
        <p14:creationId xmlns="" xmlns:p14="http://schemas.microsoft.com/office/powerpoint/2010/main" val="244675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1303060" y="1322782"/>
            <a:ext cx="9585879" cy="2724414"/>
          </a:xfrm>
          <a:prstGeom prst="rect">
            <a:avLst/>
          </a:prstGeom>
          <a:solidFill>
            <a:srgbClr val="FFFFFF"/>
          </a:solidFill>
          <a:ln w="9525">
            <a:solidFill>
              <a:srgbClr val="0070C0"/>
            </a:solidFill>
            <a:miter lim="800000"/>
            <a:headEnd/>
            <a:tailEnd/>
          </a:ln>
        </p:spPr>
        <p:txBody>
          <a:bodyPr rot="0" vert="horz" wrap="square" lIns="91440" tIns="45720" rIns="91440" bIns="45720" anchor="t" anchorCtr="0">
            <a:noAutofit/>
          </a:bodyPr>
          <a:lstStyle/>
          <a:p>
            <a:pPr algn="ctr"/>
            <a:r>
              <a:rPr lang="lv-LV" sz="3600" dirty="0"/>
              <a:t>Kāds platformā </a:t>
            </a:r>
            <a:r>
              <a:rPr lang="lv-LV" sz="3600" i="1" dirty="0"/>
              <a:t>Instagram</a:t>
            </a:r>
            <a:r>
              <a:rPr lang="lv-LV" sz="3600" dirty="0"/>
              <a:t> publicē Klēras foto, kas viņai pašai nepatīk. Šai bildei daudzi cilvēki nospieduši “Patīk” un pierakstījuši nejaukus komentārus.</a:t>
            </a:r>
          </a:p>
          <a:p>
            <a:pPr>
              <a:lnSpc>
                <a:spcPct val="107000"/>
              </a:lnSpc>
              <a:spcAft>
                <a:spcPts val="800"/>
              </a:spcAft>
            </a:pPr>
            <a:r>
              <a:rPr lang="en-GB" sz="3600" dirty="0">
                <a:effectLst/>
                <a:latin typeface="+mj-lt"/>
                <a:ea typeface="Calibri" panose="020F0502020204030204" pitchFamily="34" charset="0"/>
                <a:cs typeface="Times New Roman" panose="02020603050405020304" pitchFamily="18" charset="0"/>
              </a:rPr>
              <a:t> </a:t>
            </a:r>
          </a:p>
        </p:txBody>
      </p:sp>
      <p:pic>
        <p:nvPicPr>
          <p:cNvPr id="2050" name="Picture 2" descr="Instagram | Know Your Meme">
            <a:extLst>
              <a:ext uri="{FF2B5EF4-FFF2-40B4-BE49-F238E27FC236}">
                <a16:creationId xmlns="" xmlns:a16="http://schemas.microsoft.com/office/drawing/2014/main" id="{C43BAA3D-D9F8-4140-B7AD-760F7C2E2171}"/>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03287" y="4471322"/>
            <a:ext cx="3782741" cy="212779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96E219BD-BDD1-AA44-98F9-5ECE71715180}"/>
              </a:ext>
            </a:extLst>
          </p:cNvPr>
          <p:cNvSpPr/>
          <p:nvPr/>
        </p:nvSpPr>
        <p:spPr>
          <a:xfrm>
            <a:off x="4803954" y="6596390"/>
            <a:ext cx="2834632" cy="261610"/>
          </a:xfrm>
          <a:prstGeom prst="rect">
            <a:avLst/>
          </a:prstGeom>
        </p:spPr>
        <p:txBody>
          <a:bodyPr wrap="square">
            <a:spAutoFit/>
          </a:bodyPr>
          <a:lstStyle/>
          <a:p>
            <a:r>
              <a:rPr lang="x-none" sz="1100" dirty="0"/>
              <a:t>Foto: knowyourmeme</a:t>
            </a:r>
          </a:p>
        </p:txBody>
      </p:sp>
    </p:spTree>
    <p:extLst>
      <p:ext uri="{BB962C8B-B14F-4D97-AF65-F5344CB8AC3E}">
        <p14:creationId xmlns="" xmlns:p14="http://schemas.microsoft.com/office/powerpoint/2010/main" val="46497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p:nvPr/>
        </p:nvSpPr>
        <p:spPr>
          <a:xfrm>
            <a:off x="1582454" y="1142462"/>
            <a:ext cx="8722292" cy="2064435"/>
          </a:xfrm>
          <a:prstGeom prst="rect">
            <a:avLst/>
          </a:prstGeom>
          <a:solidFill>
            <a:schemeClr val="lt1"/>
          </a:solidFill>
          <a:ln w="6350">
            <a:solidFill>
              <a:srgbClr val="00B05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lv-LV" sz="3600" dirty="0"/>
              <a:t>Tu ievēro, ka tava klasesbiedra </a:t>
            </a:r>
            <a:r>
              <a:rPr lang="lv-LV" sz="3600" i="1" dirty="0"/>
              <a:t>Twitter</a:t>
            </a:r>
            <a:r>
              <a:rPr lang="lv-LV" sz="3600" dirty="0"/>
              <a:t> lapā ir daudz ierakstu, kas izsmej viņa atbildi uz jautājumu, kas tika uzdots stundā.</a:t>
            </a:r>
          </a:p>
        </p:txBody>
      </p:sp>
      <p:pic>
        <p:nvPicPr>
          <p:cNvPr id="3074" name="Picture 2" descr="You will lose some of your Twitter followers - The Week">
            <a:extLst>
              <a:ext uri="{FF2B5EF4-FFF2-40B4-BE49-F238E27FC236}">
                <a16:creationId xmlns="" xmlns:a16="http://schemas.microsoft.com/office/drawing/2014/main" id="{0C012954-2F18-D44B-B40C-718F22CBBCA7}"/>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54400" y="3429000"/>
            <a:ext cx="4978400" cy="2901883"/>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916A0B9D-7228-2A4B-BEE0-2729589F69FA}"/>
              </a:ext>
            </a:extLst>
          </p:cNvPr>
          <p:cNvSpPr/>
          <p:nvPr/>
        </p:nvSpPr>
        <p:spPr>
          <a:xfrm>
            <a:off x="3454400" y="6368320"/>
            <a:ext cx="1350626" cy="276999"/>
          </a:xfrm>
          <a:prstGeom prst="rect">
            <a:avLst/>
          </a:prstGeom>
        </p:spPr>
        <p:txBody>
          <a:bodyPr wrap="none">
            <a:spAutoFit/>
          </a:bodyPr>
          <a:lstStyle/>
          <a:p>
            <a:r>
              <a:rPr lang="x-none" sz="1200" dirty="0"/>
              <a:t>Foto: img.theweek</a:t>
            </a:r>
          </a:p>
        </p:txBody>
      </p:sp>
    </p:spTree>
    <p:extLst>
      <p:ext uri="{BB962C8B-B14F-4D97-AF65-F5344CB8AC3E}">
        <p14:creationId xmlns="" xmlns:p14="http://schemas.microsoft.com/office/powerpoint/2010/main" val="128891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2"/>
          <p:cNvSpPr>
            <a:spLocks noChangeArrowheads="1"/>
          </p:cNvSpPr>
          <p:nvPr/>
        </p:nvSpPr>
        <p:spPr bwMode="auto">
          <a:xfrm>
            <a:off x="3925230" y="680224"/>
            <a:ext cx="7240922" cy="5001757"/>
          </a:xfrm>
          <a:prstGeom prst="cloudCallout">
            <a:avLst>
              <a:gd name="adj1" fmla="val 45079"/>
              <a:gd name="adj2" fmla="val 63116"/>
            </a:avLst>
          </a:prstGeom>
          <a:noFill/>
          <a:ln w="25400">
            <a:solidFill>
              <a:srgbClr val="000000"/>
            </a:solidFill>
            <a:round/>
            <a:headEnd/>
            <a:tailEnd/>
          </a:ln>
          <a:effectLst/>
          <a:extLst>
            <a:ext uri="{909E8E84-426E-40DD-AFC4-6F175D3DCCD1}">
              <a14:hiddenFill xmlns="" xmlns:a14="http://schemas.microsoft.com/office/drawing/2010/main">
                <a:solidFill>
                  <a:srgbClr val="5B9BD5"/>
                </a:solidFill>
              </a14:hiddenFill>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306739" y="1088816"/>
            <a:ext cx="3861684" cy="4401205"/>
          </a:xfrm>
          <a:prstGeom prst="rect">
            <a:avLst/>
          </a:prstGeom>
        </p:spPr>
        <p:txBody>
          <a:bodyPr wrap="square">
            <a:spAutoFit/>
          </a:bodyPr>
          <a:lstStyle/>
          <a:p>
            <a:r>
              <a:rPr lang="lv-LV" sz="2800" dirty="0"/>
              <a:t>Kur ir problēma?</a:t>
            </a:r>
          </a:p>
          <a:p>
            <a:endParaRPr lang="lv-LV" sz="2800" dirty="0"/>
          </a:p>
          <a:p>
            <a:r>
              <a:rPr lang="lv-LV" sz="2800" dirty="0"/>
              <a:t>Kā tu justos?</a:t>
            </a:r>
          </a:p>
          <a:p>
            <a:endParaRPr lang="lv-LV" sz="2800" dirty="0"/>
          </a:p>
          <a:p>
            <a:r>
              <a:rPr lang="lv-LV" sz="2800" dirty="0"/>
              <a:t>Kādi tikumi parādās šajā situācijā?</a:t>
            </a:r>
          </a:p>
          <a:p>
            <a:endParaRPr lang="lv-LV" sz="2800" dirty="0"/>
          </a:p>
          <a:p>
            <a:r>
              <a:rPr lang="lv-LV" sz="2800" dirty="0"/>
              <a:t>Kāds, tavuprāt, ir saprātīgs risinājums? Kāpēc?</a:t>
            </a:r>
          </a:p>
        </p:txBody>
      </p:sp>
      <p:sp>
        <p:nvSpPr>
          <p:cNvPr id="12" name="Rectangle 11"/>
          <p:cNvSpPr/>
          <p:nvPr/>
        </p:nvSpPr>
        <p:spPr>
          <a:xfrm>
            <a:off x="4648567" y="1858257"/>
            <a:ext cx="5224621" cy="2862322"/>
          </a:xfrm>
          <a:prstGeom prst="rect">
            <a:avLst/>
          </a:prstGeom>
        </p:spPr>
        <p:txBody>
          <a:bodyPr wrap="square">
            <a:spAutoFit/>
          </a:bodyPr>
          <a:lstStyle/>
          <a:p>
            <a:pPr algn="ctr"/>
            <a:r>
              <a:rPr lang="lv-LV" sz="2000" dirty="0"/>
              <a:t>Tava klasesbiedrene Betānijai rīko dzimšanas dienas ballīti ar nakšņošanu, tomēr viņai atļauts ielūgt tikai 5 cilvēkus. Divi tavi draugi, kas netika ielūgti, ir apvainojušies un vairs nerunā ar Betāniju. Tu ievēro, ka viņi tiešsaistē raksta nejaukas lietas par Betāniju un aicina citus neiet uz ballīti. Tu saproti, kāpēc viņi ir apvainojušies, bet draugi tev ir pateikuši, ka vairs ar tevi nerunās, ja kādam izstāstīsi.</a:t>
            </a:r>
          </a:p>
        </p:txBody>
      </p:sp>
    </p:spTree>
    <p:extLst>
      <p:ext uri="{BB962C8B-B14F-4D97-AF65-F5344CB8AC3E}">
        <p14:creationId xmlns="" xmlns:p14="http://schemas.microsoft.com/office/powerpoint/2010/main" val="145907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0353" y="2116045"/>
            <a:ext cx="8189844" cy="2246769"/>
          </a:xfrm>
          <a:prstGeom prst="rect">
            <a:avLst/>
          </a:prstGeom>
          <a:noFill/>
        </p:spPr>
        <p:txBody>
          <a:bodyPr wrap="square" rtlCol="0">
            <a:spAutoFit/>
          </a:bodyPr>
          <a:lstStyle/>
          <a:p>
            <a:pPr algn="ctr"/>
            <a:r>
              <a:rPr lang="lv-LV" sz="2800" dirty="0"/>
              <a:t>Par kādu cilvēku tu vēlētos kļūt tiešsaistes vidē?</a:t>
            </a:r>
          </a:p>
          <a:p>
            <a:pPr algn="ctr"/>
            <a:r>
              <a:rPr lang="lv-LV" sz="2800" dirty="0"/>
              <a:t>Izvēlies vienu galveno tikumu, ko tu vēlētos parādīt.</a:t>
            </a:r>
          </a:p>
          <a:p>
            <a:pPr algn="ctr"/>
            <a:endParaRPr lang="lv-LV" sz="2800" dirty="0"/>
          </a:p>
          <a:p>
            <a:pPr algn="ctr"/>
            <a:r>
              <a:rPr lang="lv-LV" sz="2800" dirty="0"/>
              <a:t>Vai ir kādi ieradumi, kas tev jāpraktizē, </a:t>
            </a:r>
          </a:p>
          <a:p>
            <a:pPr algn="ctr"/>
            <a:r>
              <a:rPr lang="lv-LV" sz="2800" dirty="0"/>
              <a:t>lai kļūtu par šādu cilvēku?</a:t>
            </a:r>
          </a:p>
        </p:txBody>
      </p:sp>
      <p:pic>
        <p:nvPicPr>
          <p:cNvPr id="4098" name="Picture 2" descr="Why is thinking so important for happy and successful life?">
            <a:extLst>
              <a:ext uri="{FF2B5EF4-FFF2-40B4-BE49-F238E27FC236}">
                <a16:creationId xmlns="" xmlns:a16="http://schemas.microsoft.com/office/drawing/2014/main" id="{4266FED1-D402-0446-8B22-D7621B5E5E5E}"/>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5341" y="1423639"/>
            <a:ext cx="3810000" cy="3810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a:extLst>
              <a:ext uri="{FF2B5EF4-FFF2-40B4-BE49-F238E27FC236}">
                <a16:creationId xmlns="" xmlns:a16="http://schemas.microsoft.com/office/drawing/2014/main" id="{2414A1E3-1A51-1F42-B6F2-F6F2213E2215}"/>
              </a:ext>
            </a:extLst>
          </p:cNvPr>
          <p:cNvSpPr txBox="1"/>
          <p:nvPr/>
        </p:nvSpPr>
        <p:spPr>
          <a:xfrm>
            <a:off x="455341" y="5303556"/>
            <a:ext cx="1905000" cy="261610"/>
          </a:xfrm>
          <a:prstGeom prst="rect">
            <a:avLst/>
          </a:prstGeom>
          <a:noFill/>
        </p:spPr>
        <p:txBody>
          <a:bodyPr wrap="square" rtlCol="0">
            <a:spAutoFit/>
          </a:bodyPr>
          <a:lstStyle/>
          <a:p>
            <a:r>
              <a:rPr lang="x-none" sz="1100" dirty="0"/>
              <a:t>Foto: Lawful Rebel</a:t>
            </a:r>
          </a:p>
        </p:txBody>
      </p:sp>
    </p:spTree>
    <p:extLst>
      <p:ext uri="{BB962C8B-B14F-4D97-AF65-F5344CB8AC3E}">
        <p14:creationId xmlns="" xmlns:p14="http://schemas.microsoft.com/office/powerpoint/2010/main" val="56943079"/>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9A7C9C-CBEC-4444-806A-C9420E98290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7F17803-3761-427F-8429-7A12DD3F853F}">
  <ds:schemaRefs>
    <ds:schemaRef ds:uri="http://schemas.microsoft.com/sharepoint/v3/contenttype/forms"/>
  </ds:schemaRefs>
</ds:datastoreItem>
</file>

<file path=customXml/itemProps3.xml><?xml version="1.0" encoding="utf-8"?>
<ds:datastoreItem xmlns:ds="http://schemas.openxmlformats.org/officeDocument/2006/customXml" ds:itemID="{E2D7F4F5-599B-4476-9C2E-7EB34EE980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1381</TotalTime>
  <Words>386</Words>
  <Application>Microsoft Office PowerPoint</Application>
  <PresentationFormat>Custom</PresentationFormat>
  <Paragraphs>46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dizains</vt:lpstr>
      <vt:lpstr>2.klase   Tēma: Kiberterorizēšana  3. nodarbība: Kā rīkoties, piedzīvojot kiberterorizēšanu?</vt:lpstr>
      <vt:lpstr>Slide 2</vt:lpstr>
      <vt:lpstr>Slide 3</vt:lpstr>
      <vt:lpstr>Slide 4</vt:lpstr>
      <vt:lpstr>Slide 5</vt:lpstr>
      <vt:lpstr>Slide 6</vt:lpstr>
      <vt:lpstr>Slide 7</vt:lpstr>
      <vt:lpstr>Slide 8</vt:lpstr>
      <vt:lpstr>Slide 9</vt:lpstr>
      <vt:lpstr>Slide 10</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screen time?</dc:title>
  <dc:creator>Rachael Hunter (School of Education)</dc:creator>
  <cp:lastModifiedBy>Arturs</cp:lastModifiedBy>
  <cp:revision>113</cp:revision>
  <dcterms:created xsi:type="dcterms:W3CDTF">2019-06-13T10:46:31Z</dcterms:created>
  <dcterms:modified xsi:type="dcterms:W3CDTF">2021-10-15T12:35:24Z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