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13" r:id="rId6"/>
    <p:sldId id="317" r:id="rId7"/>
    <p:sldId id="312" r:id="rId8"/>
    <p:sldId id="314" r:id="rId9"/>
    <p:sldId id="320" r:id="rId10"/>
    <p:sldId id="315" r:id="rId11"/>
    <p:sldId id="319" r:id="rId12"/>
    <p:sldId id="321" r:id="rId13"/>
    <p:sldId id="32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2122C2-7EFB-4EFB-BF5D-A944485EB1E3}" v="72" dt="2021-09-19T16:36:17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01" autoAdjust="0"/>
    <p:restoredTop sz="94660"/>
  </p:normalViewPr>
  <p:slideViewPr>
    <p:cSldViewPr snapToGrid="0">
      <p:cViewPr varScale="1">
        <p:scale>
          <a:sx n="86" d="100"/>
          <a:sy n="86" d="100"/>
        </p:scale>
        <p:origin x="61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iba Kaļķe" userId="S::baibak@edu.lu.lv::090b5955-d8cd-4512-94e7-80946276549e" providerId="AD" clId="Web-{2D2122C2-7EFB-4EFB-BF5D-A944485EB1E3}"/>
    <pc:docChg chg="modSld">
      <pc:chgData name="Baiba Kaļķe" userId="S::baibak@edu.lu.lv::090b5955-d8cd-4512-94e7-80946276549e" providerId="AD" clId="Web-{2D2122C2-7EFB-4EFB-BF5D-A944485EB1E3}" dt="2021-09-19T16:36:16.248" v="30" actId="20577"/>
      <pc:docMkLst>
        <pc:docMk/>
      </pc:docMkLst>
      <pc:sldChg chg="modSp">
        <pc:chgData name="Baiba Kaļķe" userId="S::baibak@edu.lu.lv::090b5955-d8cd-4512-94e7-80946276549e" providerId="AD" clId="Web-{2D2122C2-7EFB-4EFB-BF5D-A944485EB1E3}" dt="2021-09-19T16:34:23.855" v="1" actId="20577"/>
        <pc:sldMkLst>
          <pc:docMk/>
          <pc:sldMk cId="445288992" sldId="312"/>
        </pc:sldMkLst>
        <pc:spChg chg="mod">
          <ac:chgData name="Baiba Kaļķe" userId="S::baibak@edu.lu.lv::090b5955-d8cd-4512-94e7-80946276549e" providerId="AD" clId="Web-{2D2122C2-7EFB-4EFB-BF5D-A944485EB1E3}" dt="2021-09-19T16:34:23.855" v="1" actId="20577"/>
          <ac:spMkLst>
            <pc:docMk/>
            <pc:sldMk cId="445288992" sldId="312"/>
            <ac:spMk id="3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2D2122C2-7EFB-4EFB-BF5D-A944485EB1E3}" dt="2021-09-19T16:35:06.497" v="11" actId="20577"/>
        <pc:sldMkLst>
          <pc:docMk/>
          <pc:sldMk cId="4077185500" sldId="314"/>
        </pc:sldMkLst>
        <pc:spChg chg="mod">
          <ac:chgData name="Baiba Kaļķe" userId="S::baibak@edu.lu.lv::090b5955-d8cd-4512-94e7-80946276549e" providerId="AD" clId="Web-{2D2122C2-7EFB-4EFB-BF5D-A944485EB1E3}" dt="2021-09-19T16:34:30.011" v="2" actId="20577"/>
          <ac:spMkLst>
            <pc:docMk/>
            <pc:sldMk cId="4077185500" sldId="314"/>
            <ac:spMk id="3" creationId="{00000000-0000-0000-0000-000000000000}"/>
          </ac:spMkLst>
        </pc:spChg>
        <pc:spChg chg="mod">
          <ac:chgData name="Baiba Kaļķe" userId="S::baibak@edu.lu.lv::090b5955-d8cd-4512-94e7-80946276549e" providerId="AD" clId="Web-{2D2122C2-7EFB-4EFB-BF5D-A944485EB1E3}" dt="2021-09-19T16:35:06.497" v="11" actId="20577"/>
          <ac:spMkLst>
            <pc:docMk/>
            <pc:sldMk cId="4077185500" sldId="314"/>
            <ac:spMk id="8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2D2122C2-7EFB-4EFB-BF5D-A944485EB1E3}" dt="2021-09-19T16:36:16.248" v="30" actId="20577"/>
        <pc:sldMkLst>
          <pc:docMk/>
          <pc:sldMk cId="1510486420" sldId="315"/>
        </pc:sldMkLst>
        <pc:spChg chg="mod">
          <ac:chgData name="Baiba Kaļķe" userId="S::baibak@edu.lu.lv::090b5955-d8cd-4512-94e7-80946276549e" providerId="AD" clId="Web-{2D2122C2-7EFB-4EFB-BF5D-A944485EB1E3}" dt="2021-09-19T16:36:16.248" v="30" actId="20577"/>
          <ac:spMkLst>
            <pc:docMk/>
            <pc:sldMk cId="1510486420" sldId="315"/>
            <ac:spMk id="9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2D2122C2-7EFB-4EFB-BF5D-A944485EB1E3}" dt="2021-09-19T16:35:35.357" v="17" actId="20577"/>
        <pc:sldMkLst>
          <pc:docMk/>
          <pc:sldMk cId="2954966561" sldId="319"/>
        </pc:sldMkLst>
        <pc:spChg chg="mod">
          <ac:chgData name="Baiba Kaļķe" userId="S::baibak@edu.lu.lv::090b5955-d8cd-4512-94e7-80946276549e" providerId="AD" clId="Web-{2D2122C2-7EFB-4EFB-BF5D-A944485EB1E3}" dt="2021-09-19T16:35:35.357" v="17" actId="20577"/>
          <ac:spMkLst>
            <pc:docMk/>
            <pc:sldMk cId="2954966561" sldId="319"/>
            <ac:spMk id="3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2D2122C2-7EFB-4EFB-BF5D-A944485EB1E3}" dt="2021-09-19T16:35:09.700" v="12" actId="20577"/>
        <pc:sldMkLst>
          <pc:docMk/>
          <pc:sldMk cId="2162989235" sldId="320"/>
        </pc:sldMkLst>
        <pc:spChg chg="mod">
          <ac:chgData name="Baiba Kaļķe" userId="S::baibak@edu.lu.lv::090b5955-d8cd-4512-94e7-80946276549e" providerId="AD" clId="Web-{2D2122C2-7EFB-4EFB-BF5D-A944485EB1E3}" dt="2021-09-19T16:35:09.700" v="12" actId="20577"/>
          <ac:spMkLst>
            <pc:docMk/>
            <pc:sldMk cId="2162989235" sldId="320"/>
            <ac:spMk id="3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2D2122C2-7EFB-4EFB-BF5D-A944485EB1E3}" dt="2021-09-19T16:36:05.076" v="29" actId="20577"/>
        <pc:sldMkLst>
          <pc:docMk/>
          <pc:sldMk cId="702952347" sldId="321"/>
        </pc:sldMkLst>
        <pc:spChg chg="mod">
          <ac:chgData name="Baiba Kaļķe" userId="S::baibak@edu.lu.lv::090b5955-d8cd-4512-94e7-80946276549e" providerId="AD" clId="Web-{2D2122C2-7EFB-4EFB-BF5D-A944485EB1E3}" dt="2021-09-19T16:35:40.107" v="19" actId="20577"/>
          <ac:spMkLst>
            <pc:docMk/>
            <pc:sldMk cId="702952347" sldId="321"/>
            <ac:spMk id="3" creationId="{00000000-0000-0000-0000-000000000000}"/>
          </ac:spMkLst>
        </pc:spChg>
        <pc:spChg chg="mod">
          <ac:chgData name="Baiba Kaļķe" userId="S::baibak@edu.lu.lv::090b5955-d8cd-4512-94e7-80946276549e" providerId="AD" clId="Web-{2D2122C2-7EFB-4EFB-BF5D-A944485EB1E3}" dt="2021-09-19T16:36:05.076" v="29" actId="20577"/>
          <ac:spMkLst>
            <pc:docMk/>
            <pc:sldMk cId="702952347" sldId="321"/>
            <ac:spMk id="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24.08.2022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8160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24.08.2022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556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24.08.2022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44191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914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556260" y="2377440"/>
            <a:ext cx="10995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24.08.2022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7447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24.08.2022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9973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24.08.2022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419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24.08.2022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665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24.08.2022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290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24.08.2022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1800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</p:spTree>
    <p:extLst>
      <p:ext uri="{BB962C8B-B14F-4D97-AF65-F5344CB8AC3E}">
        <p14:creationId xmlns:p14="http://schemas.microsoft.com/office/powerpoint/2010/main" val="165437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24.08.2022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6235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pPr/>
              <a:t>24.08.2022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dirty="0"/>
              <a:t>E-</a:t>
            </a:r>
            <a:r>
              <a:rPr lang="lv-LV" dirty="0" err="1"/>
              <a:t>TAP</a:t>
            </a:r>
            <a:endParaRPr lang="lv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B13E43D7-9C42-45AE-BF03-91C4B7A7877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52405" y="5924237"/>
            <a:ext cx="2105522" cy="743831"/>
          </a:xfrm>
          <a:prstGeom prst="rect">
            <a:avLst/>
          </a:prstGeom>
        </p:spPr>
      </p:pic>
      <p:pic>
        <p:nvPicPr>
          <p:cNvPr id="10" name="Attēls 7">
            <a:extLst>
              <a:ext uri="{FF2B5EF4-FFF2-40B4-BE49-F238E27FC236}">
                <a16:creationId xmlns:a16="http://schemas.microsoft.com/office/drawing/2014/main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40467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E-tap_main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0322011" y="4239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0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poki.lv/testi/Vai-spej-atskirt-viltus-zinas-no/877575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LOriHFVxKuI&amp;ab_channel=Goethe-InstitutRiga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ossinternets.lv/uploads/materials/files/parbaudi-pirms-dalies-ar-zinam.1.pdf" TargetMode="External"/><Relationship Id="rId2" Type="http://schemas.openxmlformats.org/officeDocument/2006/relationships/hyperlink" Target="https://www.dzirkstele.lv/vietejas-zinas/viltus-zinu-veidi-ko-par-tiem-zinam-164708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5F9EF60-A8E6-425F-870C-F44EC6141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9" y="1701993"/>
            <a:ext cx="6347791" cy="2387600"/>
          </a:xfrm>
        </p:spPr>
        <p:txBody>
          <a:bodyPr>
            <a:normAutofit fontScale="90000"/>
          </a:bodyPr>
          <a:lstStyle/>
          <a:p>
            <a:r>
              <a:rPr lang="lv-LV" sz="4800" b="1" dirty="0"/>
              <a:t>3.klase </a:t>
            </a:r>
            <a:br>
              <a:rPr lang="lv-LV" sz="4800" b="1" dirty="0"/>
            </a:br>
            <a:br>
              <a:rPr lang="lv-LV" sz="4800" b="1" dirty="0"/>
            </a:br>
            <a:r>
              <a:rPr lang="lv-LV" sz="4800" b="1" dirty="0"/>
              <a:t>Tēma: Viltus ziņas</a:t>
            </a:r>
            <a:br>
              <a:rPr lang="lv-LV" sz="4800" b="1" dirty="0"/>
            </a:br>
            <a:r>
              <a:rPr lang="lv-LV" sz="4800" b="1" dirty="0"/>
              <a:t>1. nodarbība: Kas ir viltus ziņas?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A3FF2741-A011-4065-B2FC-71ADEEAF6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57809" y="4122182"/>
            <a:ext cx="7467599" cy="900644"/>
          </a:xfrm>
        </p:spPr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pic>
        <p:nvPicPr>
          <p:cNvPr id="1026" name="Picture 2" descr="Fake, Fake News, Media, Laptop, Internet, Computer">
            <a:extLst>
              <a:ext uri="{FF2B5EF4-FFF2-40B4-BE49-F238E27FC236}">
                <a16:creationId xmlns:a16="http://schemas.microsoft.com/office/drawing/2014/main" id="{26CBE93E-F199-4D64-A4DD-C95BF49F2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121" y="1219083"/>
            <a:ext cx="5234609" cy="3353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E12040-6E68-458F-B0D7-6145B9131B4E}"/>
              </a:ext>
            </a:extLst>
          </p:cNvPr>
          <p:cNvSpPr txBox="1"/>
          <p:nvPr/>
        </p:nvSpPr>
        <p:spPr>
          <a:xfrm>
            <a:off x="10448751" y="4580156"/>
            <a:ext cx="1623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Attēls</a:t>
            </a:r>
            <a:r>
              <a:rPr lang="en-GB" sz="1200" dirty="0"/>
              <a:t>: pixabay.com</a:t>
            </a:r>
          </a:p>
        </p:txBody>
      </p:sp>
    </p:spTree>
    <p:extLst>
      <p:ext uri="{BB962C8B-B14F-4D97-AF65-F5344CB8AC3E}">
        <p14:creationId xmlns:p14="http://schemas.microsoft.com/office/powerpoint/2010/main" val="2592969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id="{13A6F55A-93F3-44E7-9339-69136DD5BF5A}"/>
              </a:ext>
            </a:extLst>
          </p:cNvPr>
          <p:cNvSpPr txBox="1">
            <a:spLocks/>
          </p:cNvSpPr>
          <p:nvPr/>
        </p:nvSpPr>
        <p:spPr>
          <a:xfrm>
            <a:off x="766173" y="1494672"/>
            <a:ext cx="10515600" cy="176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/>
              <a:t>Tikumiskās audzināšanas programma «e-TAP»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978E98D7-0704-4C63-A129-5D9F78E2784A}"/>
              </a:ext>
            </a:extLst>
          </p:cNvPr>
          <p:cNvSpPr txBox="1">
            <a:spLocks/>
          </p:cNvSpPr>
          <p:nvPr/>
        </p:nvSpPr>
        <p:spPr>
          <a:xfrm>
            <a:off x="910227" y="2637223"/>
            <a:ext cx="10515600" cy="25256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dirty="0"/>
              <a:t>Resursi pieejami: </a:t>
            </a:r>
            <a:r>
              <a:rPr lang="lv-LV" dirty="0">
                <a:hlinkClick r:id="rId2"/>
              </a:rPr>
              <a:t>www.arete.lu.lv</a:t>
            </a:r>
            <a:endParaRPr lang="lv-LV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lv-LV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1600" dirty="0"/>
              <a:t>Programmas administrators: Dr. Manuels </a:t>
            </a:r>
            <a:r>
              <a:rPr lang="lv-LV" sz="1600" dirty="0" err="1"/>
              <a:t>Fernandezs</a:t>
            </a:r>
            <a:r>
              <a:rPr lang="lv-LV" sz="1600" dirty="0"/>
              <a:t>. </a:t>
            </a:r>
            <a:r>
              <a:rPr lang="lv-LV" sz="1600" dirty="0">
                <a:hlinkClick r:id="rId3"/>
              </a:rPr>
              <a:t>manuels.fernandezs@lu.lv</a:t>
            </a:r>
            <a:r>
              <a:rPr lang="lv-LV" sz="1600" dirty="0"/>
              <a:t>, +371 26253625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lv-LV" sz="1600" dirty="0"/>
              <a:t>Latvijas Universitātes Pedagoģijas, psiholoģijas un mākslas fakultātes Pedagoģijas zinātniskā institūta vadošais pētnieks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lv-LV" sz="1600" dirty="0"/>
              <a:t>Imantas 7. līnija 1, 223. telpa, Rīga, LV-1083, Latvija</a:t>
            </a:r>
          </a:p>
          <a:p>
            <a:pPr marL="0" indent="0">
              <a:buNone/>
            </a:pPr>
            <a:r>
              <a:rPr lang="lv-LV" sz="1200" i="1" dirty="0"/>
              <a:t>"Digitālas mācību programmas piemērotības un </a:t>
            </a:r>
            <a:r>
              <a:rPr lang="lv-LV" sz="1200" i="1" dirty="0" err="1"/>
              <a:t>īstenojamības</a:t>
            </a:r>
            <a:r>
              <a:rPr lang="lv-LV" sz="1200" i="1" dirty="0"/>
              <a:t> izpēte jauniešu tikumiskajai audzināšanai Latvijas izglītības iestādēs (no 5 līdz 15 gadu vecumā)" (01.12.2020-31.12.2021). </a:t>
            </a:r>
            <a:r>
              <a:rPr lang="lv-LV" sz="1200" dirty="0"/>
              <a:t>Projekta Nr. lzp-2020/2-0277; LU reģistrācijas </a:t>
            </a:r>
            <a:r>
              <a:rPr lang="lv-LV" sz="1200" dirty="0" err="1"/>
              <a:t>Nr</a:t>
            </a:r>
            <a:r>
              <a:rPr lang="lv-LV" sz="1200" dirty="0"/>
              <a:t>: LZP2020/95</a:t>
            </a:r>
            <a:endParaRPr lang="lv-LV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574905"/>
            <a:ext cx="81869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600" b="1" dirty="0"/>
              <a:t>Definīcija</a:t>
            </a:r>
            <a:r>
              <a:rPr lang="lv-LV" sz="3600" dirty="0"/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D089B-86C5-4FBA-83BF-CC65F85E721F}"/>
              </a:ext>
            </a:extLst>
          </p:cNvPr>
          <p:cNvSpPr txBox="1"/>
          <p:nvPr/>
        </p:nvSpPr>
        <p:spPr>
          <a:xfrm>
            <a:off x="1219200" y="2221236"/>
            <a:ext cx="918375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v-LV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Viltus ziņas ir nepatiess stāstījums, ko publicē un pasniedz tā, it kā tā būtu patiesība.</a:t>
            </a:r>
          </a:p>
          <a:p>
            <a:pPr algn="just"/>
            <a:endParaRPr lang="lv-LV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lv-LV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Motivācija tam, kāpēc cilvēki rada un izplata viltus ziņas, ir tikpat daudzveidīga, cik atšķirīgi ir atsevišķi viedokļi.</a:t>
            </a:r>
            <a:endParaRPr lang="lv-LV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F76968-8D85-42F7-A9D8-24A281F5EF64}"/>
              </a:ext>
            </a:extLst>
          </p:cNvPr>
          <p:cNvSpPr txBox="1"/>
          <p:nvPr/>
        </p:nvSpPr>
        <p:spPr>
          <a:xfrm>
            <a:off x="4306956" y="5283095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1400" dirty="0"/>
              <a:t>Avots: </a:t>
            </a:r>
            <a:r>
              <a:rPr lang="en-GB" sz="1400" dirty="0"/>
              <a:t>https://cert.lv</a:t>
            </a:r>
          </a:p>
        </p:txBody>
      </p:sp>
    </p:spTree>
    <p:extLst>
      <p:ext uri="{BB962C8B-B14F-4D97-AF65-F5344CB8AC3E}">
        <p14:creationId xmlns:p14="http://schemas.microsoft.com/office/powerpoint/2010/main" val="1712761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051" y="120567"/>
            <a:ext cx="89452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200" b="1" dirty="0"/>
              <a:t>Latvijas iedzīvotāju </a:t>
            </a:r>
            <a:r>
              <a:rPr lang="lv-LV" sz="3200" b="1" dirty="0" err="1"/>
              <a:t>medijpratība</a:t>
            </a:r>
            <a:endParaRPr lang="lv-LV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BBC0B2-6313-4076-ADB8-8B6F427A80BA}"/>
              </a:ext>
            </a:extLst>
          </p:cNvPr>
          <p:cNvSpPr txBox="1"/>
          <p:nvPr/>
        </p:nvSpPr>
        <p:spPr>
          <a:xfrm>
            <a:off x="6997149" y="6014157"/>
            <a:ext cx="3352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Diagramma: https://www.km.gov.lv</a:t>
            </a:r>
            <a:endParaRPr lang="en-GB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7C9246-E541-43A4-A053-6266A9F1A7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14891" t="20470" r="15109" b="7225"/>
          <a:stretch/>
        </p:blipFill>
        <p:spPr>
          <a:xfrm>
            <a:off x="1655906" y="904487"/>
            <a:ext cx="8694043" cy="504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06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8761" y="992621"/>
            <a:ext cx="6096000" cy="3108543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r>
              <a:rPr lang="lv-LV" sz="2800" b="1" dirty="0">
                <a:latin typeface="+mj-lt"/>
              </a:rPr>
              <a:t>Pāros pārrunājiet šos jautājumus:</a:t>
            </a:r>
          </a:p>
          <a:p>
            <a:r>
              <a:rPr lang="lv-LV" sz="2800" dirty="0">
                <a:latin typeface="+mj-lt"/>
              </a:rPr>
              <a:t>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lv-LV" sz="2800" dirty="0">
                <a:latin typeface="+mj-lt"/>
              </a:rPr>
              <a:t>Vai jūs kādreiz ir redzējuši vai lasījuši viltus ziņas? 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lv-LV" sz="2800" dirty="0">
                <a:latin typeface="+mj-lt"/>
              </a:rPr>
              <a:t>Ko jūs domājiet par viltus ziņām?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lv-LV" sz="2800" dirty="0">
                <a:latin typeface="+mj-lt"/>
              </a:rPr>
              <a:t>Kādi tikumi būtu attiecināmi uz šo stundu?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9082" y="1793659"/>
            <a:ext cx="3718559" cy="27691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19E799-D240-4680-8477-BBDF19505F07}"/>
              </a:ext>
            </a:extLst>
          </p:cNvPr>
          <p:cNvSpPr txBox="1"/>
          <p:nvPr/>
        </p:nvSpPr>
        <p:spPr>
          <a:xfrm>
            <a:off x="8805481" y="4685940"/>
            <a:ext cx="2747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Attēls</a:t>
            </a:r>
            <a:r>
              <a:rPr lang="en-GB" sz="1200" dirty="0"/>
              <a:t>: pixabay.com</a:t>
            </a:r>
          </a:p>
        </p:txBody>
      </p:sp>
    </p:spTree>
    <p:extLst>
      <p:ext uri="{BB962C8B-B14F-4D97-AF65-F5344CB8AC3E}">
        <p14:creationId xmlns:p14="http://schemas.microsoft.com/office/powerpoint/2010/main" val="445288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900" y="14577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r>
              <a:rPr lang="en-GB" dirty="0"/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367" y="346018"/>
            <a:ext cx="1000932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v-LV" sz="2800" b="1" dirty="0"/>
              <a:t>1.aktivitāte</a:t>
            </a:r>
            <a:r>
              <a:rPr lang="lv-LV" sz="2800" dirty="0"/>
              <a:t>. Viltus ziņu atpazīšana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870" y="1457732"/>
            <a:ext cx="10747911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GB" sz="2800" b="1" dirty="0">
                <a:solidFill>
                  <a:srgbClr val="EF3F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</a:t>
            </a:r>
            <a:r>
              <a:rPr lang="lv-LV" sz="2800" b="1" dirty="0" err="1">
                <a:solidFill>
                  <a:srgbClr val="EF3F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ādājiet</a:t>
            </a:r>
            <a:r>
              <a:rPr lang="lv-LV" sz="2800" b="1" dirty="0">
                <a:solidFill>
                  <a:srgbClr val="EF3F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pāros!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lv-LV" sz="2800" dirty="0">
                <a:latin typeface="Calibri" panose="020F0502020204030204" pitchFamily="34" charset="0"/>
                <a:cs typeface="Calibri" panose="020F0502020204030204" pitchFamily="34" charset="0"/>
              </a:rPr>
              <a:t>Izmantojiet:  </a:t>
            </a:r>
            <a:r>
              <a:rPr lang="lv-LV" sz="2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https://spoki.lv/testi/Vai-spej-atskirt-viltus-zinas-no/877575/</a:t>
            </a:r>
            <a:r>
              <a:rPr lang="lv-LV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lv-LV" sz="2800" dirty="0">
                <a:latin typeface="Calibri"/>
                <a:cs typeface="Calibri"/>
              </a:rPr>
              <a:t>Mēģiniet atpazīt, kuri ziņu raksti ir viltus ziņas!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lv-LV" sz="2800" dirty="0">
                <a:latin typeface="Calibri"/>
                <a:cs typeface="Calibri"/>
              </a:rPr>
              <a:t>Kā jūs to sapratāt, kādas norādes tur ir?</a:t>
            </a:r>
          </a:p>
          <a:p>
            <a:pPr marL="457200" indent="-457200" algn="just">
              <a:buFont typeface="+mj-lt"/>
              <a:buAutoNum type="arabicPeriod"/>
            </a:pPr>
            <a:endParaRPr lang="lv-LV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lv-LV" sz="2800" b="1" dirty="0">
                <a:solidFill>
                  <a:srgbClr val="8DC6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Uzziniet kaut ko jaunu!</a:t>
            </a:r>
          </a:p>
          <a:p>
            <a:pPr algn="just"/>
            <a:r>
              <a:rPr lang="lv-LV" sz="2800" dirty="0">
                <a:latin typeface="Calibri" panose="020F0502020204030204" pitchFamily="34" charset="0"/>
                <a:cs typeface="Calibri" panose="020F0502020204030204" pitchFamily="34" charset="0"/>
              </a:rPr>
              <a:t>Pētniecisks žurnālistikas centrs  </a:t>
            </a:r>
            <a:r>
              <a:rPr lang="lv-LV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Re:Check</a:t>
            </a:r>
            <a:r>
              <a:rPr lang="lv-LV" sz="2800" i="1" dirty="0"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lv-LV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lv-LV" sz="2800" dirty="0">
                <a:latin typeface="Calibri"/>
                <a:cs typeface="Calibri"/>
              </a:rPr>
              <a:t>faktu pārbaude un viltus ziņu izplatības novēršana</a:t>
            </a:r>
          </a:p>
          <a:p>
            <a:pPr algn="just"/>
            <a:endParaRPr lang="lv-LV" sz="2800" dirty="0"/>
          </a:p>
          <a:p>
            <a:pPr algn="just"/>
            <a:endParaRPr lang="lv-LV" sz="2800" dirty="0"/>
          </a:p>
        </p:txBody>
      </p:sp>
      <p:pic>
        <p:nvPicPr>
          <p:cNvPr id="5" name="Picture 2" descr="Image result for detective">
            <a:extLst>
              <a:ext uri="{FF2B5EF4-FFF2-40B4-BE49-F238E27FC236}">
                <a16:creationId xmlns:a16="http://schemas.microsoft.com/office/drawing/2014/main" id="{22EEDEB9-F2FD-48A1-BA03-A4195947F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331" y="3429000"/>
            <a:ext cx="2572894" cy="259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1D86E9-A006-4A59-8E21-E1644F8EC890}"/>
              </a:ext>
            </a:extLst>
          </p:cNvPr>
          <p:cNvSpPr txBox="1"/>
          <p:nvPr/>
        </p:nvSpPr>
        <p:spPr>
          <a:xfrm>
            <a:off x="8295332" y="6027154"/>
            <a:ext cx="2747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Attēls</a:t>
            </a:r>
            <a:r>
              <a:rPr lang="en-GB" sz="1200" dirty="0"/>
              <a:t>: pixabay.com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A145FCB-1FAA-47D6-93F5-1B9AE97F19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174" t="27815" r="15000" b="50000"/>
          <a:stretch/>
        </p:blipFill>
        <p:spPr>
          <a:xfrm>
            <a:off x="10535478" y="999063"/>
            <a:ext cx="1603419" cy="15592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C9DB57-7EED-4C37-BF44-334D92310F48}"/>
              </a:ext>
            </a:extLst>
          </p:cNvPr>
          <p:cNvSpPr txBox="1"/>
          <p:nvPr/>
        </p:nvSpPr>
        <p:spPr>
          <a:xfrm>
            <a:off x="10187960" y="2503928"/>
            <a:ext cx="2747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Attēls</a:t>
            </a:r>
            <a:r>
              <a:rPr lang="en-GB" sz="1200" dirty="0"/>
              <a:t>:</a:t>
            </a:r>
            <a:r>
              <a:rPr lang="lv-LV" sz="1200" dirty="0"/>
              <a:t> </a:t>
            </a:r>
            <a:r>
              <a:rPr lang="en-GB" sz="1200" dirty="0"/>
              <a:t>qr-code-generator.com</a:t>
            </a:r>
          </a:p>
        </p:txBody>
      </p:sp>
    </p:spTree>
    <p:extLst>
      <p:ext uri="{BB962C8B-B14F-4D97-AF65-F5344CB8AC3E}">
        <p14:creationId xmlns:p14="http://schemas.microsoft.com/office/powerpoint/2010/main" val="407718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900" y="14577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r>
              <a:rPr lang="en-GB" dirty="0"/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367" y="346018"/>
            <a:ext cx="1000932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v-LV" sz="2800" b="1" dirty="0"/>
              <a:t>1.aktivitāte</a:t>
            </a:r>
            <a:r>
              <a:rPr lang="lv-LV" sz="2800" dirty="0"/>
              <a:t>. Viltus ziņu atpazīšana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9189" y="1614616"/>
            <a:ext cx="107479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lv-LV" sz="3200" dirty="0"/>
          </a:p>
          <a:p>
            <a:pPr algn="just"/>
            <a:r>
              <a:rPr lang="lv-LV" sz="3200" b="1" dirty="0">
                <a:solidFill>
                  <a:srgbClr val="25AAE1"/>
                </a:solidFill>
              </a:rPr>
              <a:t>Diskusija klasē!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lv-LV" sz="3200" dirty="0">
                <a:latin typeface="Calibri" panose="020F0502020204030204" pitchFamily="34" charset="0"/>
                <a:cs typeface="Calibri" panose="020F0502020204030204" pitchFamily="34" charset="0"/>
              </a:rPr>
              <a:t>Kādas varētu būt viltus ziņu sekas?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lv-LV" sz="3200" dirty="0">
                <a:latin typeface="Calibri" panose="020F0502020204030204" pitchFamily="34" charset="0"/>
                <a:cs typeface="Calibri" panose="020F0502020204030204" pitchFamily="34" charset="0"/>
              </a:rPr>
              <a:t>Kāpēc viltus ziņas tiek rakstītas?</a:t>
            </a:r>
          </a:p>
          <a:p>
            <a:pPr algn="just"/>
            <a:endParaRPr lang="lv-LV" sz="3200" dirty="0"/>
          </a:p>
        </p:txBody>
      </p:sp>
    </p:spTree>
    <p:extLst>
      <p:ext uri="{BB962C8B-B14F-4D97-AF65-F5344CB8AC3E}">
        <p14:creationId xmlns:p14="http://schemas.microsoft.com/office/powerpoint/2010/main" val="216298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7815" y="1048058"/>
            <a:ext cx="1169636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v-LV" sz="2800" b="1" dirty="0"/>
              <a:t>2.aktivitāte</a:t>
            </a:r>
            <a:r>
              <a:rPr lang="lv-LV" sz="2800" dirty="0"/>
              <a:t>. Pie žurnālista un lasītāja siluetiem vienā krāsā pieraksti </a:t>
            </a:r>
            <a:r>
              <a:rPr lang="lv-LV" sz="2800" b="1" dirty="0">
                <a:solidFill>
                  <a:srgbClr val="EF3F35"/>
                </a:solidFill>
              </a:rPr>
              <a:t>prasmes</a:t>
            </a:r>
            <a:r>
              <a:rPr lang="lv-LV" sz="2800" dirty="0"/>
              <a:t> un citā krāsā – </a:t>
            </a:r>
            <a:r>
              <a:rPr lang="lv-LV" sz="2800" b="1" dirty="0">
                <a:solidFill>
                  <a:srgbClr val="25AAE1"/>
                </a:solidFill>
              </a:rPr>
              <a:t>tikumus</a:t>
            </a:r>
            <a:r>
              <a:rPr lang="lv-LV" sz="2800" dirty="0"/>
              <a:t>, kas tiem nepieciešami!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9902" y="2263229"/>
            <a:ext cx="3303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/>
              <a:t>Žurnālists</a:t>
            </a:r>
            <a:endParaRPr lang="lv-LV" dirty="0"/>
          </a:p>
        </p:txBody>
      </p:sp>
      <p:sp>
        <p:nvSpPr>
          <p:cNvPr id="13" name="TextBox 12"/>
          <p:cNvSpPr txBox="1"/>
          <p:nvPr/>
        </p:nvSpPr>
        <p:spPr>
          <a:xfrm>
            <a:off x="6655071" y="2292236"/>
            <a:ext cx="364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/>
              <a:t>Lasītājs</a:t>
            </a:r>
            <a:endParaRPr lang="en-GB" sz="2800" b="1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9C5F5A7-FE04-481D-BF44-C9A0D52A4C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9923" t="21913" r="3004"/>
          <a:stretch/>
        </p:blipFill>
        <p:spPr>
          <a:xfrm>
            <a:off x="1428060" y="2669164"/>
            <a:ext cx="3675610" cy="329630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49E0B08-7EC8-4EA8-BC79-B4A4C512D184}"/>
              </a:ext>
            </a:extLst>
          </p:cNvPr>
          <p:cNvSpPr txBox="1"/>
          <p:nvPr/>
        </p:nvSpPr>
        <p:spPr>
          <a:xfrm>
            <a:off x="3007254" y="6069179"/>
            <a:ext cx="2965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Attēls</a:t>
            </a:r>
            <a:r>
              <a:rPr lang="en-GB" sz="1200" dirty="0"/>
              <a:t>: pixabay.com</a:t>
            </a:r>
          </a:p>
        </p:txBody>
      </p:sp>
      <p:pic>
        <p:nvPicPr>
          <p:cNvPr id="22" name="Picture 2" descr="File:Black Man Reading Newspaper on the Couch Cartoon Vector.svg">
            <a:extLst>
              <a:ext uri="{FF2B5EF4-FFF2-40B4-BE49-F238E27FC236}">
                <a16:creationId xmlns:a16="http://schemas.microsoft.com/office/drawing/2014/main" id="{65042DED-D2F9-4E9C-B612-7F7D17D5D6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5" t="12671" r="33734" b="13416"/>
          <a:stretch/>
        </p:blipFill>
        <p:spPr bwMode="auto">
          <a:xfrm>
            <a:off x="7100803" y="2727780"/>
            <a:ext cx="2751566" cy="367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8E8B972-63D1-4B5D-BA03-379C733698ED}"/>
              </a:ext>
            </a:extLst>
          </p:cNvPr>
          <p:cNvSpPr txBox="1"/>
          <p:nvPr/>
        </p:nvSpPr>
        <p:spPr>
          <a:xfrm>
            <a:off x="7378905" y="6385400"/>
            <a:ext cx="3228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Attēls</a:t>
            </a:r>
            <a:r>
              <a:rPr lang="en-GB" sz="1200" dirty="0"/>
              <a:t>: commons.wikimedia.org</a:t>
            </a:r>
          </a:p>
        </p:txBody>
      </p:sp>
    </p:spTree>
    <p:extLst>
      <p:ext uri="{BB962C8B-B14F-4D97-AF65-F5344CB8AC3E}">
        <p14:creationId xmlns:p14="http://schemas.microsoft.com/office/powerpoint/2010/main" val="1510486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900" y="14577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r>
              <a:rPr lang="en-GB" dirty="0"/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367" y="346018"/>
            <a:ext cx="1000932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v-LV" sz="2800" b="1" dirty="0"/>
              <a:t>Noslēguma apspriede</a:t>
            </a:r>
            <a:r>
              <a:rPr lang="lv-LV" sz="2800" dirty="0"/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081" y="1942781"/>
            <a:ext cx="1074791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2800" b="1" dirty="0">
                <a:solidFill>
                  <a:srgbClr val="EF3F35"/>
                </a:solidFill>
              </a:rPr>
              <a:t>Noskatieties</a:t>
            </a:r>
            <a:r>
              <a:rPr lang="ru-RU" sz="2800" b="1" dirty="0">
                <a:solidFill>
                  <a:srgbClr val="EF3F35"/>
                </a:solidFill>
              </a:rPr>
              <a:t>!</a:t>
            </a:r>
          </a:p>
          <a:p>
            <a:r>
              <a:rPr lang="lv-LV" sz="2800" dirty="0"/>
              <a:t>Video “Kā atpazīt viltus ziņas?” </a:t>
            </a:r>
            <a:r>
              <a:rPr lang="lv-LV" sz="2400" dirty="0">
                <a:hlinkClick r:id="rId2"/>
              </a:rPr>
              <a:t>https://www.youtube.com/watch?v=LOriHFVxKuI&amp;ab_channel=Goethe-InstitutRiga</a:t>
            </a:r>
            <a:r>
              <a:rPr lang="lv-LV" sz="2400" dirty="0"/>
              <a:t> </a:t>
            </a:r>
          </a:p>
          <a:p>
            <a:pPr algn="just"/>
            <a:endParaRPr lang="lv-LV" sz="2400" b="1" dirty="0">
              <a:solidFill>
                <a:srgbClr val="8DC63E"/>
              </a:solidFill>
            </a:endParaRPr>
          </a:p>
          <a:p>
            <a:pPr algn="just"/>
            <a:endParaRPr lang="lv-LV" sz="2400" b="1" dirty="0">
              <a:solidFill>
                <a:srgbClr val="8DC63E"/>
              </a:solidFill>
            </a:endParaRPr>
          </a:p>
          <a:p>
            <a:pPr algn="just"/>
            <a:r>
              <a:rPr lang="lv-LV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Kāpēc daži cilvēki izmanto vārdu “viltus ziņas”, lai aprakstītu patiesus stāstus?</a:t>
            </a:r>
            <a:endParaRPr lang="en-GB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v-LV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C2EE88-B8EA-4DEC-AC82-3A1D5D4522ED}"/>
              </a:ext>
            </a:extLst>
          </p:cNvPr>
          <p:cNvSpPr txBox="1"/>
          <p:nvPr/>
        </p:nvSpPr>
        <p:spPr>
          <a:xfrm>
            <a:off x="10220117" y="2525510"/>
            <a:ext cx="2747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Attēls</a:t>
            </a:r>
            <a:r>
              <a:rPr lang="en-GB" sz="1200" dirty="0"/>
              <a:t>:</a:t>
            </a:r>
            <a:r>
              <a:rPr lang="lv-LV" sz="1200" dirty="0"/>
              <a:t> </a:t>
            </a:r>
            <a:r>
              <a:rPr lang="en-GB" sz="1200" dirty="0"/>
              <a:t>qr-code-generator.com</a:t>
            </a:r>
          </a:p>
        </p:txBody>
      </p:sp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1975CB3-7184-465E-99FC-F69D148186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826" t="16022" r="15326" b="62935"/>
          <a:stretch/>
        </p:blipFill>
        <p:spPr>
          <a:xfrm>
            <a:off x="10747513" y="1083052"/>
            <a:ext cx="1444487" cy="144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6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900" y="14577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r>
              <a:rPr lang="en-GB" dirty="0"/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367" y="346018"/>
            <a:ext cx="1000932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v-LV" sz="2800" b="1" dirty="0"/>
              <a:t>Papildus aktivitāte</a:t>
            </a:r>
            <a:r>
              <a:rPr lang="lv-LV" sz="2800" dirty="0"/>
              <a:t> 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0907" y="1320730"/>
            <a:ext cx="10009321" cy="44627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endParaRPr lang="lv-LV" sz="2400" b="1" dirty="0">
              <a:solidFill>
                <a:srgbClr val="8DC63E"/>
              </a:solidFill>
            </a:endParaRPr>
          </a:p>
          <a:p>
            <a:pPr algn="just"/>
            <a:r>
              <a:rPr lang="lv-LV" sz="2800" b="1" dirty="0">
                <a:solidFill>
                  <a:srgbClr val="8DC63E"/>
                </a:solidFill>
              </a:rPr>
              <a:t>Var izlasīt</a:t>
            </a:r>
            <a:endParaRPr lang="lv-LV" sz="2800" b="1" dirty="0">
              <a:solidFill>
                <a:srgbClr val="8DC63E"/>
              </a:solidFill>
              <a:cs typeface="Calibri"/>
            </a:endParaRPr>
          </a:p>
          <a:p>
            <a:r>
              <a:rPr lang="lv-LV" sz="2800" dirty="0"/>
              <a:t>Raksts par dažādiem viltus ziņu un nepatiesas informācijas veidiem: </a:t>
            </a:r>
          </a:p>
          <a:p>
            <a:r>
              <a:rPr lang="lv-LV" sz="2400" u="sng" dirty="0">
                <a:hlinkClick r:id="rId2"/>
              </a:rPr>
              <a:t>https://www.dzirkstele.lv/vietejas-zinas/viltus-zinu-veidi-ko-par-tiem-zinam-164708</a:t>
            </a:r>
            <a:r>
              <a:rPr lang="lv-LV" sz="2400" dirty="0"/>
              <a:t>  </a:t>
            </a:r>
            <a:endParaRPr lang="en-GB" sz="2400" dirty="0"/>
          </a:p>
          <a:p>
            <a:pPr algn="just"/>
            <a:endParaRPr lang="lv-LV" sz="2800" dirty="0"/>
          </a:p>
          <a:p>
            <a:pPr algn="just"/>
            <a:r>
              <a:rPr lang="lv-LV" sz="2800" b="1" dirty="0">
                <a:solidFill>
                  <a:srgbClr val="25AAE1"/>
                </a:solidFill>
              </a:rPr>
              <a:t>Var izpētīt</a:t>
            </a:r>
            <a:endParaRPr lang="lv-LV" sz="2800" b="1" dirty="0">
              <a:solidFill>
                <a:srgbClr val="25AAE1"/>
              </a:solidFill>
              <a:cs typeface="Calibri"/>
            </a:endParaRPr>
          </a:p>
          <a:p>
            <a:r>
              <a:rPr lang="lv-LV" sz="2800" dirty="0"/>
              <a:t>Atgādinājums par izdomātu un patiesu informāciju:  </a:t>
            </a:r>
          </a:p>
          <a:p>
            <a:r>
              <a:rPr lang="lv-LV" sz="2400" u="sng" dirty="0">
                <a:hlinkClick r:id="rId3"/>
              </a:rPr>
              <a:t>https://drossinternets.lv/uploads/materials/files/parbaudi-pirms-dalies-ar-zinam.1.pdf</a:t>
            </a:r>
            <a:r>
              <a:rPr lang="lv-LV" sz="2400" dirty="0"/>
              <a:t> </a:t>
            </a:r>
            <a:endParaRPr lang="en-GB" sz="2400" dirty="0"/>
          </a:p>
          <a:p>
            <a:pPr algn="just"/>
            <a:endParaRPr lang="lv-LV" sz="2400" dirty="0"/>
          </a:p>
        </p:txBody>
      </p: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A3681C9-B730-4D41-AB39-7A7787E6C1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717" t="15248" r="15000" b="62905"/>
          <a:stretch/>
        </p:blipFill>
        <p:spPr>
          <a:xfrm>
            <a:off x="10606745" y="1320730"/>
            <a:ext cx="1512001" cy="151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B807FB-1555-444E-B769-9CFE500A693A}"/>
              </a:ext>
            </a:extLst>
          </p:cNvPr>
          <p:cNvSpPr txBox="1"/>
          <p:nvPr/>
        </p:nvSpPr>
        <p:spPr>
          <a:xfrm>
            <a:off x="10101689" y="2759292"/>
            <a:ext cx="2747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Attēls</a:t>
            </a:r>
            <a:r>
              <a:rPr lang="en-GB" sz="1200" dirty="0"/>
              <a:t>:</a:t>
            </a:r>
            <a:r>
              <a:rPr lang="lv-LV" sz="1200" dirty="0"/>
              <a:t> </a:t>
            </a:r>
            <a:r>
              <a:rPr lang="en-GB" sz="1200" dirty="0"/>
              <a:t>qr-code-generator.com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BE556B-ED1F-4FD4-9A82-A55AE8C35432}"/>
              </a:ext>
            </a:extLst>
          </p:cNvPr>
          <p:cNvSpPr txBox="1"/>
          <p:nvPr/>
        </p:nvSpPr>
        <p:spPr>
          <a:xfrm>
            <a:off x="10101689" y="5398770"/>
            <a:ext cx="2747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Attēls</a:t>
            </a:r>
            <a:r>
              <a:rPr lang="en-GB" sz="1200" dirty="0"/>
              <a:t>:</a:t>
            </a:r>
            <a:r>
              <a:rPr lang="lv-LV" sz="1200" dirty="0"/>
              <a:t> </a:t>
            </a:r>
            <a:r>
              <a:rPr lang="en-GB" sz="1200" dirty="0"/>
              <a:t>qr-code-generator.com</a:t>
            </a:r>
          </a:p>
        </p:txBody>
      </p:sp>
      <p:pic>
        <p:nvPicPr>
          <p:cNvPr id="10" name="Picture 9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D9C8686-6E4E-4C99-A1F1-502C94F079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609" t="14753" r="14673" b="62905"/>
          <a:stretch/>
        </p:blipFill>
        <p:spPr>
          <a:xfrm>
            <a:off x="10661199" y="3966784"/>
            <a:ext cx="1530801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5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0" ma:contentTypeDescription="Create a new document." ma:contentTypeScope="" ma:versionID="1a39272c8cb3131bcb089328dd00b9a7">
  <xsd:schema xmlns:xsd="http://www.w3.org/2001/XMLSchema" xmlns:xs="http://www.w3.org/2001/XMLSchema" xmlns:p="http://schemas.microsoft.com/office/2006/metadata/properties" xmlns:ns2="bcd8bb90-b1cb-4fe5-8892-66ea2dba031d" targetNamespace="http://schemas.microsoft.com/office/2006/metadata/properties" ma:root="true" ma:fieldsID="cdbfa7f0a99ab17c0b3637ecfca3044c" ns2:_="">
    <xsd:import namespace="bcd8bb90-b1cb-4fe5-8892-66ea2dba03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13515A-6C93-49A7-955F-56A10C49AF5E}">
  <ds:schemaRefs>
    <ds:schemaRef ds:uri="http://www.w3.org/XML/1998/namespace"/>
    <ds:schemaRef ds:uri="bcd8bb90-b1cb-4fe5-8892-66ea2dba031d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0CA08566-3BD7-43FA-A447-5E6815443D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EBB747-1CE2-40FB-B740-7CFE0F9D2E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474</Words>
  <Application>Microsoft Office PowerPoint</Application>
  <PresentationFormat>Широкоэкранный</PresentationFormat>
  <Paragraphs>70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dizains</vt:lpstr>
      <vt:lpstr>3.klase   Tēma: Viltus ziņas 1. nodarbība: Kas ir viltus ziņas?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Manuels Fernandezs</dc:creator>
  <cp:lastModifiedBy>Svetlana Surikova</cp:lastModifiedBy>
  <cp:revision>26</cp:revision>
  <dcterms:created xsi:type="dcterms:W3CDTF">2021-06-29T10:55:51Z</dcterms:created>
  <dcterms:modified xsi:type="dcterms:W3CDTF">2022-08-24T09:49:53Z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</Properties>
</file>