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Default Extension="wdp" ContentType="image/vnd.ms-photo"/>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6" r:id="rId5"/>
    <p:sldId id="311" r:id="rId6"/>
    <p:sldId id="312" r:id="rId7"/>
    <p:sldId id="314" r:id="rId8"/>
    <p:sldId id="322" r:id="rId9"/>
    <p:sldId id="320" r:id="rId10"/>
    <p:sldId id="316" r:id="rId11"/>
    <p:sldId id="32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BD8202-C1BF-4DE6-AC40-632B09331FFE}" v="77" dt="2021-09-19T16:57:13.2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iba Kaļķe" userId="S::baibak@edu.lu.lv::090b5955-d8cd-4512-94e7-80946276549e" providerId="AD" clId="Web-{ABBD8202-C1BF-4DE6-AC40-632B09331FFE}"/>
    <pc:docChg chg="modSld">
      <pc:chgData name="Baiba Kaļķe" userId="S::baibak@edu.lu.lv::090b5955-d8cd-4512-94e7-80946276549e" providerId="AD" clId="Web-{ABBD8202-C1BF-4DE6-AC40-632B09331FFE}" dt="2021-09-19T16:57:13.222" v="34" actId="20577"/>
      <pc:docMkLst>
        <pc:docMk/>
      </pc:docMkLst>
      <pc:sldChg chg="modSp">
        <pc:chgData name="Baiba Kaļķe" userId="S::baibak@edu.lu.lv::090b5955-d8cd-4512-94e7-80946276549e" providerId="AD" clId="Web-{ABBD8202-C1BF-4DE6-AC40-632B09331FFE}" dt="2021-09-19T16:55:36.111" v="1" actId="20577"/>
        <pc:sldMkLst>
          <pc:docMk/>
          <pc:sldMk cId="2057272332" sldId="311"/>
        </pc:sldMkLst>
        <pc:spChg chg="mod">
          <ac:chgData name="Baiba Kaļķe" userId="S::baibak@edu.lu.lv::090b5955-d8cd-4512-94e7-80946276549e" providerId="AD" clId="Web-{ABBD8202-C1BF-4DE6-AC40-632B09331FFE}" dt="2021-09-19T16:55:36.111" v="1" actId="20577"/>
          <ac:spMkLst>
            <pc:docMk/>
            <pc:sldMk cId="2057272332" sldId="311"/>
            <ac:spMk id="2" creationId="{00000000-0000-0000-0000-000000000000}"/>
          </ac:spMkLst>
        </pc:spChg>
      </pc:sldChg>
      <pc:sldChg chg="modSp">
        <pc:chgData name="Baiba Kaļķe" userId="S::baibak@edu.lu.lv::090b5955-d8cd-4512-94e7-80946276549e" providerId="AD" clId="Web-{ABBD8202-C1BF-4DE6-AC40-632B09331FFE}" dt="2021-09-19T16:55:56.955" v="11" actId="20577"/>
        <pc:sldMkLst>
          <pc:docMk/>
          <pc:sldMk cId="445288992" sldId="312"/>
        </pc:sldMkLst>
        <pc:spChg chg="mod">
          <ac:chgData name="Baiba Kaļķe" userId="S::baibak@edu.lu.lv::090b5955-d8cd-4512-94e7-80946276549e" providerId="AD" clId="Web-{ABBD8202-C1BF-4DE6-AC40-632B09331FFE}" dt="2021-09-19T16:55:40.283" v="5" actId="20577"/>
          <ac:spMkLst>
            <pc:docMk/>
            <pc:sldMk cId="445288992" sldId="312"/>
            <ac:spMk id="6" creationId="{13E592AA-9718-40EF-AE2D-DAD756A4F404}"/>
          </ac:spMkLst>
        </pc:spChg>
        <pc:spChg chg="mod">
          <ac:chgData name="Baiba Kaļķe" userId="S::baibak@edu.lu.lv::090b5955-d8cd-4512-94e7-80946276549e" providerId="AD" clId="Web-{ABBD8202-C1BF-4DE6-AC40-632B09331FFE}" dt="2021-09-19T16:55:56.955" v="11" actId="20577"/>
          <ac:spMkLst>
            <pc:docMk/>
            <pc:sldMk cId="445288992" sldId="312"/>
            <ac:spMk id="9" creationId="{892DDE21-DD29-4A76-81A5-8D5B934000BF}"/>
          </ac:spMkLst>
        </pc:spChg>
      </pc:sldChg>
      <pc:sldChg chg="modSp">
        <pc:chgData name="Baiba Kaļķe" userId="S::baibak@edu.lu.lv::090b5955-d8cd-4512-94e7-80946276549e" providerId="AD" clId="Web-{ABBD8202-C1BF-4DE6-AC40-632B09331FFE}" dt="2021-09-19T16:56:38.143" v="24" actId="20577"/>
        <pc:sldMkLst>
          <pc:docMk/>
          <pc:sldMk cId="4077185500" sldId="314"/>
        </pc:sldMkLst>
        <pc:spChg chg="mod">
          <ac:chgData name="Baiba Kaļķe" userId="S::baibak@edu.lu.lv::090b5955-d8cd-4512-94e7-80946276549e" providerId="AD" clId="Web-{ABBD8202-C1BF-4DE6-AC40-632B09331FFE}" dt="2021-09-19T16:56:07.517" v="12" actId="20577"/>
          <ac:spMkLst>
            <pc:docMk/>
            <pc:sldMk cId="4077185500" sldId="314"/>
            <ac:spMk id="3" creationId="{00000000-0000-0000-0000-000000000000}"/>
          </ac:spMkLst>
        </pc:spChg>
        <pc:spChg chg="mod">
          <ac:chgData name="Baiba Kaļķe" userId="S::baibak@edu.lu.lv::090b5955-d8cd-4512-94e7-80946276549e" providerId="AD" clId="Web-{ABBD8202-C1BF-4DE6-AC40-632B09331FFE}" dt="2021-09-19T16:56:38.143" v="24" actId="20577"/>
          <ac:spMkLst>
            <pc:docMk/>
            <pc:sldMk cId="4077185500" sldId="314"/>
            <ac:spMk id="6" creationId="{19B599B5-61C9-4870-A8C7-0E2D2ED5037D}"/>
          </ac:spMkLst>
        </pc:spChg>
      </pc:sldChg>
      <pc:sldChg chg="modSp">
        <pc:chgData name="Baiba Kaļķe" userId="S::baibak@edu.lu.lv::090b5955-d8cd-4512-94e7-80946276549e" providerId="AD" clId="Web-{ABBD8202-C1BF-4DE6-AC40-632B09331FFE}" dt="2021-09-19T16:57:13.222" v="34" actId="20577"/>
        <pc:sldMkLst>
          <pc:docMk/>
          <pc:sldMk cId="3933123202" sldId="320"/>
        </pc:sldMkLst>
        <pc:spChg chg="mod">
          <ac:chgData name="Baiba Kaļķe" userId="S::baibak@edu.lu.lv::090b5955-d8cd-4512-94e7-80946276549e" providerId="AD" clId="Web-{ABBD8202-C1BF-4DE6-AC40-632B09331FFE}" dt="2021-09-19T16:57:13.222" v="34" actId="20577"/>
          <ac:spMkLst>
            <pc:docMk/>
            <pc:sldMk cId="3933123202" sldId="320"/>
            <ac:spMk id="3" creationId="{00000000-0000-0000-0000-000000000000}"/>
          </ac:spMkLst>
        </pc:spChg>
      </pc:sldChg>
      <pc:sldChg chg="modSp">
        <pc:chgData name="Baiba Kaļķe" userId="S::baibak@edu.lu.lv::090b5955-d8cd-4512-94e7-80946276549e" providerId="AD" clId="Web-{ABBD8202-C1BF-4DE6-AC40-632B09331FFE}" dt="2021-09-19T16:56:51.393" v="32" actId="20577"/>
        <pc:sldMkLst>
          <pc:docMk/>
          <pc:sldMk cId="2638030429" sldId="322"/>
        </pc:sldMkLst>
        <pc:spChg chg="mod">
          <ac:chgData name="Baiba Kaļķe" userId="S::baibak@edu.lu.lv::090b5955-d8cd-4512-94e7-80946276549e" providerId="AD" clId="Web-{ABBD8202-C1BF-4DE6-AC40-632B09331FFE}" dt="2021-09-19T16:56:43.596" v="25" actId="20577"/>
          <ac:spMkLst>
            <pc:docMk/>
            <pc:sldMk cId="2638030429" sldId="322"/>
            <ac:spMk id="3" creationId="{00000000-0000-0000-0000-000000000000}"/>
          </ac:spMkLst>
        </pc:spChg>
        <pc:spChg chg="mod">
          <ac:chgData name="Baiba Kaļķe" userId="S::baibak@edu.lu.lv::090b5955-d8cd-4512-94e7-80946276549e" providerId="AD" clId="Web-{ABBD8202-C1BF-4DE6-AC40-632B09331FFE}" dt="2021-09-19T16:56:51.393" v="32" actId="20577"/>
          <ac:spMkLst>
            <pc:docMk/>
            <pc:sldMk cId="2638030429" sldId="322"/>
            <ac:spMk id="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CAE08E-1017-48F0-8F0E-22583AABB74A}" type="datetimeFigureOut">
              <a:rPr lang="en-GB" smtClean="0"/>
              <a:pPr/>
              <a:t>15/10/2021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0351A2-E4EA-4622-A610-38E7280DD8DB}" type="slidenum">
              <a:rPr lang="en-GB" smtClean="0"/>
              <a:pPr/>
              <a:t>‹#›</a:t>
            </a:fld>
            <a:endParaRPr lang="en-GB"/>
          </a:p>
        </p:txBody>
      </p:sp>
    </p:spTree>
    <p:extLst>
      <p:ext uri="{BB962C8B-B14F-4D97-AF65-F5344CB8AC3E}">
        <p14:creationId xmlns="" xmlns:p14="http://schemas.microsoft.com/office/powerpoint/2010/main" val="1408680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26D9B73-82F0-43C6-A5A8-3F029AC7E99E}" type="slidenum">
              <a:rPr lang="lv-LV" smtClean="0"/>
              <a:pPr/>
              <a:t>4</a:t>
            </a:fld>
            <a:endParaRPr lang="lv-LV"/>
          </a:p>
        </p:txBody>
      </p:sp>
    </p:spTree>
    <p:extLst>
      <p:ext uri="{BB962C8B-B14F-4D97-AF65-F5344CB8AC3E}">
        <p14:creationId xmlns="" xmlns:p14="http://schemas.microsoft.com/office/powerpoint/2010/main" val="753405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26D9B73-82F0-43C6-A5A8-3F029AC7E99E}" type="slidenum">
              <a:rPr lang="lv-LV" smtClean="0"/>
              <a:pPr/>
              <a:t>5</a:t>
            </a:fld>
            <a:endParaRPr lang="lv-LV"/>
          </a:p>
        </p:txBody>
      </p:sp>
    </p:spTree>
    <p:extLst>
      <p:ext uri="{BB962C8B-B14F-4D97-AF65-F5344CB8AC3E}">
        <p14:creationId xmlns="" xmlns:p14="http://schemas.microsoft.com/office/powerpoint/2010/main" val="4233741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15000"/>
              </a:lnSpc>
              <a:spcAft>
                <a:spcPts val="1000"/>
              </a:spcAft>
            </a:pPr>
            <a:r>
              <a:rPr lang="lv-LV" sz="18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dirty="0"/>
          </a:p>
        </p:txBody>
      </p:sp>
      <p:sp>
        <p:nvSpPr>
          <p:cNvPr id="4" name="Slide Number Placeholder 3"/>
          <p:cNvSpPr>
            <a:spLocks noGrp="1"/>
          </p:cNvSpPr>
          <p:nvPr>
            <p:ph type="sldNum" sz="quarter" idx="5"/>
          </p:nvPr>
        </p:nvSpPr>
        <p:spPr/>
        <p:txBody>
          <a:bodyPr/>
          <a:lstStyle/>
          <a:p>
            <a:fld id="{926D9B73-82F0-43C6-A5A8-3F029AC7E99E}" type="slidenum">
              <a:rPr lang="lv-LV" smtClean="0"/>
              <a:pPr/>
              <a:t>6</a:t>
            </a:fld>
            <a:endParaRPr lang="lv-LV"/>
          </a:p>
        </p:txBody>
      </p:sp>
    </p:spTree>
    <p:extLst>
      <p:ext uri="{BB962C8B-B14F-4D97-AF65-F5344CB8AC3E}">
        <p14:creationId xmlns="" xmlns:p14="http://schemas.microsoft.com/office/powerpoint/2010/main" val="1140527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rsraksta slaid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8F228779-61C0-4C8C-BCB4-26DF4E9A2DFC}"/>
              </a:ext>
            </a:extLst>
          </p:cNvPr>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p>
        </p:txBody>
      </p:sp>
      <p:sp>
        <p:nvSpPr>
          <p:cNvPr id="3" name="Apakšvirsraksts 2">
            <a:extLst>
              <a:ext uri="{FF2B5EF4-FFF2-40B4-BE49-F238E27FC236}">
                <a16:creationId xmlns="" xmlns:a16="http://schemas.microsoft.com/office/drawing/2014/main" id="{BBEE8F59-1D3D-4D9B-A1E3-6682BDD398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p>
        </p:txBody>
      </p:sp>
      <p:sp>
        <p:nvSpPr>
          <p:cNvPr id="5" name="Kājenes vietturis 4">
            <a:extLst>
              <a:ext uri="{FF2B5EF4-FFF2-40B4-BE49-F238E27FC236}">
                <a16:creationId xmlns="" xmlns:a16="http://schemas.microsoft.com/office/drawing/2014/main" id="{C4D99B03-7410-4B5C-8462-C3B34E625BEA}"/>
              </a:ext>
            </a:extLst>
          </p:cNvPr>
          <p:cNvSpPr>
            <a:spLocks noGrp="1"/>
          </p:cNvSpPr>
          <p:nvPr>
            <p:ph type="ftr" sz="quarter" idx="11"/>
          </p:nvPr>
        </p:nvSpPr>
        <p:spPr/>
        <p:txBody>
          <a:bodyPr/>
          <a:lstStyle/>
          <a:p>
            <a:r>
              <a:rPr lang="lv-LV" dirty="0"/>
              <a:t>Tikumiskās audzināšanas programma «e-</a:t>
            </a:r>
            <a:r>
              <a:rPr lang="lv-LV" dirty="0" err="1"/>
              <a:t>TAP</a:t>
            </a:r>
            <a:r>
              <a:rPr lang="lv-LV" dirty="0"/>
              <a:t>»</a:t>
            </a:r>
          </a:p>
        </p:txBody>
      </p:sp>
      <p:sp>
        <p:nvSpPr>
          <p:cNvPr id="6" name="Slaida numura vietturis 5">
            <a:extLst>
              <a:ext uri="{FF2B5EF4-FFF2-40B4-BE49-F238E27FC236}">
                <a16:creationId xmlns="" xmlns:a16="http://schemas.microsoft.com/office/drawing/2014/main" id="{9D1195F8-465A-4876-ABCA-4B4954FF0E5F}"/>
              </a:ext>
            </a:extLst>
          </p:cNvPr>
          <p:cNvSpPr>
            <a:spLocks noGrp="1"/>
          </p:cNvSpPr>
          <p:nvPr>
            <p:ph type="sldNum" sz="quarter" idx="12"/>
          </p:nvPr>
        </p:nvSpPr>
        <p:spPr/>
        <p:txBody>
          <a:bodyPr/>
          <a:lstStyle/>
          <a:p>
            <a:fld id="{F302B40F-253C-4A2C-A7BA-87C281F7059C}" type="slidenum">
              <a:rPr lang="lv-LV" smtClean="0"/>
              <a:pPr/>
              <a:t>‹#›</a:t>
            </a:fld>
            <a:endParaRPr lang="lv-LV" dirty="0"/>
          </a:p>
        </p:txBody>
      </p:sp>
      <p:sp>
        <p:nvSpPr>
          <p:cNvPr id="7" name="Datuma vietturis 6">
            <a:extLst>
              <a:ext uri="{FF2B5EF4-FFF2-40B4-BE49-F238E27FC236}">
                <a16:creationId xmlns="" xmlns:a16="http://schemas.microsoft.com/office/drawing/2014/main" id="{340EAAE9-9D49-43B5-B2EA-E01CA3100996}"/>
              </a:ext>
            </a:extLst>
          </p:cNvPr>
          <p:cNvSpPr>
            <a:spLocks noGrp="1"/>
          </p:cNvSpPr>
          <p:nvPr>
            <p:ph type="dt" sz="half" idx="13"/>
          </p:nvPr>
        </p:nvSpPr>
        <p:spPr/>
        <p:txBody>
          <a:bodyPr/>
          <a:lstStyle/>
          <a:p>
            <a:fld id="{59905B8D-2AD7-43C5-B5C7-AAC8C9C7DC62}" type="datetimeFigureOut">
              <a:rPr lang="lv-LV" smtClean="0"/>
              <a:pPr/>
              <a:t>2021.10.15.</a:t>
            </a:fld>
            <a:endParaRPr lang="lv-LV"/>
          </a:p>
        </p:txBody>
      </p:sp>
    </p:spTree>
    <p:extLst>
      <p:ext uri="{BB962C8B-B14F-4D97-AF65-F5344CB8AC3E}">
        <p14:creationId xmlns="" xmlns:p14="http://schemas.microsoft.com/office/powerpoint/2010/main" val="2481608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4C424DA7-6ED7-489E-81CC-7ACDF6F0F830}"/>
              </a:ext>
            </a:extLst>
          </p:cNvPr>
          <p:cNvSpPr>
            <a:spLocks noGrp="1"/>
          </p:cNvSpPr>
          <p:nvPr>
            <p:ph type="title"/>
          </p:nvPr>
        </p:nvSpPr>
        <p:spPr/>
        <p:txBody>
          <a:bodyPr/>
          <a:lstStyle/>
          <a:p>
            <a:r>
              <a:rPr lang="lv-LV"/>
              <a:t>Rediģēt šablona virsraksta stilu</a:t>
            </a:r>
          </a:p>
        </p:txBody>
      </p:sp>
      <p:sp>
        <p:nvSpPr>
          <p:cNvPr id="3" name="Vertikāls teksta vietturis 2">
            <a:extLst>
              <a:ext uri="{FF2B5EF4-FFF2-40B4-BE49-F238E27FC236}">
                <a16:creationId xmlns="" xmlns:a16="http://schemas.microsoft.com/office/drawing/2014/main" id="{9CAE25FC-ABDA-4840-8533-3C069C7302C2}"/>
              </a:ext>
            </a:extLst>
          </p:cNvPr>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A5D802F8-2BBB-4A48-ABE9-9780FA93A6FF}"/>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EE4FF3E1-02A5-4CE1-B275-85A8F821F086}"/>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B9B231A8-6872-4513-B7DA-3DDC7378C684}"/>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3495566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a:extLst>
              <a:ext uri="{FF2B5EF4-FFF2-40B4-BE49-F238E27FC236}">
                <a16:creationId xmlns="" xmlns:a16="http://schemas.microsoft.com/office/drawing/2014/main" id="{4989F32B-0E6E-4293-A1FB-82CAD89AED59}"/>
              </a:ext>
            </a:extLst>
          </p:cNvPr>
          <p:cNvSpPr>
            <a:spLocks noGrp="1"/>
          </p:cNvSpPr>
          <p:nvPr>
            <p:ph type="title" orient="vert"/>
          </p:nvPr>
        </p:nvSpPr>
        <p:spPr>
          <a:xfrm>
            <a:off x="8724900" y="365125"/>
            <a:ext cx="2628900" cy="5811838"/>
          </a:xfrm>
        </p:spPr>
        <p:txBody>
          <a:bodyPr vert="eaVert"/>
          <a:lstStyle/>
          <a:p>
            <a:r>
              <a:rPr lang="lv-LV"/>
              <a:t>Rediģēt šablona virsraksta stilu</a:t>
            </a:r>
          </a:p>
        </p:txBody>
      </p:sp>
      <p:sp>
        <p:nvSpPr>
          <p:cNvPr id="3" name="Vertikāls teksta vietturis 2">
            <a:extLst>
              <a:ext uri="{FF2B5EF4-FFF2-40B4-BE49-F238E27FC236}">
                <a16:creationId xmlns="" xmlns:a16="http://schemas.microsoft.com/office/drawing/2014/main" id="{6F4065EB-9903-4833-8B26-B31BFFC00870}"/>
              </a:ext>
            </a:extLst>
          </p:cNvPr>
          <p:cNvSpPr>
            <a:spLocks noGrp="1"/>
          </p:cNvSpPr>
          <p:nvPr>
            <p:ph type="body" orient="vert" idx="1"/>
          </p:nvPr>
        </p:nvSpPr>
        <p:spPr>
          <a:xfrm>
            <a:off x="838200" y="365125"/>
            <a:ext cx="7734300" cy="5811838"/>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10CF3A90-87D8-4FB1-83C6-0EDBC21060DB}"/>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7661945D-55BF-481F-8E51-628F8C2A0D98}"/>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00D2B39B-0B95-4745-A944-22664762FAF5}"/>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2044191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6740878-DE8D-49C9-801F-20C13B45B7B0}" type="datetimeFigureOut">
              <a:rPr lang="en-GB" smtClean="0"/>
              <a:pPr/>
              <a:t>15/10/2021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A94A46-A8DB-42AA-82F0-67269212E8B1}" type="slidenum">
              <a:rPr lang="en-GB" smtClean="0"/>
              <a:pPr/>
              <a:t>‹#›</a:t>
            </a:fld>
            <a:endParaRPr lang="en-GB"/>
          </a:p>
        </p:txBody>
      </p:sp>
    </p:spTree>
    <p:extLst>
      <p:ext uri="{BB962C8B-B14F-4D97-AF65-F5344CB8AC3E}">
        <p14:creationId xmlns="" xmlns:p14="http://schemas.microsoft.com/office/powerpoint/2010/main" val="6577426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cxnSp>
        <p:nvCxnSpPr>
          <p:cNvPr id="13" name="Straight Connector 12"/>
          <p:cNvCxnSpPr/>
          <p:nvPr userDrawn="1"/>
        </p:nvCxnSpPr>
        <p:spPr>
          <a:xfrm>
            <a:off x="556260" y="2377440"/>
            <a:ext cx="1099566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527A40F3-953A-4AAC-949B-6308D4F2D69C}"/>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 xmlns:a16="http://schemas.microsoft.com/office/drawing/2014/main" id="{9E47D260-528F-4935-8FFF-121421915482}"/>
              </a:ext>
            </a:extLst>
          </p:cNvPr>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68DDCEF3-48D9-4C76-81A0-FBC066565085}"/>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6019CA23-9B7B-48C8-9456-CAC16CB73FC0}"/>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6EDFD709-3A7E-45FA-9E28-A0E118D4D195}"/>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1274472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1AF2105A-BE16-4023-A281-449CC000A1C9}"/>
              </a:ext>
            </a:extLst>
          </p:cNvPr>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p>
        </p:txBody>
      </p:sp>
      <p:sp>
        <p:nvSpPr>
          <p:cNvPr id="3" name="Teksta vietturis 2">
            <a:extLst>
              <a:ext uri="{FF2B5EF4-FFF2-40B4-BE49-F238E27FC236}">
                <a16:creationId xmlns="" xmlns:a16="http://schemas.microsoft.com/office/drawing/2014/main" id="{907BA1F9-8DAC-42A7-920E-1A189996B5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Noklikšķiniet, lai rediģētu šablona teksta stilus</a:t>
            </a:r>
          </a:p>
        </p:txBody>
      </p:sp>
      <p:sp>
        <p:nvSpPr>
          <p:cNvPr id="4" name="Datuma vietturis 3">
            <a:extLst>
              <a:ext uri="{FF2B5EF4-FFF2-40B4-BE49-F238E27FC236}">
                <a16:creationId xmlns="" xmlns:a16="http://schemas.microsoft.com/office/drawing/2014/main" id="{BC18F243-920D-4A3A-815C-2C8B3A1B4C87}"/>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00E3CB7D-6D73-4377-A844-9C588A99E8C4}"/>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E414FF69-E7CD-4A50-A335-4B98594D02BA}"/>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1299732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F1A10C63-37CE-49AB-AC37-6764E656CD35}"/>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 xmlns:a16="http://schemas.microsoft.com/office/drawing/2014/main" id="{20392354-6C8A-4C1A-9AD8-0E8176B9C1B1}"/>
              </a:ext>
            </a:extLst>
          </p:cNvPr>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a:extLst>
              <a:ext uri="{FF2B5EF4-FFF2-40B4-BE49-F238E27FC236}">
                <a16:creationId xmlns="" xmlns:a16="http://schemas.microsoft.com/office/drawing/2014/main" id="{3C8CB974-E128-45FF-8DFE-7D2ACBD27B69}"/>
              </a:ext>
            </a:extLst>
          </p:cNvPr>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a:extLst>
              <a:ext uri="{FF2B5EF4-FFF2-40B4-BE49-F238E27FC236}">
                <a16:creationId xmlns="" xmlns:a16="http://schemas.microsoft.com/office/drawing/2014/main" id="{01B26E6D-53D2-4630-B583-1FEA1C9C5655}"/>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6" name="Kājenes vietturis 5">
            <a:extLst>
              <a:ext uri="{FF2B5EF4-FFF2-40B4-BE49-F238E27FC236}">
                <a16:creationId xmlns="" xmlns:a16="http://schemas.microsoft.com/office/drawing/2014/main" id="{AFB42425-E935-47EC-B04E-4AD03A1D7E44}"/>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 xmlns:a16="http://schemas.microsoft.com/office/drawing/2014/main" id="{8B65D0B1-1932-4D68-9D1B-9AC143A6ECE4}"/>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3494197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F6D142B8-4977-4975-9863-149F90B27C73}"/>
              </a:ext>
            </a:extLst>
          </p:cNvPr>
          <p:cNvSpPr>
            <a:spLocks noGrp="1"/>
          </p:cNvSpPr>
          <p:nvPr>
            <p:ph type="title"/>
          </p:nvPr>
        </p:nvSpPr>
        <p:spPr>
          <a:xfrm>
            <a:off x="839788" y="365125"/>
            <a:ext cx="10515600" cy="1325563"/>
          </a:xfrm>
        </p:spPr>
        <p:txBody>
          <a:bodyPr/>
          <a:lstStyle/>
          <a:p>
            <a:r>
              <a:rPr lang="lv-LV"/>
              <a:t>Rediģēt šablona virsraksta stilu</a:t>
            </a:r>
          </a:p>
        </p:txBody>
      </p:sp>
      <p:sp>
        <p:nvSpPr>
          <p:cNvPr id="3" name="Teksta vietturis 2">
            <a:extLst>
              <a:ext uri="{FF2B5EF4-FFF2-40B4-BE49-F238E27FC236}">
                <a16:creationId xmlns="" xmlns:a16="http://schemas.microsoft.com/office/drawing/2014/main" id="{02A36313-154D-46B3-A6AF-D33248A49E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Satura vietturis 3">
            <a:extLst>
              <a:ext uri="{FF2B5EF4-FFF2-40B4-BE49-F238E27FC236}">
                <a16:creationId xmlns="" xmlns:a16="http://schemas.microsoft.com/office/drawing/2014/main" id="{F3F9E0B4-FEC1-4318-8355-28E05AF3788B}"/>
              </a:ext>
            </a:extLst>
          </p:cNvPr>
          <p:cNvSpPr>
            <a:spLocks noGrp="1"/>
          </p:cNvSpPr>
          <p:nvPr>
            <p:ph sz="half" idx="2"/>
          </p:nvPr>
        </p:nvSpPr>
        <p:spPr>
          <a:xfrm>
            <a:off x="839788" y="2505075"/>
            <a:ext cx="5157787"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Teksta vietturis 4">
            <a:extLst>
              <a:ext uri="{FF2B5EF4-FFF2-40B4-BE49-F238E27FC236}">
                <a16:creationId xmlns="" xmlns:a16="http://schemas.microsoft.com/office/drawing/2014/main" id="{6A6B43FF-6AFA-4507-A225-2E09D6561A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Satura vietturis 5">
            <a:extLst>
              <a:ext uri="{FF2B5EF4-FFF2-40B4-BE49-F238E27FC236}">
                <a16:creationId xmlns="" xmlns:a16="http://schemas.microsoft.com/office/drawing/2014/main" id="{E633F104-B9D0-4FDF-9B1B-DB5584CB19F2}"/>
              </a:ext>
            </a:extLst>
          </p:cNvPr>
          <p:cNvSpPr>
            <a:spLocks noGrp="1"/>
          </p:cNvSpPr>
          <p:nvPr>
            <p:ph sz="quarter" idx="4"/>
          </p:nvPr>
        </p:nvSpPr>
        <p:spPr>
          <a:xfrm>
            <a:off x="6172200" y="2505075"/>
            <a:ext cx="5183188"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7" name="Datuma vietturis 6">
            <a:extLst>
              <a:ext uri="{FF2B5EF4-FFF2-40B4-BE49-F238E27FC236}">
                <a16:creationId xmlns="" xmlns:a16="http://schemas.microsoft.com/office/drawing/2014/main" id="{EAE456EF-6758-4780-9B88-D67FB89D54C8}"/>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8" name="Kājenes vietturis 7">
            <a:extLst>
              <a:ext uri="{FF2B5EF4-FFF2-40B4-BE49-F238E27FC236}">
                <a16:creationId xmlns="" xmlns:a16="http://schemas.microsoft.com/office/drawing/2014/main" id="{9F41904B-78A2-4462-85B4-1A98908B2B21}"/>
              </a:ext>
            </a:extLst>
          </p:cNvPr>
          <p:cNvSpPr>
            <a:spLocks noGrp="1"/>
          </p:cNvSpPr>
          <p:nvPr>
            <p:ph type="ftr" sz="quarter" idx="11"/>
          </p:nvPr>
        </p:nvSpPr>
        <p:spPr/>
        <p:txBody>
          <a:bodyPr/>
          <a:lstStyle/>
          <a:p>
            <a:endParaRPr lang="lv-LV"/>
          </a:p>
        </p:txBody>
      </p:sp>
      <p:sp>
        <p:nvSpPr>
          <p:cNvPr id="9" name="Slaida numura vietturis 8">
            <a:extLst>
              <a:ext uri="{FF2B5EF4-FFF2-40B4-BE49-F238E27FC236}">
                <a16:creationId xmlns="" xmlns:a16="http://schemas.microsoft.com/office/drawing/2014/main" id="{95BC230F-4303-4432-B577-C0C1669DF90A}"/>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3916651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BD3202D5-A75B-46D6-9AEC-4D4D4F3A122B}"/>
              </a:ext>
            </a:extLst>
          </p:cNvPr>
          <p:cNvSpPr>
            <a:spLocks noGrp="1"/>
          </p:cNvSpPr>
          <p:nvPr>
            <p:ph type="title"/>
          </p:nvPr>
        </p:nvSpPr>
        <p:spPr/>
        <p:txBody>
          <a:bodyPr/>
          <a:lstStyle/>
          <a:p>
            <a:r>
              <a:rPr lang="lv-LV"/>
              <a:t>Rediģēt šablona virsraksta stilu</a:t>
            </a:r>
          </a:p>
        </p:txBody>
      </p:sp>
      <p:sp>
        <p:nvSpPr>
          <p:cNvPr id="3" name="Datuma vietturis 2">
            <a:extLst>
              <a:ext uri="{FF2B5EF4-FFF2-40B4-BE49-F238E27FC236}">
                <a16:creationId xmlns="" xmlns:a16="http://schemas.microsoft.com/office/drawing/2014/main" id="{93F540D8-55F4-460A-A64B-B10450F9E242}"/>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4" name="Kājenes vietturis 3">
            <a:extLst>
              <a:ext uri="{FF2B5EF4-FFF2-40B4-BE49-F238E27FC236}">
                <a16:creationId xmlns="" xmlns:a16="http://schemas.microsoft.com/office/drawing/2014/main" id="{2F28EED8-378B-4930-9617-A3122F707C0A}"/>
              </a:ext>
            </a:extLst>
          </p:cNvPr>
          <p:cNvSpPr>
            <a:spLocks noGrp="1"/>
          </p:cNvSpPr>
          <p:nvPr>
            <p:ph type="ftr" sz="quarter" idx="11"/>
          </p:nvPr>
        </p:nvSpPr>
        <p:spPr/>
        <p:txBody>
          <a:bodyPr/>
          <a:lstStyle/>
          <a:p>
            <a:endParaRPr lang="lv-LV"/>
          </a:p>
        </p:txBody>
      </p:sp>
      <p:sp>
        <p:nvSpPr>
          <p:cNvPr id="5" name="Slaida numura vietturis 4">
            <a:extLst>
              <a:ext uri="{FF2B5EF4-FFF2-40B4-BE49-F238E27FC236}">
                <a16:creationId xmlns="" xmlns:a16="http://schemas.microsoft.com/office/drawing/2014/main" id="{AF4D2A10-56DB-4B9B-9DDE-E2E783372A7E}"/>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862902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a:extLst>
              <a:ext uri="{FF2B5EF4-FFF2-40B4-BE49-F238E27FC236}">
                <a16:creationId xmlns="" xmlns:a16="http://schemas.microsoft.com/office/drawing/2014/main" id="{159FF9BB-260E-42AE-BDAC-9D342D90925A}"/>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3" name="Kājenes vietturis 2">
            <a:extLst>
              <a:ext uri="{FF2B5EF4-FFF2-40B4-BE49-F238E27FC236}">
                <a16:creationId xmlns="" xmlns:a16="http://schemas.microsoft.com/office/drawing/2014/main" id="{3A369999-4E8D-4EB1-9674-51F38E168322}"/>
              </a:ext>
            </a:extLst>
          </p:cNvPr>
          <p:cNvSpPr>
            <a:spLocks noGrp="1"/>
          </p:cNvSpPr>
          <p:nvPr>
            <p:ph type="ftr" sz="quarter" idx="11"/>
          </p:nvPr>
        </p:nvSpPr>
        <p:spPr/>
        <p:txBody>
          <a:bodyPr/>
          <a:lstStyle/>
          <a:p>
            <a:endParaRPr lang="lv-LV"/>
          </a:p>
        </p:txBody>
      </p:sp>
      <p:sp>
        <p:nvSpPr>
          <p:cNvPr id="4" name="Slaida numura vietturis 3">
            <a:extLst>
              <a:ext uri="{FF2B5EF4-FFF2-40B4-BE49-F238E27FC236}">
                <a16:creationId xmlns="" xmlns:a16="http://schemas.microsoft.com/office/drawing/2014/main" id="{457E5497-68D4-419B-925A-A33275DDC910}"/>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1918004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aturs ar parakstu">
    <p:spTree>
      <p:nvGrpSpPr>
        <p:cNvPr id="1" name=""/>
        <p:cNvGrpSpPr/>
        <p:nvPr/>
      </p:nvGrpSpPr>
      <p:grpSpPr>
        <a:xfrm>
          <a:off x="0" y="0"/>
          <a:ext cx="0" cy="0"/>
          <a:chOff x="0" y="0"/>
          <a:chExt cx="0" cy="0"/>
        </a:xfrm>
      </p:grpSpPr>
      <p:sp>
        <p:nvSpPr>
          <p:cNvPr id="3" name="Satura vietturis 2">
            <a:extLst>
              <a:ext uri="{FF2B5EF4-FFF2-40B4-BE49-F238E27FC236}">
                <a16:creationId xmlns="" xmlns:a16="http://schemas.microsoft.com/office/drawing/2014/main" id="{83940C2C-A96B-46B1-8B9E-189B8D8812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Teksta vietturis 3">
            <a:extLst>
              <a:ext uri="{FF2B5EF4-FFF2-40B4-BE49-F238E27FC236}">
                <a16:creationId xmlns="" xmlns:a16="http://schemas.microsoft.com/office/drawing/2014/main" id="{48027D95-1190-4ADE-AF54-772123F2DC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Tree>
    <p:extLst>
      <p:ext uri="{BB962C8B-B14F-4D97-AF65-F5344CB8AC3E}">
        <p14:creationId xmlns="" xmlns:p14="http://schemas.microsoft.com/office/powerpoint/2010/main" val="1654377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D75863EE-4D36-400B-A724-9742900FFBA0}"/>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Attēla vietturis 2">
            <a:extLst>
              <a:ext uri="{FF2B5EF4-FFF2-40B4-BE49-F238E27FC236}">
                <a16:creationId xmlns="" xmlns:a16="http://schemas.microsoft.com/office/drawing/2014/main" id="{304BB024-F865-4642-9376-FDDC6303C7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a:extLst>
              <a:ext uri="{FF2B5EF4-FFF2-40B4-BE49-F238E27FC236}">
                <a16:creationId xmlns="" xmlns:a16="http://schemas.microsoft.com/office/drawing/2014/main" id="{84809A04-3866-47D5-B638-1CC0378554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 xmlns:a16="http://schemas.microsoft.com/office/drawing/2014/main" id="{59C68826-2A02-4BDB-93F3-F327244C1015}"/>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6" name="Kājenes vietturis 5">
            <a:extLst>
              <a:ext uri="{FF2B5EF4-FFF2-40B4-BE49-F238E27FC236}">
                <a16:creationId xmlns="" xmlns:a16="http://schemas.microsoft.com/office/drawing/2014/main" id="{C8E961D9-4421-40C4-A596-2AABB1C0B1B1}"/>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 xmlns:a16="http://schemas.microsoft.com/office/drawing/2014/main" id="{ED58F46C-ABE8-4194-87CD-0F9606E65044}"/>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1262353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microsoft.com/office/2007/relationships/hdphoto" Target="../media/hdphoto2.wdp"/><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Virsraksta vietturis 1">
            <a:extLst>
              <a:ext uri="{FF2B5EF4-FFF2-40B4-BE49-F238E27FC236}">
                <a16:creationId xmlns="" xmlns:a16="http://schemas.microsoft.com/office/drawing/2014/main" id="{C4E9B60D-3E52-4DBB-B98D-4C6B988976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p>
        </p:txBody>
      </p:sp>
      <p:sp>
        <p:nvSpPr>
          <p:cNvPr id="3" name="Teksta vietturis 2">
            <a:extLst>
              <a:ext uri="{FF2B5EF4-FFF2-40B4-BE49-F238E27FC236}">
                <a16:creationId xmlns="" xmlns:a16="http://schemas.microsoft.com/office/drawing/2014/main" id="{9759CCF8-6F9B-41FF-844C-0B1805D5BA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232FFE9E-68EF-4F77-B3F4-E4BF990B53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E5F1484D-E4E5-4D1B-AF95-8FA051A7CB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lv-LV" dirty="0"/>
              <a:t>E-</a:t>
            </a:r>
            <a:r>
              <a:rPr lang="lv-LV" dirty="0" err="1"/>
              <a:t>TAP</a:t>
            </a:r>
            <a:endParaRPr lang="lv-LV" dirty="0"/>
          </a:p>
        </p:txBody>
      </p:sp>
      <p:sp>
        <p:nvSpPr>
          <p:cNvPr id="6" name="Slaida numura vietturis 5">
            <a:extLst>
              <a:ext uri="{FF2B5EF4-FFF2-40B4-BE49-F238E27FC236}">
                <a16:creationId xmlns="" xmlns:a16="http://schemas.microsoft.com/office/drawing/2014/main" id="{144A657D-ADBA-4BF6-8E6E-4FE0C2F253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B40F-253C-4A2C-A7BA-87C281F7059C}" type="slidenum">
              <a:rPr lang="lv-LV" smtClean="0"/>
              <a:pPr/>
              <a:t>‹#›</a:t>
            </a:fld>
            <a:endParaRPr lang="lv-LV"/>
          </a:p>
        </p:txBody>
      </p:sp>
      <p:pic>
        <p:nvPicPr>
          <p:cNvPr id="9" name="Attēls 8">
            <a:extLst>
              <a:ext uri="{FF2B5EF4-FFF2-40B4-BE49-F238E27FC236}">
                <a16:creationId xmlns="" xmlns:a16="http://schemas.microsoft.com/office/drawing/2014/main" id="{B13E43D7-9C42-45AE-BF03-91C4B7A7877F}"/>
              </a:ext>
            </a:extLst>
          </p:cNvPr>
          <p:cNvPicPr>
            <a:picLocks noChangeAspect="1"/>
          </p:cNvPicPr>
          <p:nvPr userDrawn="1"/>
        </p:nvPicPr>
        <p:blipFill>
          <a:blip r:embed="rId16" cstate="print"/>
          <a:stretch>
            <a:fillRect/>
          </a:stretch>
        </p:blipFill>
        <p:spPr>
          <a:xfrm>
            <a:off x="152405" y="5924237"/>
            <a:ext cx="2105522" cy="743831"/>
          </a:xfrm>
          <a:prstGeom prst="rect">
            <a:avLst/>
          </a:prstGeom>
        </p:spPr>
      </p:pic>
      <p:pic>
        <p:nvPicPr>
          <p:cNvPr id="10" name="Attēls 7">
            <a:extLst>
              <a:ext uri="{FF2B5EF4-FFF2-40B4-BE49-F238E27FC236}">
                <a16:creationId xmlns:lc="http://schemas.openxmlformats.org/drawingml/2006/lockedCanvas" xmlns="" xmlns:a16="http://schemas.microsoft.com/office/drawing/2014/main" id="{AB3E88F5-45B7-4538-93B5-2715D014B94A}"/>
              </a:ext>
            </a:extLst>
          </p:cNvPr>
          <p:cNvPicPr>
            <a:picLocks noChangeAspect="1"/>
          </p:cNvPicPr>
          <p:nvPr userDrawn="1"/>
        </p:nvPicPr>
        <p:blipFill>
          <a:blip r:embed="rId17" cstate="print">
            <a:extLst>
              <a:ext uri="{BEBA8EAE-BF5A-486C-A8C5-ECC9F3942E4B}">
                <a14:imgProps xmlns:lc="http://schemas.openxmlformats.org/drawingml/2006/lockedCanvas" xmlns="" xmlns:a14="http://schemas.microsoft.com/office/drawing/2010/main">
                  <a14:imgLayer r:embed="rId18">
                    <a14:imgEffect>
                      <a14:brightnessContrast bright="20000" contrast="40000"/>
                    </a14:imgEffect>
                  </a14:imgLayer>
                </a14:imgProps>
              </a:ext>
            </a:extLst>
          </a:blip>
          <a:stretch>
            <a:fillRect/>
          </a:stretch>
        </p:blipFill>
        <p:spPr>
          <a:xfrm>
            <a:off x="10649578" y="6140467"/>
            <a:ext cx="1542422" cy="713294"/>
          </a:xfrm>
          <a:prstGeom prst="rect">
            <a:avLst/>
          </a:prstGeom>
          <a:ln>
            <a:noFill/>
          </a:ln>
          <a:effectLst>
            <a:outerShdw blurRad="292100" dist="139700" dir="2700000" algn="tl" rotWithShape="0">
              <a:srgbClr val="333333">
                <a:alpha val="65000"/>
              </a:srgbClr>
            </a:outerShdw>
          </a:effectLst>
        </p:spPr>
      </p:pic>
      <p:pic>
        <p:nvPicPr>
          <p:cNvPr id="11" name="Picture 10" descr="E-tap_main.png"/>
          <p:cNvPicPr>
            <a:picLocks noChangeAspect="1"/>
          </p:cNvPicPr>
          <p:nvPr userDrawn="1"/>
        </p:nvPicPr>
        <p:blipFill>
          <a:blip r:embed="rId19" cstate="print"/>
          <a:stretch>
            <a:fillRect/>
          </a:stretch>
        </p:blipFill>
        <p:spPr>
          <a:xfrm>
            <a:off x="10322011" y="4239"/>
            <a:ext cx="1869989" cy="782902"/>
          </a:xfrm>
          <a:prstGeom prst="rect">
            <a:avLst/>
          </a:prstGeom>
        </p:spPr>
      </p:pic>
    </p:spTree>
    <p:extLst>
      <p:ext uri="{BB962C8B-B14F-4D97-AF65-F5344CB8AC3E}">
        <p14:creationId xmlns="" xmlns:p14="http://schemas.microsoft.com/office/powerpoint/2010/main" val="3049302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youtube.com/watch?v=4R5D25D3AFI&amp;ab_channel=atbalstslulv"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mailto:manuels.fernandezs@lu.lv" TargetMode="External"/><Relationship Id="rId2" Type="http://schemas.openxmlformats.org/officeDocument/2006/relationships/hyperlink" Target="http://www.arete.lu.lv/"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45F9EF60-A8E6-425F-870C-F44EC6141DD0}"/>
              </a:ext>
            </a:extLst>
          </p:cNvPr>
          <p:cNvSpPr>
            <a:spLocks noGrp="1"/>
          </p:cNvSpPr>
          <p:nvPr>
            <p:ph type="ctrTitle"/>
          </p:nvPr>
        </p:nvSpPr>
        <p:spPr>
          <a:xfrm>
            <a:off x="0" y="1936722"/>
            <a:ext cx="6528560" cy="2387600"/>
          </a:xfrm>
        </p:spPr>
        <p:txBody>
          <a:bodyPr>
            <a:normAutofit fontScale="90000"/>
          </a:bodyPr>
          <a:lstStyle/>
          <a:p>
            <a:r>
              <a:rPr lang="lv-LV" sz="4800" b="1" dirty="0"/>
              <a:t>4.klase </a:t>
            </a:r>
            <a:br>
              <a:rPr lang="lv-LV" sz="4800" b="1" dirty="0"/>
            </a:br>
            <a:r>
              <a:rPr lang="lv-LV" sz="4800" b="1" dirty="0"/>
              <a:t/>
            </a:r>
            <a:br>
              <a:rPr lang="lv-LV" sz="4800" b="1" dirty="0"/>
            </a:br>
            <a:r>
              <a:rPr lang="lv-LV" sz="4800" b="1" dirty="0"/>
              <a:t>Tēma: Konfliktu risināšana</a:t>
            </a:r>
            <a:br>
              <a:rPr lang="lv-LV" sz="4800" b="1" dirty="0"/>
            </a:br>
            <a:r>
              <a:rPr lang="lv-LV" sz="4800" b="1" dirty="0"/>
              <a:t>2. nodarbība: Situācijas, kurās abas puses ir ieguvējas</a:t>
            </a:r>
          </a:p>
        </p:txBody>
      </p:sp>
      <p:sp>
        <p:nvSpPr>
          <p:cNvPr id="3" name="Apakšvirsraksts 2">
            <a:extLst>
              <a:ext uri="{FF2B5EF4-FFF2-40B4-BE49-F238E27FC236}">
                <a16:creationId xmlns="" xmlns:a16="http://schemas.microsoft.com/office/drawing/2014/main" id="{A3FF2741-A011-4065-B2FC-71ADEEAF6049}"/>
              </a:ext>
            </a:extLst>
          </p:cNvPr>
          <p:cNvSpPr>
            <a:spLocks noGrp="1"/>
          </p:cNvSpPr>
          <p:nvPr>
            <p:ph type="subTitle" idx="1"/>
          </p:nvPr>
        </p:nvSpPr>
        <p:spPr>
          <a:xfrm>
            <a:off x="251791" y="4512267"/>
            <a:ext cx="7845288" cy="1565246"/>
          </a:xfrm>
        </p:spPr>
        <p:txBody>
          <a:bodyPr/>
          <a:lstStyle/>
          <a:p>
            <a:pPr algn="l"/>
            <a:r>
              <a:rPr lang="lv-LV" dirty="0"/>
              <a:t>Tikumiskās audzināšanas programma «e-</a:t>
            </a:r>
            <a:r>
              <a:rPr lang="lv-LV" dirty="0" err="1"/>
              <a:t>TAP</a:t>
            </a:r>
            <a:r>
              <a:rPr lang="lv-LV" dirty="0"/>
              <a:t>»</a:t>
            </a:r>
          </a:p>
        </p:txBody>
      </p:sp>
      <p:pic>
        <p:nvPicPr>
          <p:cNvPr id="1026" name="Picture 2" descr="Face, Faces, Dialog, Conversation, Psyche, Anxious">
            <a:extLst>
              <a:ext uri="{FF2B5EF4-FFF2-40B4-BE49-F238E27FC236}">
                <a16:creationId xmlns="" xmlns:a16="http://schemas.microsoft.com/office/drawing/2014/main" id="{725B4DC8-13A8-49D1-80A3-6523DE162D4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51374" y="1521750"/>
            <a:ext cx="5088835" cy="3392557"/>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sp>
        <p:nvSpPr>
          <p:cNvPr id="5" name="TextBox 4">
            <a:extLst>
              <a:ext uri="{FF2B5EF4-FFF2-40B4-BE49-F238E27FC236}">
                <a16:creationId xmlns="" xmlns:a16="http://schemas.microsoft.com/office/drawing/2014/main" id="{293642BB-A820-476B-B47D-E8561A803A55}"/>
              </a:ext>
            </a:extLst>
          </p:cNvPr>
          <p:cNvSpPr txBox="1"/>
          <p:nvPr/>
        </p:nvSpPr>
        <p:spPr>
          <a:xfrm>
            <a:off x="8419893" y="4914307"/>
            <a:ext cx="2708838" cy="276999"/>
          </a:xfrm>
          <a:prstGeom prst="rect">
            <a:avLst/>
          </a:prstGeom>
          <a:noFill/>
        </p:spPr>
        <p:txBody>
          <a:bodyPr wrap="square" rtlCol="0">
            <a:spAutoFit/>
          </a:bodyPr>
          <a:lstStyle/>
          <a:p>
            <a:r>
              <a:rPr lang="lv-LV" sz="1200" dirty="0"/>
              <a:t>Attēls</a:t>
            </a:r>
            <a:r>
              <a:rPr lang="en-GB" sz="1200" dirty="0"/>
              <a:t>: </a:t>
            </a:r>
            <a:r>
              <a:rPr lang="lv-LV" sz="1200" dirty="0"/>
              <a:t>www.pixabay.</a:t>
            </a:r>
            <a:r>
              <a:rPr lang="en-GB" sz="1200" dirty="0"/>
              <a:t>com</a:t>
            </a:r>
          </a:p>
        </p:txBody>
      </p:sp>
    </p:spTree>
    <p:extLst>
      <p:ext uri="{BB962C8B-B14F-4D97-AF65-F5344CB8AC3E}">
        <p14:creationId xmlns="" xmlns:p14="http://schemas.microsoft.com/office/powerpoint/2010/main" val="2592969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7996" y="1535831"/>
            <a:ext cx="9144000" cy="2387600"/>
          </a:xfrm>
        </p:spPr>
        <p:txBody>
          <a:bodyPr>
            <a:normAutofit/>
          </a:bodyPr>
          <a:lstStyle/>
          <a:p>
            <a:r>
              <a:rPr lang="lv-LV" dirty="0"/>
              <a:t>Situācijas, kurās abas puses ir ieguvējas</a:t>
            </a:r>
          </a:p>
        </p:txBody>
      </p:sp>
    </p:spTree>
    <p:extLst>
      <p:ext uri="{BB962C8B-B14F-4D97-AF65-F5344CB8AC3E}">
        <p14:creationId xmlns="" xmlns:p14="http://schemas.microsoft.com/office/powerpoint/2010/main" val="2057272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 xmlns:a16="http://schemas.microsoft.com/office/drawing/2014/main" id="{13E592AA-9718-40EF-AE2D-DAD756A4F404}"/>
              </a:ext>
            </a:extLst>
          </p:cNvPr>
          <p:cNvSpPr txBox="1"/>
          <p:nvPr/>
        </p:nvSpPr>
        <p:spPr>
          <a:xfrm>
            <a:off x="374302" y="859069"/>
            <a:ext cx="10189028" cy="1138773"/>
          </a:xfrm>
          <a:prstGeom prst="rect">
            <a:avLst/>
          </a:prstGeom>
          <a:noFill/>
        </p:spPr>
        <p:txBody>
          <a:bodyPr wrap="square" lIns="91440" tIns="45720" rIns="91440" bIns="45720" anchor="t">
            <a:spAutoFit/>
          </a:bodyPr>
          <a:lstStyle/>
          <a:p>
            <a:r>
              <a:rPr lang="en-GB" sz="2400" b="1" dirty="0" err="1">
                <a:solidFill>
                  <a:srgbClr val="EF3F35"/>
                </a:solidFill>
                <a:effectLst/>
                <a:latin typeface="Calibri" panose="020F0502020204030204" pitchFamily="34" charset="0"/>
                <a:ea typeface="Times New Roman" panose="02020603050405020304" pitchFamily="18" charset="0"/>
                <a:cs typeface="Times New Roman" panose="02020603050405020304" pitchFamily="18" charset="0"/>
              </a:rPr>
              <a:t>Noskaties</a:t>
            </a:r>
            <a:r>
              <a:rPr lang="en-GB" sz="2400" b="1" dirty="0">
                <a:solidFill>
                  <a:srgbClr val="EF3F35"/>
                </a:solidFill>
                <a:effectLst/>
                <a:latin typeface="Calibri" panose="020F0502020204030204" pitchFamily="34" charset="0"/>
                <a:ea typeface="Times New Roman" panose="02020603050405020304" pitchFamily="18" charset="0"/>
                <a:cs typeface="Times New Roman" panose="02020603050405020304" pitchFamily="18" charset="0"/>
              </a:rPr>
              <a:t> video!</a:t>
            </a:r>
          </a:p>
          <a:p>
            <a:r>
              <a:rPr lang="lv-LV" sz="2400" dirty="0">
                <a:effectLst/>
                <a:latin typeface="Calibri"/>
                <a:ea typeface="Times New Roman" panose="02020603050405020304" pitchFamily="18" charset="0"/>
                <a:cs typeface="Times New Roman"/>
              </a:rPr>
              <a:t>Konfliktu risināšanas pieredz</a:t>
            </a:r>
            <a:r>
              <a:rPr lang="en-GB" sz="2400" dirty="0">
                <a:effectLst/>
                <a:latin typeface="Calibri"/>
                <a:ea typeface="Times New Roman" panose="02020603050405020304" pitchFamily="18" charset="0"/>
                <a:cs typeface="Times New Roman"/>
              </a:rPr>
              <a:t>e</a:t>
            </a:r>
            <a:endParaRPr lang="en-GB" sz="2000" dirty="0">
              <a:solidFill>
                <a:srgbClr val="000000"/>
              </a:solidFill>
              <a:latin typeface="Calibri"/>
              <a:ea typeface="Times New Roman" panose="02020603050405020304" pitchFamily="18" charset="0"/>
              <a:cs typeface="Times New Roman"/>
            </a:endParaRPr>
          </a:p>
          <a:p>
            <a:r>
              <a:rPr lang="lv-LV" sz="2000" u="sng" dirty="0">
                <a:solidFill>
                  <a:srgbClr val="0000FF"/>
                </a:solidFill>
                <a:effectLst/>
                <a:latin typeface="Calibri"/>
                <a:ea typeface="Times New Roman" panose="02020603050405020304" pitchFamily="18" charset="0"/>
                <a:cs typeface="Times New Roman"/>
                <a:hlinkClick r:id="rId2"/>
              </a:rPr>
              <a:t>https://www.youtube.com/watch?v=4R5D25D3AFI&amp;ab_channel=atbalstslulv</a:t>
            </a:r>
            <a:endParaRPr lang="en-GB" sz="2000" dirty="0">
              <a:latin typeface="Calibri"/>
              <a:cs typeface="Calibri"/>
            </a:endParaRPr>
          </a:p>
        </p:txBody>
      </p:sp>
      <p:sp>
        <p:nvSpPr>
          <p:cNvPr id="9" name="TextBox 8">
            <a:extLst>
              <a:ext uri="{FF2B5EF4-FFF2-40B4-BE49-F238E27FC236}">
                <a16:creationId xmlns="" xmlns:a16="http://schemas.microsoft.com/office/drawing/2014/main" id="{892DDE21-DD29-4A76-81A5-8D5B934000BF}"/>
              </a:ext>
            </a:extLst>
          </p:cNvPr>
          <p:cNvSpPr txBox="1"/>
          <p:nvPr/>
        </p:nvSpPr>
        <p:spPr>
          <a:xfrm>
            <a:off x="4275742" y="2535795"/>
            <a:ext cx="7228114" cy="3077446"/>
          </a:xfrm>
          <a:prstGeom prst="rect">
            <a:avLst/>
          </a:prstGeom>
          <a:noFill/>
        </p:spPr>
        <p:txBody>
          <a:bodyPr wrap="square" lIns="91440" tIns="45720" rIns="91440" bIns="45720" anchor="t">
            <a:spAutoFit/>
          </a:bodyPr>
          <a:lstStyle/>
          <a:p>
            <a:pPr>
              <a:lnSpc>
                <a:spcPct val="115000"/>
              </a:lnSpc>
              <a:spcAft>
                <a:spcPts val="1000"/>
              </a:spcAft>
            </a:pPr>
            <a:r>
              <a:rPr lang="lv-LV" sz="2400" b="1" dirty="0">
                <a:solidFill>
                  <a:srgbClr val="8DC63E"/>
                </a:solidFill>
                <a:effectLst/>
                <a:latin typeface="Calibri" panose="020F0502020204030204" pitchFamily="34" charset="0"/>
                <a:ea typeface="Times New Roman" panose="02020603050405020304" pitchFamily="18" charset="0"/>
                <a:cs typeface="Times New Roman" panose="02020603050405020304" pitchFamily="18" charset="0"/>
              </a:rPr>
              <a:t>Padomā!</a:t>
            </a:r>
          </a:p>
          <a:p>
            <a:pPr>
              <a:lnSpc>
                <a:spcPct val="115000"/>
              </a:lnSpc>
              <a:spcAft>
                <a:spcPts val="1000"/>
              </a:spcAft>
            </a:pPr>
            <a:r>
              <a:rPr lang="lv-LV" sz="2400" dirty="0">
                <a:effectLst/>
                <a:latin typeface="Calibri" panose="020F0502020204030204" pitchFamily="34" charset="0"/>
                <a:ea typeface="Times New Roman" panose="02020603050405020304" pitchFamily="18" charset="0"/>
                <a:cs typeface="Times New Roman" panose="02020603050405020304" pitchFamily="18" charset="0"/>
              </a:rPr>
              <a:t>Kāpēc veidojās konflikti? </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800"/>
              </a:spcAft>
              <a:buFont typeface="Calibri" panose="020F0502020204030204" pitchFamily="34" charset="0"/>
              <a:buChar char="-"/>
            </a:pPr>
            <a:r>
              <a:rPr lang="lv-LV" sz="2400" dirty="0">
                <a:effectLst/>
                <a:latin typeface="Calibri" panose="020F0502020204030204" pitchFamily="34" charset="0"/>
                <a:ea typeface="Calibri" panose="020F0502020204030204" pitchFamily="34" charset="0"/>
                <a:cs typeface="Times New Roman" panose="02020603050405020304" pitchFamily="18" charset="0"/>
              </a:rPr>
              <a:t>Kādi šķēršļi attur no konflikta risināšanas?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15000"/>
              </a:lnSpc>
              <a:spcAft>
                <a:spcPts val="800"/>
              </a:spcAft>
              <a:buFont typeface="Calibri" panose="020F0502020204030204" pitchFamily="34" charset="0"/>
              <a:buChar char="-"/>
            </a:pPr>
            <a:r>
              <a:rPr lang="lv-LV" sz="2400" dirty="0">
                <a:latin typeface="Calibri"/>
                <a:ea typeface="Calibri" panose="020F0502020204030204" pitchFamily="34" charset="0"/>
                <a:cs typeface="Times New Roman"/>
              </a:rPr>
              <a:t>Kādi tikumi</a:t>
            </a:r>
            <a:r>
              <a:rPr lang="lv-LV" sz="2400" dirty="0">
                <a:effectLst/>
                <a:latin typeface="Calibri"/>
                <a:ea typeface="Calibri" panose="020F0502020204030204" pitchFamily="34" charset="0"/>
                <a:cs typeface="Times New Roman"/>
              </a:rPr>
              <a:t> Kasparam un Elīnai būtu jāattīsta, lai labāk risinātu konfliktus?</a:t>
            </a:r>
            <a:r>
              <a:rPr lang="lv-LV" sz="2400" dirty="0">
                <a:latin typeface="Calibri"/>
                <a:ea typeface="Calibri" panose="020F0502020204030204" pitchFamily="34" charset="0"/>
                <a:cs typeface="Times New Roman"/>
              </a:rPr>
              <a:t> </a:t>
            </a:r>
            <a:endParaRPr lang="en-GB" sz="2400" dirty="0">
              <a:effectLst/>
              <a:latin typeface="Calibri"/>
              <a:ea typeface="Calibri" panose="020F0502020204030204" pitchFamily="34" charset="0"/>
              <a:cs typeface="Times New Roman" panose="02020603050405020304" pitchFamily="18" charset="0"/>
            </a:endParaRPr>
          </a:p>
          <a:p>
            <a:pPr marL="342900" lvl="0" indent="-342900">
              <a:lnSpc>
                <a:spcPct val="115000"/>
              </a:lnSpc>
              <a:spcAft>
                <a:spcPts val="800"/>
              </a:spcAft>
              <a:buFont typeface="Calibri" panose="020F0502020204030204" pitchFamily="34" charset="0"/>
              <a:buChar char="-"/>
            </a:pPr>
            <a:r>
              <a:rPr lang="lv-LV" sz="2400" dirty="0">
                <a:effectLst/>
                <a:latin typeface="Calibri" panose="020F0502020204030204" pitchFamily="34" charset="0"/>
                <a:ea typeface="Calibri" panose="020F0502020204030204" pitchFamily="34" charset="0"/>
                <a:cs typeface="Times New Roman" panose="02020603050405020304" pitchFamily="18" charset="0"/>
              </a:rPr>
              <a:t>Kādi citi šķēršļi varētu traucēt konflikta risināšanu?</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2" descr="Silhouette, Friendship, Team, Teamwork, Team Building">
            <a:extLst>
              <a:ext uri="{FF2B5EF4-FFF2-40B4-BE49-F238E27FC236}">
                <a16:creationId xmlns="" xmlns:a16="http://schemas.microsoft.com/office/drawing/2014/main" id="{3E772C11-2443-4030-8132-D138C81BE1E8}"/>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3156933"/>
            <a:ext cx="3840480" cy="2456308"/>
          </a:xfrm>
          <a:prstGeom prst="rect">
            <a:avLst/>
          </a:prstGeom>
          <a:noFill/>
          <a:extLst>
            <a:ext uri="{909E8E84-426E-40DD-AFC4-6F175D3DCCD1}">
              <a14:hiddenFill xmlns="" xmlns:a14="http://schemas.microsoft.com/office/drawing/2010/main">
                <a:solidFill>
                  <a:srgbClr val="FFFFFF"/>
                </a:solidFill>
              </a14:hiddenFill>
            </a:ext>
          </a:extLst>
        </p:spPr>
      </p:pic>
      <p:sp>
        <p:nvSpPr>
          <p:cNvPr id="7" name="TextBox 6">
            <a:extLst>
              <a:ext uri="{FF2B5EF4-FFF2-40B4-BE49-F238E27FC236}">
                <a16:creationId xmlns="" xmlns:a16="http://schemas.microsoft.com/office/drawing/2014/main" id="{A40CCEF6-E666-4527-B646-0AF7A584D2C8}"/>
              </a:ext>
            </a:extLst>
          </p:cNvPr>
          <p:cNvSpPr txBox="1"/>
          <p:nvPr/>
        </p:nvSpPr>
        <p:spPr>
          <a:xfrm>
            <a:off x="-13250" y="6581001"/>
            <a:ext cx="2708838" cy="276999"/>
          </a:xfrm>
          <a:prstGeom prst="rect">
            <a:avLst/>
          </a:prstGeom>
          <a:noFill/>
        </p:spPr>
        <p:txBody>
          <a:bodyPr wrap="square" rtlCol="0">
            <a:spAutoFit/>
          </a:bodyPr>
          <a:lstStyle/>
          <a:p>
            <a:r>
              <a:rPr lang="lv-LV" sz="1200" dirty="0"/>
              <a:t>Attēls</a:t>
            </a:r>
            <a:r>
              <a:rPr lang="en-GB" sz="1200" dirty="0"/>
              <a:t>: </a:t>
            </a:r>
            <a:r>
              <a:rPr lang="lv-LV" sz="1200" dirty="0"/>
              <a:t>www.pixabay.</a:t>
            </a:r>
            <a:r>
              <a:rPr lang="en-GB" sz="1200" dirty="0"/>
              <a:t>com</a:t>
            </a:r>
          </a:p>
        </p:txBody>
      </p:sp>
    </p:spTree>
    <p:extLst>
      <p:ext uri="{BB962C8B-B14F-4D97-AF65-F5344CB8AC3E}">
        <p14:creationId xmlns="" xmlns:p14="http://schemas.microsoft.com/office/powerpoint/2010/main" val="445288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4900" y="1457732"/>
            <a:ext cx="6096000" cy="646331"/>
          </a:xfrm>
          <a:prstGeom prst="rect">
            <a:avLst/>
          </a:prstGeom>
        </p:spPr>
        <p:txBody>
          <a:bodyPr>
            <a:spAutoFit/>
          </a:bodyPr>
          <a:lstStyle/>
          <a:p>
            <a:endParaRPr lang="en-GB" dirty="0"/>
          </a:p>
          <a:p>
            <a:r>
              <a:rPr lang="en-GB" dirty="0"/>
              <a:t>  </a:t>
            </a:r>
          </a:p>
        </p:txBody>
      </p:sp>
      <p:sp>
        <p:nvSpPr>
          <p:cNvPr id="3" name="TextBox 2"/>
          <p:cNvSpPr txBox="1"/>
          <p:nvPr/>
        </p:nvSpPr>
        <p:spPr>
          <a:xfrm>
            <a:off x="0" y="216520"/>
            <a:ext cx="10009322" cy="523220"/>
          </a:xfrm>
          <a:prstGeom prst="rect">
            <a:avLst/>
          </a:prstGeom>
          <a:noFill/>
        </p:spPr>
        <p:txBody>
          <a:bodyPr wrap="square" lIns="91440" tIns="45720" rIns="91440" bIns="45720" rtlCol="0" anchor="t">
            <a:spAutoFit/>
          </a:bodyPr>
          <a:lstStyle/>
          <a:p>
            <a:r>
              <a:rPr lang="lv-LV" sz="2800" b="1" dirty="0"/>
              <a:t>1.aktivitāte. Sakāpināšana un mazināšana</a:t>
            </a:r>
          </a:p>
        </p:txBody>
      </p:sp>
      <p:sp>
        <p:nvSpPr>
          <p:cNvPr id="6" name="TextBox 5">
            <a:extLst>
              <a:ext uri="{FF2B5EF4-FFF2-40B4-BE49-F238E27FC236}">
                <a16:creationId xmlns="" xmlns:a16="http://schemas.microsoft.com/office/drawing/2014/main" id="{19B599B5-61C9-4870-A8C7-0E2D2ED5037D}"/>
              </a:ext>
            </a:extLst>
          </p:cNvPr>
          <p:cNvSpPr txBox="1"/>
          <p:nvPr/>
        </p:nvSpPr>
        <p:spPr>
          <a:xfrm>
            <a:off x="108872" y="972855"/>
            <a:ext cx="10962199" cy="954107"/>
          </a:xfrm>
          <a:prstGeom prst="rect">
            <a:avLst/>
          </a:prstGeom>
          <a:noFill/>
        </p:spPr>
        <p:txBody>
          <a:bodyPr wrap="square" lIns="91440" tIns="45720" rIns="91440" bIns="45720" anchor="t">
            <a:spAutoFit/>
          </a:bodyPr>
          <a:lstStyle/>
          <a:p>
            <a:r>
              <a:rPr lang="lv-LV" sz="2800" dirty="0"/>
              <a:t>Sagrupējiet apgalvojumus darbībās, kas </a:t>
            </a:r>
            <a:r>
              <a:rPr lang="lv-LV" sz="2800" b="1" dirty="0">
                <a:solidFill>
                  <a:srgbClr val="EF3F35"/>
                </a:solidFill>
              </a:rPr>
              <a:t>sakāpina</a:t>
            </a:r>
            <a:r>
              <a:rPr lang="lv-LV" sz="2800" dirty="0"/>
              <a:t>, un darbībās, kas </a:t>
            </a:r>
            <a:r>
              <a:rPr lang="lv-LV" sz="2800" b="1" dirty="0">
                <a:solidFill>
                  <a:srgbClr val="25AAE1"/>
                </a:solidFill>
              </a:rPr>
              <a:t>mazina</a:t>
            </a:r>
            <a:r>
              <a:rPr lang="lv-LV" sz="2800" dirty="0"/>
              <a:t> konfliktu!</a:t>
            </a:r>
            <a:endParaRPr lang="en-GB" sz="2800" dirty="0"/>
          </a:p>
        </p:txBody>
      </p:sp>
      <p:sp>
        <p:nvSpPr>
          <p:cNvPr id="7" name="TextBox 6">
            <a:extLst>
              <a:ext uri="{FF2B5EF4-FFF2-40B4-BE49-F238E27FC236}">
                <a16:creationId xmlns="" xmlns:a16="http://schemas.microsoft.com/office/drawing/2014/main" id="{A317F9B9-FEF2-4325-BA85-B5A6DC5F0CA0}"/>
              </a:ext>
            </a:extLst>
          </p:cNvPr>
          <p:cNvSpPr txBox="1"/>
          <p:nvPr/>
        </p:nvSpPr>
        <p:spPr>
          <a:xfrm>
            <a:off x="516835" y="1949957"/>
            <a:ext cx="3053301" cy="954107"/>
          </a:xfrm>
          <a:custGeom>
            <a:avLst/>
            <a:gdLst>
              <a:gd name="connsiteX0" fmla="*/ 0 w 3053301"/>
              <a:gd name="connsiteY0" fmla="*/ 0 h 954107"/>
              <a:gd name="connsiteX1" fmla="*/ 3053301 w 3053301"/>
              <a:gd name="connsiteY1" fmla="*/ 0 h 954107"/>
              <a:gd name="connsiteX2" fmla="*/ 3053301 w 3053301"/>
              <a:gd name="connsiteY2" fmla="*/ 954107 h 954107"/>
              <a:gd name="connsiteX3" fmla="*/ 0 w 3053301"/>
              <a:gd name="connsiteY3" fmla="*/ 954107 h 954107"/>
              <a:gd name="connsiteX4" fmla="*/ 0 w 3053301"/>
              <a:gd name="connsiteY4" fmla="*/ 0 h 9541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53301" h="954107" extrusionOk="0">
                <a:moveTo>
                  <a:pt x="0" y="0"/>
                </a:moveTo>
                <a:cubicBezTo>
                  <a:pt x="1360491" y="-21799"/>
                  <a:pt x="2247613" y="-71732"/>
                  <a:pt x="3053301" y="0"/>
                </a:cubicBezTo>
                <a:cubicBezTo>
                  <a:pt x="3077247" y="351253"/>
                  <a:pt x="3137009" y="629384"/>
                  <a:pt x="3053301" y="954107"/>
                </a:cubicBezTo>
                <a:cubicBezTo>
                  <a:pt x="2640786" y="1072218"/>
                  <a:pt x="1102685" y="994101"/>
                  <a:pt x="0" y="954107"/>
                </a:cubicBezTo>
                <a:cubicBezTo>
                  <a:pt x="49165" y="532508"/>
                  <a:pt x="-45291" y="407721"/>
                  <a:pt x="0" y="0"/>
                </a:cubicBezTo>
                <a:close/>
              </a:path>
            </a:pathLst>
          </a:custGeom>
          <a:noFill/>
          <a:ln>
            <a:solidFill>
              <a:srgbClr val="8DC63E"/>
            </a:solidFill>
            <a:extLst>
              <a:ext uri="{C807C97D-BFC1-408E-A445-0C87EB9F89A2}">
                <ask:lineSketchStyleProps xmlns="" xmlns:ask="http://schemas.microsoft.com/office/drawing/2018/sketchyshapes" sd="3916092328">
                  <a:prstGeom prst="rect">
                    <a:avLst/>
                  </a:prstGeom>
                  <ask:type>
                    <ask:lineSketchCurved/>
                  </ask:type>
                </ask:lineSketchStyleProps>
              </a:ext>
            </a:extLst>
          </a:ln>
        </p:spPr>
        <p:txBody>
          <a:bodyPr wrap="square" rtlCol="0">
            <a:spAutoFit/>
          </a:bodyPr>
          <a:lstStyle/>
          <a:p>
            <a:pPr algn="ctr"/>
            <a:r>
              <a:rPr lang="lv-LV" sz="2800" dirty="0">
                <a:latin typeface="+mj-lt"/>
              </a:rPr>
              <a:t>Otra cilvēka nosaukšana vārdā</a:t>
            </a:r>
            <a:endParaRPr lang="en-GB" sz="2800" dirty="0">
              <a:latin typeface="+mj-lt"/>
            </a:endParaRPr>
          </a:p>
        </p:txBody>
      </p:sp>
      <p:sp>
        <p:nvSpPr>
          <p:cNvPr id="9" name="TextBox 8">
            <a:extLst>
              <a:ext uri="{FF2B5EF4-FFF2-40B4-BE49-F238E27FC236}">
                <a16:creationId xmlns="" xmlns:a16="http://schemas.microsoft.com/office/drawing/2014/main" id="{96C80D9E-FD2C-498D-9133-39BB742AA0EA}"/>
              </a:ext>
            </a:extLst>
          </p:cNvPr>
          <p:cNvSpPr txBox="1"/>
          <p:nvPr/>
        </p:nvSpPr>
        <p:spPr>
          <a:xfrm>
            <a:off x="343436" y="3965242"/>
            <a:ext cx="2767054" cy="523220"/>
          </a:xfrm>
          <a:custGeom>
            <a:avLst/>
            <a:gdLst>
              <a:gd name="connsiteX0" fmla="*/ 0 w 2767054"/>
              <a:gd name="connsiteY0" fmla="*/ 0 h 523220"/>
              <a:gd name="connsiteX1" fmla="*/ 2767054 w 2767054"/>
              <a:gd name="connsiteY1" fmla="*/ 0 h 523220"/>
              <a:gd name="connsiteX2" fmla="*/ 2767054 w 2767054"/>
              <a:gd name="connsiteY2" fmla="*/ 523220 h 523220"/>
              <a:gd name="connsiteX3" fmla="*/ 0 w 2767054"/>
              <a:gd name="connsiteY3" fmla="*/ 523220 h 523220"/>
              <a:gd name="connsiteX4" fmla="*/ 0 w 2767054"/>
              <a:gd name="connsiteY4" fmla="*/ 0 h 523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054" h="523220" extrusionOk="0">
                <a:moveTo>
                  <a:pt x="0" y="0"/>
                </a:moveTo>
                <a:cubicBezTo>
                  <a:pt x="542290" y="812"/>
                  <a:pt x="2102673" y="164392"/>
                  <a:pt x="2767054" y="0"/>
                </a:cubicBezTo>
                <a:cubicBezTo>
                  <a:pt x="2799496" y="63905"/>
                  <a:pt x="2797091" y="301997"/>
                  <a:pt x="2767054" y="523220"/>
                </a:cubicBezTo>
                <a:cubicBezTo>
                  <a:pt x="2480915" y="383216"/>
                  <a:pt x="1009125" y="661867"/>
                  <a:pt x="0" y="523220"/>
                </a:cubicBezTo>
                <a:cubicBezTo>
                  <a:pt x="-42482" y="399650"/>
                  <a:pt x="-3892" y="257178"/>
                  <a:pt x="0" y="0"/>
                </a:cubicBezTo>
                <a:close/>
              </a:path>
            </a:pathLst>
          </a:custGeom>
          <a:noFill/>
          <a:ln>
            <a:solidFill>
              <a:srgbClr val="8DC63E"/>
            </a:solidFill>
            <a:extLst>
              <a:ext uri="{C807C97D-BFC1-408E-A445-0C87EB9F89A2}">
                <ask:lineSketchStyleProps xmlns="" xmlns:ask="http://schemas.microsoft.com/office/drawing/2018/sketchyshapes" sd="3010364234">
                  <a:prstGeom prst="rect">
                    <a:avLst/>
                  </a:prstGeom>
                  <ask:type>
                    <ask:lineSketchCurved/>
                  </ask:type>
                </ask:lineSketchStyleProps>
              </a:ext>
            </a:extLst>
          </a:ln>
        </p:spPr>
        <p:txBody>
          <a:bodyPr wrap="square" rtlCol="0">
            <a:spAutoFit/>
          </a:bodyPr>
          <a:lstStyle/>
          <a:p>
            <a:pPr algn="ctr"/>
            <a:r>
              <a:rPr lang="lv-LV" sz="2800" dirty="0">
                <a:latin typeface="+mj-lt"/>
              </a:rPr>
              <a:t>Doties prom</a:t>
            </a:r>
            <a:endParaRPr lang="en-GB" sz="2800" dirty="0">
              <a:latin typeface="+mj-lt"/>
            </a:endParaRPr>
          </a:p>
        </p:txBody>
      </p:sp>
      <p:sp>
        <p:nvSpPr>
          <p:cNvPr id="10" name="TextBox 9">
            <a:extLst>
              <a:ext uri="{FF2B5EF4-FFF2-40B4-BE49-F238E27FC236}">
                <a16:creationId xmlns="" xmlns:a16="http://schemas.microsoft.com/office/drawing/2014/main" id="{3897ABE3-FADD-4F87-B51D-978F0A0D3528}"/>
              </a:ext>
            </a:extLst>
          </p:cNvPr>
          <p:cNvSpPr txBox="1"/>
          <p:nvPr/>
        </p:nvSpPr>
        <p:spPr>
          <a:xfrm>
            <a:off x="272928" y="4965768"/>
            <a:ext cx="3244132" cy="954107"/>
          </a:xfrm>
          <a:custGeom>
            <a:avLst/>
            <a:gdLst>
              <a:gd name="connsiteX0" fmla="*/ 0 w 3244132"/>
              <a:gd name="connsiteY0" fmla="*/ 0 h 954107"/>
              <a:gd name="connsiteX1" fmla="*/ 3244132 w 3244132"/>
              <a:gd name="connsiteY1" fmla="*/ 0 h 954107"/>
              <a:gd name="connsiteX2" fmla="*/ 3244132 w 3244132"/>
              <a:gd name="connsiteY2" fmla="*/ 954107 h 954107"/>
              <a:gd name="connsiteX3" fmla="*/ 0 w 3244132"/>
              <a:gd name="connsiteY3" fmla="*/ 954107 h 954107"/>
              <a:gd name="connsiteX4" fmla="*/ 0 w 3244132"/>
              <a:gd name="connsiteY4" fmla="*/ 0 h 9541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44132" h="954107" extrusionOk="0">
                <a:moveTo>
                  <a:pt x="0" y="0"/>
                </a:moveTo>
                <a:cubicBezTo>
                  <a:pt x="1581568" y="-70995"/>
                  <a:pt x="1814589" y="-147565"/>
                  <a:pt x="3244132" y="0"/>
                </a:cubicBezTo>
                <a:cubicBezTo>
                  <a:pt x="3181229" y="407806"/>
                  <a:pt x="3249404" y="834181"/>
                  <a:pt x="3244132" y="954107"/>
                </a:cubicBezTo>
                <a:cubicBezTo>
                  <a:pt x="2897941" y="808855"/>
                  <a:pt x="1277907" y="857509"/>
                  <a:pt x="0" y="954107"/>
                </a:cubicBezTo>
                <a:cubicBezTo>
                  <a:pt x="-69340" y="849694"/>
                  <a:pt x="-54168" y="96108"/>
                  <a:pt x="0" y="0"/>
                </a:cubicBezTo>
                <a:close/>
              </a:path>
            </a:pathLst>
          </a:custGeom>
          <a:noFill/>
          <a:ln>
            <a:solidFill>
              <a:srgbClr val="8DC63E"/>
            </a:solidFill>
            <a:extLst>
              <a:ext uri="{C807C97D-BFC1-408E-A445-0C87EB9F89A2}">
                <ask:lineSketchStyleProps xmlns="" xmlns:ask="http://schemas.microsoft.com/office/drawing/2018/sketchyshapes" sd="2459681725">
                  <a:prstGeom prst="rect">
                    <a:avLst/>
                  </a:prstGeom>
                  <ask:type>
                    <ask:lineSketchCurved/>
                  </ask:type>
                </ask:lineSketchStyleProps>
              </a:ext>
            </a:extLst>
          </a:ln>
        </p:spPr>
        <p:txBody>
          <a:bodyPr wrap="square" rtlCol="0">
            <a:spAutoFit/>
          </a:bodyPr>
          <a:lstStyle/>
          <a:p>
            <a:pPr algn="ctr"/>
            <a:r>
              <a:rPr lang="en-GB" sz="2800" dirty="0" err="1">
                <a:latin typeface="+mj-lt"/>
              </a:rPr>
              <a:t>Uzmanīgi</a:t>
            </a:r>
            <a:r>
              <a:rPr lang="en-GB" sz="2800" dirty="0">
                <a:latin typeface="+mj-lt"/>
              </a:rPr>
              <a:t> </a:t>
            </a:r>
            <a:r>
              <a:rPr lang="en-GB" sz="2800" dirty="0" err="1">
                <a:latin typeface="+mj-lt"/>
              </a:rPr>
              <a:t>klaus</a:t>
            </a:r>
            <a:r>
              <a:rPr lang="lv-LV" sz="2800" dirty="0">
                <a:latin typeface="+mj-lt"/>
              </a:rPr>
              <a:t>ī</a:t>
            </a:r>
            <a:r>
              <a:rPr lang="en-GB" sz="2800" dirty="0">
                <a:latin typeface="+mj-lt"/>
              </a:rPr>
              <a:t>ties </a:t>
            </a:r>
            <a:r>
              <a:rPr lang="en-GB" sz="2800" dirty="0" err="1">
                <a:latin typeface="+mj-lt"/>
              </a:rPr>
              <a:t>otru</a:t>
            </a:r>
            <a:r>
              <a:rPr lang="en-GB" sz="2800" dirty="0">
                <a:latin typeface="+mj-lt"/>
              </a:rPr>
              <a:t> </a:t>
            </a:r>
            <a:r>
              <a:rPr lang="en-GB" sz="2800" dirty="0" err="1">
                <a:latin typeface="+mj-lt"/>
              </a:rPr>
              <a:t>cilvēku</a:t>
            </a:r>
            <a:endParaRPr lang="en-GB" sz="2800" dirty="0">
              <a:latin typeface="+mj-lt"/>
            </a:endParaRPr>
          </a:p>
        </p:txBody>
      </p:sp>
      <p:sp>
        <p:nvSpPr>
          <p:cNvPr id="11" name="TextBox 10">
            <a:extLst>
              <a:ext uri="{FF2B5EF4-FFF2-40B4-BE49-F238E27FC236}">
                <a16:creationId xmlns="" xmlns:a16="http://schemas.microsoft.com/office/drawing/2014/main" id="{E5977904-88D5-4CA4-88E3-B4420BABC03C}"/>
              </a:ext>
            </a:extLst>
          </p:cNvPr>
          <p:cNvSpPr txBox="1"/>
          <p:nvPr/>
        </p:nvSpPr>
        <p:spPr>
          <a:xfrm>
            <a:off x="3340659" y="3107432"/>
            <a:ext cx="3725185" cy="954107"/>
          </a:xfrm>
          <a:custGeom>
            <a:avLst/>
            <a:gdLst>
              <a:gd name="connsiteX0" fmla="*/ 0 w 3725185"/>
              <a:gd name="connsiteY0" fmla="*/ 0 h 954107"/>
              <a:gd name="connsiteX1" fmla="*/ 3725185 w 3725185"/>
              <a:gd name="connsiteY1" fmla="*/ 0 h 954107"/>
              <a:gd name="connsiteX2" fmla="*/ 3725185 w 3725185"/>
              <a:gd name="connsiteY2" fmla="*/ 954107 h 954107"/>
              <a:gd name="connsiteX3" fmla="*/ 0 w 3725185"/>
              <a:gd name="connsiteY3" fmla="*/ 954107 h 954107"/>
              <a:gd name="connsiteX4" fmla="*/ 0 w 3725185"/>
              <a:gd name="connsiteY4" fmla="*/ 0 h 9541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25185" h="954107" extrusionOk="0">
                <a:moveTo>
                  <a:pt x="0" y="0"/>
                </a:moveTo>
                <a:cubicBezTo>
                  <a:pt x="1655308" y="-75128"/>
                  <a:pt x="2864506" y="99093"/>
                  <a:pt x="3725185" y="0"/>
                </a:cubicBezTo>
                <a:cubicBezTo>
                  <a:pt x="3687544" y="382992"/>
                  <a:pt x="3701739" y="796913"/>
                  <a:pt x="3725185" y="954107"/>
                </a:cubicBezTo>
                <a:cubicBezTo>
                  <a:pt x="2909474" y="944293"/>
                  <a:pt x="1677856" y="1079980"/>
                  <a:pt x="0" y="954107"/>
                </a:cubicBezTo>
                <a:cubicBezTo>
                  <a:pt x="-42333" y="610625"/>
                  <a:pt x="26208" y="440189"/>
                  <a:pt x="0" y="0"/>
                </a:cubicBezTo>
                <a:close/>
              </a:path>
            </a:pathLst>
          </a:custGeom>
          <a:noFill/>
          <a:ln>
            <a:solidFill>
              <a:srgbClr val="8DC63E"/>
            </a:solidFill>
            <a:extLst>
              <a:ext uri="{C807C97D-BFC1-408E-A445-0C87EB9F89A2}">
                <ask:lineSketchStyleProps xmlns="" xmlns:ask="http://schemas.microsoft.com/office/drawing/2018/sketchyshapes" sd="2664360488">
                  <a:prstGeom prst="rect">
                    <a:avLst/>
                  </a:prstGeom>
                  <ask:type>
                    <ask:lineSketchCurved/>
                  </ask:type>
                </ask:lineSketchStyleProps>
              </a:ext>
            </a:extLst>
          </a:ln>
        </p:spPr>
        <p:txBody>
          <a:bodyPr wrap="square" rtlCol="0">
            <a:spAutoFit/>
          </a:bodyPr>
          <a:lstStyle/>
          <a:p>
            <a:pPr algn="ctr"/>
            <a:r>
              <a:rPr lang="fi-FI" sz="2800" dirty="0">
                <a:latin typeface="+mj-lt"/>
              </a:rPr>
              <a:t>Piemin</a:t>
            </a:r>
            <a:r>
              <a:rPr lang="lv-LV" sz="2800" dirty="0">
                <a:latin typeface="+mj-lt"/>
              </a:rPr>
              <a:t>ē</a:t>
            </a:r>
            <a:r>
              <a:rPr lang="fi-FI" sz="2800" dirty="0">
                <a:latin typeface="+mj-lt"/>
              </a:rPr>
              <a:t>t notikumu, kas notika pagātnē</a:t>
            </a:r>
            <a:endParaRPr lang="en-GB" sz="2800" dirty="0">
              <a:latin typeface="+mj-lt"/>
            </a:endParaRPr>
          </a:p>
        </p:txBody>
      </p:sp>
      <p:sp>
        <p:nvSpPr>
          <p:cNvPr id="12" name="TextBox 11">
            <a:extLst>
              <a:ext uri="{FF2B5EF4-FFF2-40B4-BE49-F238E27FC236}">
                <a16:creationId xmlns="" xmlns:a16="http://schemas.microsoft.com/office/drawing/2014/main" id="{E262A7EF-14C2-498D-8C92-2B4C77CA920A}"/>
              </a:ext>
            </a:extLst>
          </p:cNvPr>
          <p:cNvSpPr txBox="1"/>
          <p:nvPr/>
        </p:nvSpPr>
        <p:spPr>
          <a:xfrm>
            <a:off x="3770578" y="4704158"/>
            <a:ext cx="3983603" cy="523220"/>
          </a:xfrm>
          <a:custGeom>
            <a:avLst/>
            <a:gdLst>
              <a:gd name="connsiteX0" fmla="*/ 0 w 3983603"/>
              <a:gd name="connsiteY0" fmla="*/ 0 h 523220"/>
              <a:gd name="connsiteX1" fmla="*/ 3983603 w 3983603"/>
              <a:gd name="connsiteY1" fmla="*/ 0 h 523220"/>
              <a:gd name="connsiteX2" fmla="*/ 3983603 w 3983603"/>
              <a:gd name="connsiteY2" fmla="*/ 523220 h 523220"/>
              <a:gd name="connsiteX3" fmla="*/ 0 w 3983603"/>
              <a:gd name="connsiteY3" fmla="*/ 523220 h 523220"/>
              <a:gd name="connsiteX4" fmla="*/ 0 w 3983603"/>
              <a:gd name="connsiteY4" fmla="*/ 0 h 523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83603" h="523220" extrusionOk="0">
                <a:moveTo>
                  <a:pt x="0" y="0"/>
                </a:moveTo>
                <a:cubicBezTo>
                  <a:pt x="1194633" y="-111496"/>
                  <a:pt x="2828580" y="39546"/>
                  <a:pt x="3983603" y="0"/>
                </a:cubicBezTo>
                <a:cubicBezTo>
                  <a:pt x="3967462" y="123634"/>
                  <a:pt x="3962166" y="263912"/>
                  <a:pt x="3983603" y="523220"/>
                </a:cubicBezTo>
                <a:cubicBezTo>
                  <a:pt x="2029849" y="531027"/>
                  <a:pt x="1125061" y="535882"/>
                  <a:pt x="0" y="523220"/>
                </a:cubicBezTo>
                <a:cubicBezTo>
                  <a:pt x="-40821" y="455398"/>
                  <a:pt x="-18371" y="189563"/>
                  <a:pt x="0" y="0"/>
                </a:cubicBezTo>
                <a:close/>
              </a:path>
            </a:pathLst>
          </a:custGeom>
          <a:noFill/>
          <a:ln>
            <a:solidFill>
              <a:srgbClr val="8DC63E"/>
            </a:solidFill>
            <a:extLst>
              <a:ext uri="{C807C97D-BFC1-408E-A445-0C87EB9F89A2}">
                <ask:lineSketchStyleProps xmlns="" xmlns:ask="http://schemas.microsoft.com/office/drawing/2018/sketchyshapes" sd="3451934792">
                  <a:prstGeom prst="rect">
                    <a:avLst/>
                  </a:prstGeom>
                  <ask:type>
                    <ask:lineSketchCurved/>
                  </ask:type>
                </ask:lineSketchStyleProps>
              </a:ext>
            </a:extLst>
          </a:ln>
        </p:spPr>
        <p:txBody>
          <a:bodyPr wrap="square" rtlCol="0">
            <a:spAutoFit/>
          </a:bodyPr>
          <a:lstStyle/>
          <a:p>
            <a:pPr algn="ctr"/>
            <a:r>
              <a:rPr lang="en-GB" sz="2800" dirty="0" err="1">
                <a:latin typeface="+mj-lt"/>
              </a:rPr>
              <a:t>Balss</a:t>
            </a:r>
            <a:r>
              <a:rPr lang="en-GB" sz="2800" dirty="0">
                <a:latin typeface="+mj-lt"/>
              </a:rPr>
              <a:t> </a:t>
            </a:r>
            <a:r>
              <a:rPr lang="en-GB" sz="2800" dirty="0" err="1">
                <a:latin typeface="+mj-lt"/>
              </a:rPr>
              <a:t>pazemināšana</a:t>
            </a:r>
            <a:endParaRPr lang="en-GB" sz="2800" dirty="0">
              <a:latin typeface="+mj-lt"/>
            </a:endParaRPr>
          </a:p>
        </p:txBody>
      </p:sp>
      <p:sp>
        <p:nvSpPr>
          <p:cNvPr id="13" name="TextBox 12">
            <a:extLst>
              <a:ext uri="{FF2B5EF4-FFF2-40B4-BE49-F238E27FC236}">
                <a16:creationId xmlns="" xmlns:a16="http://schemas.microsoft.com/office/drawing/2014/main" id="{1D78A4F4-5550-49E2-9084-766FAB7961F3}"/>
              </a:ext>
            </a:extLst>
          </p:cNvPr>
          <p:cNvSpPr txBox="1"/>
          <p:nvPr/>
        </p:nvSpPr>
        <p:spPr>
          <a:xfrm>
            <a:off x="7544891" y="2578952"/>
            <a:ext cx="3784821" cy="523220"/>
          </a:xfrm>
          <a:custGeom>
            <a:avLst/>
            <a:gdLst>
              <a:gd name="connsiteX0" fmla="*/ 0 w 3784821"/>
              <a:gd name="connsiteY0" fmla="*/ 0 h 523220"/>
              <a:gd name="connsiteX1" fmla="*/ 3784821 w 3784821"/>
              <a:gd name="connsiteY1" fmla="*/ 0 h 523220"/>
              <a:gd name="connsiteX2" fmla="*/ 3784821 w 3784821"/>
              <a:gd name="connsiteY2" fmla="*/ 523220 h 523220"/>
              <a:gd name="connsiteX3" fmla="*/ 0 w 3784821"/>
              <a:gd name="connsiteY3" fmla="*/ 523220 h 523220"/>
              <a:gd name="connsiteX4" fmla="*/ 0 w 3784821"/>
              <a:gd name="connsiteY4" fmla="*/ 0 h 523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84821" h="523220" extrusionOk="0">
                <a:moveTo>
                  <a:pt x="0" y="0"/>
                </a:moveTo>
                <a:cubicBezTo>
                  <a:pt x="767412" y="-111280"/>
                  <a:pt x="1977939" y="-160942"/>
                  <a:pt x="3784821" y="0"/>
                </a:cubicBezTo>
                <a:cubicBezTo>
                  <a:pt x="3777019" y="118305"/>
                  <a:pt x="3760124" y="336316"/>
                  <a:pt x="3784821" y="523220"/>
                </a:cubicBezTo>
                <a:cubicBezTo>
                  <a:pt x="2450185" y="529635"/>
                  <a:pt x="918630" y="439453"/>
                  <a:pt x="0" y="523220"/>
                </a:cubicBezTo>
                <a:cubicBezTo>
                  <a:pt x="23226" y="278907"/>
                  <a:pt x="-32781" y="236001"/>
                  <a:pt x="0" y="0"/>
                </a:cubicBezTo>
                <a:close/>
              </a:path>
            </a:pathLst>
          </a:custGeom>
          <a:noFill/>
          <a:ln>
            <a:solidFill>
              <a:srgbClr val="8DC63E"/>
            </a:solidFill>
            <a:extLst>
              <a:ext uri="{C807C97D-BFC1-408E-A445-0C87EB9F89A2}">
                <ask:lineSketchStyleProps xmlns="" xmlns:ask="http://schemas.microsoft.com/office/drawing/2018/sketchyshapes" sd="1570965622">
                  <a:prstGeom prst="rect">
                    <a:avLst/>
                  </a:prstGeom>
                  <ask:type>
                    <ask:lineSketchCurved/>
                  </ask:type>
                </ask:lineSketchStyleProps>
              </a:ext>
            </a:extLst>
          </a:ln>
        </p:spPr>
        <p:txBody>
          <a:bodyPr wrap="square" rtlCol="0">
            <a:spAutoFit/>
          </a:bodyPr>
          <a:lstStyle/>
          <a:p>
            <a:pPr algn="ctr"/>
            <a:r>
              <a:rPr lang="en-GB" sz="2800" dirty="0" err="1">
                <a:latin typeface="+mj-lt"/>
              </a:rPr>
              <a:t>Paskaidrot</a:t>
            </a:r>
            <a:r>
              <a:rPr lang="en-GB" sz="2800" dirty="0">
                <a:latin typeface="+mj-lt"/>
              </a:rPr>
              <a:t>, </a:t>
            </a:r>
            <a:r>
              <a:rPr lang="en-GB" sz="2800" dirty="0" err="1">
                <a:latin typeface="+mj-lt"/>
              </a:rPr>
              <a:t>kā</a:t>
            </a:r>
            <a:r>
              <a:rPr lang="en-GB" sz="2800" dirty="0">
                <a:latin typeface="+mj-lt"/>
              </a:rPr>
              <a:t> </a:t>
            </a:r>
            <a:r>
              <a:rPr lang="en-GB" sz="2800" dirty="0" err="1">
                <a:latin typeface="+mj-lt"/>
              </a:rPr>
              <a:t>jūs</a:t>
            </a:r>
            <a:r>
              <a:rPr lang="en-GB" sz="2800" dirty="0">
                <a:latin typeface="+mj-lt"/>
              </a:rPr>
              <a:t> </a:t>
            </a:r>
            <a:r>
              <a:rPr lang="en-GB" sz="2800" dirty="0" err="1">
                <a:latin typeface="+mj-lt"/>
              </a:rPr>
              <a:t>jūtaties</a:t>
            </a:r>
            <a:endParaRPr lang="en-GB" sz="2800" dirty="0">
              <a:latin typeface="+mj-lt"/>
            </a:endParaRPr>
          </a:p>
        </p:txBody>
      </p:sp>
      <p:sp>
        <p:nvSpPr>
          <p:cNvPr id="14" name="TextBox 13">
            <a:extLst>
              <a:ext uri="{FF2B5EF4-FFF2-40B4-BE49-F238E27FC236}">
                <a16:creationId xmlns="" xmlns:a16="http://schemas.microsoft.com/office/drawing/2014/main" id="{5326A2EB-CA22-44D8-A7A0-589FCC1E82B4}"/>
              </a:ext>
            </a:extLst>
          </p:cNvPr>
          <p:cNvSpPr txBox="1"/>
          <p:nvPr/>
        </p:nvSpPr>
        <p:spPr>
          <a:xfrm>
            <a:off x="7316322" y="3736646"/>
            <a:ext cx="1765190" cy="523220"/>
          </a:xfrm>
          <a:custGeom>
            <a:avLst/>
            <a:gdLst>
              <a:gd name="connsiteX0" fmla="*/ 0 w 1765190"/>
              <a:gd name="connsiteY0" fmla="*/ 0 h 523220"/>
              <a:gd name="connsiteX1" fmla="*/ 1765190 w 1765190"/>
              <a:gd name="connsiteY1" fmla="*/ 0 h 523220"/>
              <a:gd name="connsiteX2" fmla="*/ 1765190 w 1765190"/>
              <a:gd name="connsiteY2" fmla="*/ 523220 h 523220"/>
              <a:gd name="connsiteX3" fmla="*/ 0 w 1765190"/>
              <a:gd name="connsiteY3" fmla="*/ 523220 h 523220"/>
              <a:gd name="connsiteX4" fmla="*/ 0 w 1765190"/>
              <a:gd name="connsiteY4" fmla="*/ 0 h 523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5190" h="523220" extrusionOk="0">
                <a:moveTo>
                  <a:pt x="0" y="0"/>
                </a:moveTo>
                <a:cubicBezTo>
                  <a:pt x="233572" y="64146"/>
                  <a:pt x="1294849" y="-111428"/>
                  <a:pt x="1765190" y="0"/>
                </a:cubicBezTo>
                <a:cubicBezTo>
                  <a:pt x="1798067" y="76178"/>
                  <a:pt x="1750073" y="400680"/>
                  <a:pt x="1765190" y="523220"/>
                </a:cubicBezTo>
                <a:cubicBezTo>
                  <a:pt x="934278" y="506150"/>
                  <a:pt x="782326" y="638339"/>
                  <a:pt x="0" y="523220"/>
                </a:cubicBezTo>
                <a:cubicBezTo>
                  <a:pt x="39856" y="411630"/>
                  <a:pt x="-20706" y="218565"/>
                  <a:pt x="0" y="0"/>
                </a:cubicBezTo>
                <a:close/>
              </a:path>
            </a:pathLst>
          </a:custGeom>
          <a:noFill/>
          <a:ln>
            <a:solidFill>
              <a:srgbClr val="8DC63E"/>
            </a:solidFill>
            <a:extLst>
              <a:ext uri="{C807C97D-BFC1-408E-A445-0C87EB9F89A2}">
                <ask:lineSketchStyleProps xmlns="" xmlns:ask="http://schemas.microsoft.com/office/drawing/2018/sketchyshapes" sd="961432498">
                  <a:prstGeom prst="rect">
                    <a:avLst/>
                  </a:prstGeom>
                  <ask:type>
                    <ask:lineSketchCurved/>
                  </ask:type>
                </ask:lineSketchStyleProps>
              </a:ext>
            </a:extLst>
          </a:ln>
        </p:spPr>
        <p:txBody>
          <a:bodyPr wrap="square" rtlCol="0">
            <a:spAutoFit/>
          </a:bodyPr>
          <a:lstStyle/>
          <a:p>
            <a:pPr algn="ctr"/>
            <a:r>
              <a:rPr lang="en-GB" sz="2800" dirty="0" err="1">
                <a:latin typeface="+mj-lt"/>
              </a:rPr>
              <a:t>Vainot</a:t>
            </a:r>
            <a:endParaRPr lang="en-GB" sz="2800" dirty="0">
              <a:latin typeface="+mj-lt"/>
            </a:endParaRPr>
          </a:p>
        </p:txBody>
      </p:sp>
      <p:sp>
        <p:nvSpPr>
          <p:cNvPr id="15" name="TextBox 14">
            <a:extLst>
              <a:ext uri="{FF2B5EF4-FFF2-40B4-BE49-F238E27FC236}">
                <a16:creationId xmlns="" xmlns:a16="http://schemas.microsoft.com/office/drawing/2014/main" id="{48D2633A-AE60-42D1-8B74-C331996ACD04}"/>
              </a:ext>
            </a:extLst>
          </p:cNvPr>
          <p:cNvSpPr txBox="1"/>
          <p:nvPr/>
        </p:nvSpPr>
        <p:spPr>
          <a:xfrm>
            <a:off x="8955819" y="4666358"/>
            <a:ext cx="3236181" cy="523220"/>
          </a:xfrm>
          <a:custGeom>
            <a:avLst/>
            <a:gdLst>
              <a:gd name="connsiteX0" fmla="*/ 0 w 3236181"/>
              <a:gd name="connsiteY0" fmla="*/ 0 h 523220"/>
              <a:gd name="connsiteX1" fmla="*/ 3236181 w 3236181"/>
              <a:gd name="connsiteY1" fmla="*/ 0 h 523220"/>
              <a:gd name="connsiteX2" fmla="*/ 3236181 w 3236181"/>
              <a:gd name="connsiteY2" fmla="*/ 523220 h 523220"/>
              <a:gd name="connsiteX3" fmla="*/ 0 w 3236181"/>
              <a:gd name="connsiteY3" fmla="*/ 523220 h 523220"/>
              <a:gd name="connsiteX4" fmla="*/ 0 w 3236181"/>
              <a:gd name="connsiteY4" fmla="*/ 0 h 523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36181" h="523220" extrusionOk="0">
                <a:moveTo>
                  <a:pt x="0" y="0"/>
                </a:moveTo>
                <a:cubicBezTo>
                  <a:pt x="650208" y="-69400"/>
                  <a:pt x="1787704" y="-50408"/>
                  <a:pt x="3236181" y="0"/>
                </a:cubicBezTo>
                <a:cubicBezTo>
                  <a:pt x="3250185" y="145778"/>
                  <a:pt x="3265228" y="441735"/>
                  <a:pt x="3236181" y="523220"/>
                </a:cubicBezTo>
                <a:cubicBezTo>
                  <a:pt x="1955073" y="372024"/>
                  <a:pt x="756505" y="461799"/>
                  <a:pt x="0" y="523220"/>
                </a:cubicBezTo>
                <a:cubicBezTo>
                  <a:pt x="22875" y="339746"/>
                  <a:pt x="-35869" y="91875"/>
                  <a:pt x="0" y="0"/>
                </a:cubicBezTo>
                <a:close/>
              </a:path>
            </a:pathLst>
          </a:custGeom>
          <a:noFill/>
          <a:ln>
            <a:solidFill>
              <a:srgbClr val="8DC63E"/>
            </a:solidFill>
            <a:extLst>
              <a:ext uri="{C807C97D-BFC1-408E-A445-0C87EB9F89A2}">
                <ask:lineSketchStyleProps xmlns="" xmlns:ask="http://schemas.microsoft.com/office/drawing/2018/sketchyshapes" sd="3600312006">
                  <a:prstGeom prst="rect">
                    <a:avLst/>
                  </a:prstGeom>
                  <ask:type>
                    <ask:lineSketchCurved/>
                  </ask:type>
                </ask:lineSketchStyleProps>
              </a:ext>
            </a:extLst>
          </a:ln>
        </p:spPr>
        <p:txBody>
          <a:bodyPr wrap="square" rtlCol="0">
            <a:spAutoFit/>
          </a:bodyPr>
          <a:lstStyle/>
          <a:p>
            <a:pPr algn="ctr"/>
            <a:r>
              <a:rPr lang="en-GB" sz="2800" dirty="0" err="1">
                <a:latin typeface="+mj-lt"/>
              </a:rPr>
              <a:t>Paaugstin</a:t>
            </a:r>
            <a:r>
              <a:rPr lang="lv-LV" sz="2800" dirty="0">
                <a:latin typeface="+mj-lt"/>
              </a:rPr>
              <a:t>ā</a:t>
            </a:r>
            <a:r>
              <a:rPr lang="en-GB" sz="2800" dirty="0">
                <a:latin typeface="+mj-lt"/>
              </a:rPr>
              <a:t>t </a:t>
            </a:r>
            <a:r>
              <a:rPr lang="en-GB" sz="2800" dirty="0" err="1">
                <a:latin typeface="+mj-lt"/>
              </a:rPr>
              <a:t>balsi</a:t>
            </a:r>
            <a:endParaRPr lang="en-GB" sz="2800" dirty="0">
              <a:latin typeface="+mj-lt"/>
            </a:endParaRPr>
          </a:p>
        </p:txBody>
      </p:sp>
      <p:sp>
        <p:nvSpPr>
          <p:cNvPr id="16" name="TextBox 15">
            <a:extLst>
              <a:ext uri="{FF2B5EF4-FFF2-40B4-BE49-F238E27FC236}">
                <a16:creationId xmlns="" xmlns:a16="http://schemas.microsoft.com/office/drawing/2014/main" id="{445536B9-4915-4F54-93D2-8D2F38E5868E}"/>
              </a:ext>
            </a:extLst>
          </p:cNvPr>
          <p:cNvSpPr txBox="1"/>
          <p:nvPr/>
        </p:nvSpPr>
        <p:spPr>
          <a:xfrm>
            <a:off x="5739945" y="5756269"/>
            <a:ext cx="3697356" cy="523220"/>
          </a:xfrm>
          <a:custGeom>
            <a:avLst/>
            <a:gdLst>
              <a:gd name="connsiteX0" fmla="*/ 0 w 3697356"/>
              <a:gd name="connsiteY0" fmla="*/ 0 h 523220"/>
              <a:gd name="connsiteX1" fmla="*/ 3697356 w 3697356"/>
              <a:gd name="connsiteY1" fmla="*/ 0 h 523220"/>
              <a:gd name="connsiteX2" fmla="*/ 3697356 w 3697356"/>
              <a:gd name="connsiteY2" fmla="*/ 523220 h 523220"/>
              <a:gd name="connsiteX3" fmla="*/ 0 w 3697356"/>
              <a:gd name="connsiteY3" fmla="*/ 523220 h 523220"/>
              <a:gd name="connsiteX4" fmla="*/ 0 w 3697356"/>
              <a:gd name="connsiteY4" fmla="*/ 0 h 523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97356" h="523220" extrusionOk="0">
                <a:moveTo>
                  <a:pt x="0" y="0"/>
                </a:moveTo>
                <a:cubicBezTo>
                  <a:pt x="627263" y="81514"/>
                  <a:pt x="2573302" y="-24985"/>
                  <a:pt x="3697356" y="0"/>
                </a:cubicBezTo>
                <a:cubicBezTo>
                  <a:pt x="3709551" y="113765"/>
                  <a:pt x="3655636" y="379784"/>
                  <a:pt x="3697356" y="523220"/>
                </a:cubicBezTo>
                <a:cubicBezTo>
                  <a:pt x="2646081" y="640819"/>
                  <a:pt x="1361523" y="389645"/>
                  <a:pt x="0" y="523220"/>
                </a:cubicBezTo>
                <a:cubicBezTo>
                  <a:pt x="35997" y="293697"/>
                  <a:pt x="2976" y="194741"/>
                  <a:pt x="0" y="0"/>
                </a:cubicBezTo>
                <a:close/>
              </a:path>
            </a:pathLst>
          </a:custGeom>
          <a:noFill/>
          <a:ln>
            <a:solidFill>
              <a:srgbClr val="8DC63E"/>
            </a:solidFill>
            <a:extLst>
              <a:ext uri="{C807C97D-BFC1-408E-A445-0C87EB9F89A2}">
                <ask:lineSketchStyleProps xmlns="" xmlns:ask="http://schemas.microsoft.com/office/drawing/2018/sketchyshapes" sd="2043265878">
                  <a:prstGeom prst="rect">
                    <a:avLst/>
                  </a:prstGeom>
                  <ask:type>
                    <ask:lineSketchCurved/>
                  </ask:type>
                </ask:lineSketchStyleProps>
              </a:ext>
            </a:extLst>
          </a:ln>
        </p:spPr>
        <p:txBody>
          <a:bodyPr wrap="square" rtlCol="0">
            <a:spAutoFit/>
          </a:bodyPr>
          <a:lstStyle/>
          <a:p>
            <a:pPr algn="ctr"/>
            <a:r>
              <a:rPr lang="en-GB" sz="2800" dirty="0" err="1">
                <a:latin typeface="+mj-lt"/>
              </a:rPr>
              <a:t>Iesaist</a:t>
            </a:r>
            <a:r>
              <a:rPr lang="lv-LV" sz="2800" dirty="0">
                <a:latin typeface="+mj-lt"/>
              </a:rPr>
              <a:t>ī</a:t>
            </a:r>
            <a:r>
              <a:rPr lang="en-GB" sz="2800" dirty="0">
                <a:latin typeface="+mj-lt"/>
              </a:rPr>
              <a:t>t </a:t>
            </a:r>
            <a:r>
              <a:rPr lang="en-GB" sz="2800" dirty="0" err="1">
                <a:latin typeface="+mj-lt"/>
              </a:rPr>
              <a:t>citus</a:t>
            </a:r>
            <a:r>
              <a:rPr lang="en-GB" sz="2800" dirty="0">
                <a:latin typeface="+mj-lt"/>
              </a:rPr>
              <a:t> </a:t>
            </a:r>
            <a:r>
              <a:rPr lang="en-GB" sz="2800" dirty="0" err="1">
                <a:latin typeface="+mj-lt"/>
              </a:rPr>
              <a:t>cilvēkus</a:t>
            </a:r>
            <a:endParaRPr lang="en-GB" sz="2800" dirty="0">
              <a:latin typeface="+mj-lt"/>
            </a:endParaRPr>
          </a:p>
        </p:txBody>
      </p:sp>
    </p:spTree>
    <p:extLst>
      <p:ext uri="{BB962C8B-B14F-4D97-AF65-F5344CB8AC3E}">
        <p14:creationId xmlns="" xmlns:p14="http://schemas.microsoft.com/office/powerpoint/2010/main" val="4077185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4900" y="1457732"/>
            <a:ext cx="6096000" cy="646331"/>
          </a:xfrm>
          <a:prstGeom prst="rect">
            <a:avLst/>
          </a:prstGeom>
        </p:spPr>
        <p:txBody>
          <a:bodyPr>
            <a:spAutoFit/>
          </a:bodyPr>
          <a:lstStyle/>
          <a:p>
            <a:endParaRPr lang="en-GB" dirty="0"/>
          </a:p>
          <a:p>
            <a:r>
              <a:rPr lang="en-GB" dirty="0"/>
              <a:t>  </a:t>
            </a:r>
          </a:p>
        </p:txBody>
      </p:sp>
      <p:sp>
        <p:nvSpPr>
          <p:cNvPr id="3" name="TextBox 2"/>
          <p:cNvSpPr txBox="1"/>
          <p:nvPr/>
        </p:nvSpPr>
        <p:spPr>
          <a:xfrm>
            <a:off x="92367" y="346018"/>
            <a:ext cx="10009322" cy="523220"/>
          </a:xfrm>
          <a:prstGeom prst="rect">
            <a:avLst/>
          </a:prstGeom>
          <a:noFill/>
        </p:spPr>
        <p:txBody>
          <a:bodyPr wrap="square" lIns="91440" tIns="45720" rIns="91440" bIns="45720" rtlCol="0" anchor="t">
            <a:spAutoFit/>
          </a:bodyPr>
          <a:lstStyle/>
          <a:p>
            <a:r>
              <a:rPr lang="lv-LV" sz="2800" b="1" dirty="0"/>
              <a:t>1.aktivitāte. Sakāpināšana un mazināšana</a:t>
            </a:r>
          </a:p>
        </p:txBody>
      </p:sp>
      <p:sp>
        <p:nvSpPr>
          <p:cNvPr id="8" name="TextBox 7"/>
          <p:cNvSpPr txBox="1"/>
          <p:nvPr/>
        </p:nvSpPr>
        <p:spPr>
          <a:xfrm>
            <a:off x="274636" y="1553435"/>
            <a:ext cx="11302464" cy="3108543"/>
          </a:xfrm>
          <a:prstGeom prst="rect">
            <a:avLst/>
          </a:prstGeom>
          <a:noFill/>
        </p:spPr>
        <p:txBody>
          <a:bodyPr wrap="square" lIns="91440" tIns="45720" rIns="91440" bIns="45720" rtlCol="0" anchor="t">
            <a:spAutoFit/>
          </a:bodyPr>
          <a:lstStyle/>
          <a:p>
            <a:pPr algn="just"/>
            <a:endParaRPr lang="lv-LV" sz="2800" dirty="0"/>
          </a:p>
          <a:p>
            <a:pPr algn="just"/>
            <a:r>
              <a:rPr lang="lv-LV" sz="2800" b="1" dirty="0">
                <a:solidFill>
                  <a:srgbClr val="25AAE1"/>
                </a:solidFill>
              </a:rPr>
              <a:t>Diskusija klasē!</a:t>
            </a:r>
          </a:p>
          <a:p>
            <a:pPr marL="342900" lvl="0" indent="-342900" algn="just">
              <a:lnSpc>
                <a:spcPct val="150000"/>
              </a:lnSpc>
              <a:buFontTx/>
              <a:buChar char="-"/>
            </a:pPr>
            <a:r>
              <a:rPr lang="lv-LV" sz="2800" dirty="0"/>
              <a:t>Kāpēc paņēmieni, kas mazina konfliktu, dažkārt var būt sarežģīti? </a:t>
            </a:r>
            <a:endParaRPr lang="en-GB" sz="2800" dirty="0"/>
          </a:p>
          <a:p>
            <a:pPr marL="342900" lvl="0" indent="-342900" algn="just">
              <a:lnSpc>
                <a:spcPct val="150000"/>
              </a:lnSpc>
              <a:buFontTx/>
              <a:buChar char="-"/>
            </a:pPr>
            <a:r>
              <a:rPr lang="lv-LV" sz="2800" dirty="0"/>
              <a:t>Kuri tikumi nepieciešami, lai šos paņēmienus izmantotu?</a:t>
            </a:r>
            <a:endParaRPr lang="lv-LV" sz="2800" dirty="0">
              <a:cs typeface="Calibri"/>
            </a:endParaRPr>
          </a:p>
          <a:p>
            <a:pPr lvl="0" algn="just"/>
            <a:endParaRPr lang="en-GB" sz="2800" dirty="0"/>
          </a:p>
          <a:p>
            <a:pPr algn="just"/>
            <a:endParaRPr lang="lv-LV" sz="2800" dirty="0"/>
          </a:p>
        </p:txBody>
      </p:sp>
      <p:pic>
        <p:nvPicPr>
          <p:cNvPr id="2050" name="Picture 2" descr="Silhouette, Sorry, Forgive, Angry, Apologize, Apology">
            <a:extLst>
              <a:ext uri="{FF2B5EF4-FFF2-40B4-BE49-F238E27FC236}">
                <a16:creationId xmlns="" xmlns:a16="http://schemas.microsoft.com/office/drawing/2014/main" id="{80004C33-B6B0-4F3E-BB8C-CC080076D4E8}"/>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520404" y="3967089"/>
            <a:ext cx="2658032" cy="2890911"/>
          </a:xfrm>
          <a:prstGeom prst="rect">
            <a:avLst/>
          </a:prstGeom>
          <a:noFill/>
          <a:extLst>
            <a:ext uri="{909E8E84-426E-40DD-AFC4-6F175D3DCCD1}">
              <a14:hiddenFill xmlns="" xmlns:a14="http://schemas.microsoft.com/office/drawing/2010/main">
                <a:solidFill>
                  <a:srgbClr val="FFFFFF"/>
                </a:solidFill>
              </a14:hiddenFill>
            </a:ext>
          </a:extLst>
        </p:spPr>
      </p:pic>
      <p:sp>
        <p:nvSpPr>
          <p:cNvPr id="7" name="TextBox 6">
            <a:extLst>
              <a:ext uri="{FF2B5EF4-FFF2-40B4-BE49-F238E27FC236}">
                <a16:creationId xmlns="" xmlns:a16="http://schemas.microsoft.com/office/drawing/2014/main" id="{5A181C1B-79A5-43E5-9C96-735AFFA80BC4}"/>
              </a:ext>
            </a:extLst>
          </p:cNvPr>
          <p:cNvSpPr txBox="1"/>
          <p:nvPr/>
        </p:nvSpPr>
        <p:spPr>
          <a:xfrm>
            <a:off x="-13250" y="6581001"/>
            <a:ext cx="2708838" cy="276999"/>
          </a:xfrm>
          <a:prstGeom prst="rect">
            <a:avLst/>
          </a:prstGeom>
          <a:noFill/>
        </p:spPr>
        <p:txBody>
          <a:bodyPr wrap="square" rtlCol="0">
            <a:spAutoFit/>
          </a:bodyPr>
          <a:lstStyle/>
          <a:p>
            <a:r>
              <a:rPr lang="lv-LV" sz="1200" dirty="0"/>
              <a:t>Attēls</a:t>
            </a:r>
            <a:r>
              <a:rPr lang="en-GB" sz="1200" dirty="0"/>
              <a:t>: </a:t>
            </a:r>
            <a:r>
              <a:rPr lang="lv-LV" sz="1200" dirty="0"/>
              <a:t>www.pixabay.</a:t>
            </a:r>
            <a:r>
              <a:rPr lang="en-GB" sz="1200" dirty="0"/>
              <a:t>com</a:t>
            </a:r>
          </a:p>
        </p:txBody>
      </p:sp>
    </p:spTree>
    <p:extLst>
      <p:ext uri="{BB962C8B-B14F-4D97-AF65-F5344CB8AC3E}">
        <p14:creationId xmlns="" xmlns:p14="http://schemas.microsoft.com/office/powerpoint/2010/main" val="2638030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4900" y="1457732"/>
            <a:ext cx="6096000" cy="646331"/>
          </a:xfrm>
          <a:prstGeom prst="rect">
            <a:avLst/>
          </a:prstGeom>
        </p:spPr>
        <p:txBody>
          <a:bodyPr>
            <a:spAutoFit/>
          </a:bodyPr>
          <a:lstStyle/>
          <a:p>
            <a:endParaRPr lang="en-GB" dirty="0"/>
          </a:p>
          <a:p>
            <a:r>
              <a:rPr lang="en-GB" dirty="0"/>
              <a:t>  </a:t>
            </a:r>
          </a:p>
        </p:txBody>
      </p:sp>
      <p:sp>
        <p:nvSpPr>
          <p:cNvPr id="3" name="TextBox 2"/>
          <p:cNvSpPr txBox="1"/>
          <p:nvPr/>
        </p:nvSpPr>
        <p:spPr>
          <a:xfrm>
            <a:off x="92367" y="346018"/>
            <a:ext cx="10009322" cy="523220"/>
          </a:xfrm>
          <a:prstGeom prst="rect">
            <a:avLst/>
          </a:prstGeom>
          <a:noFill/>
        </p:spPr>
        <p:txBody>
          <a:bodyPr wrap="square" lIns="91440" tIns="45720" rIns="91440" bIns="45720" rtlCol="0" anchor="t">
            <a:spAutoFit/>
          </a:bodyPr>
          <a:lstStyle/>
          <a:p>
            <a:r>
              <a:rPr lang="en-GB" sz="2800" b="1" dirty="0"/>
              <a:t>2</a:t>
            </a:r>
            <a:r>
              <a:rPr lang="lv-LV" sz="2800" b="1" dirty="0"/>
              <a:t>.uzdevums</a:t>
            </a:r>
            <a:r>
              <a:rPr lang="lv-LV" sz="2800" dirty="0"/>
              <a:t>. </a:t>
            </a:r>
            <a:r>
              <a:rPr lang="lv-LV" sz="2800" b="1" dirty="0">
                <a:effectLst/>
                <a:latin typeface="Calibri"/>
                <a:ea typeface="Times New Roman" panose="02020603050405020304" pitchFamily="18" charset="0"/>
                <a:cs typeface="Times New Roman"/>
              </a:rPr>
              <a:t>Situācijas, kurās abas puses ir ieguvējas</a:t>
            </a:r>
            <a:endParaRPr lang="lv-LV" sz="2800" dirty="0">
              <a:latin typeface="Calibri"/>
              <a:cs typeface="Times New Roman"/>
            </a:endParaRPr>
          </a:p>
        </p:txBody>
      </p:sp>
      <p:sp>
        <p:nvSpPr>
          <p:cNvPr id="8" name="TextBox 7"/>
          <p:cNvSpPr txBox="1"/>
          <p:nvPr/>
        </p:nvSpPr>
        <p:spPr>
          <a:xfrm>
            <a:off x="92368" y="1076914"/>
            <a:ext cx="4901664" cy="4893647"/>
          </a:xfrm>
          <a:prstGeom prst="rect">
            <a:avLst/>
          </a:prstGeom>
          <a:noFill/>
        </p:spPr>
        <p:txBody>
          <a:bodyPr wrap="square" rtlCol="0">
            <a:spAutoFit/>
          </a:bodyPr>
          <a:lstStyle/>
          <a:p>
            <a:pPr algn="just"/>
            <a:r>
              <a:rPr lang="en-GB" sz="2400" b="1" dirty="0" err="1">
                <a:solidFill>
                  <a:srgbClr val="EF3F35"/>
                </a:solidFill>
              </a:rPr>
              <a:t>Padom</a:t>
            </a:r>
            <a:r>
              <a:rPr lang="lv-LV" sz="2400" b="1" dirty="0">
                <a:solidFill>
                  <a:srgbClr val="EF3F35"/>
                </a:solidFill>
              </a:rPr>
              <a:t>ā</a:t>
            </a:r>
            <a:r>
              <a:rPr lang="ru-RU" sz="2400" b="1" dirty="0">
                <a:solidFill>
                  <a:srgbClr val="EF3F35"/>
                </a:solidFill>
              </a:rPr>
              <a:t>!</a:t>
            </a:r>
          </a:p>
          <a:p>
            <a:pPr algn="just"/>
            <a:r>
              <a:rPr lang="lv-LV" sz="2400" u="sng" dirty="0"/>
              <a:t>Dilemma</a:t>
            </a:r>
            <a:r>
              <a:rPr lang="lv-LV" sz="2400" dirty="0"/>
              <a:t>: Alīnai ļoti patīk futbols, un viņa apmeklē futbola treniņus katru nedēļu. Viņas mamma saka, ja Alīna nesakārtos istabu līdz 18.00, viņa nevarēs iet uz treniņu. Treneris saka, ka viņa varēs piedalīties sestdienas spēlē tikai tad, ja piedalīsies arī treniņā. Pulkstenis ir 18.00, un Alīnas istaba nav sakārtota. </a:t>
            </a:r>
            <a:endParaRPr lang="lv-LV" sz="2400" b="1" dirty="0">
              <a:solidFill>
                <a:srgbClr val="8DC63E"/>
              </a:solidFill>
            </a:endParaRPr>
          </a:p>
          <a:p>
            <a:pPr algn="just"/>
            <a:endParaRPr lang="lv-LV" sz="2400" dirty="0"/>
          </a:p>
          <a:p>
            <a:pPr algn="just"/>
            <a:r>
              <a:rPr lang="lv-LV" sz="2400" b="1" dirty="0">
                <a:solidFill>
                  <a:srgbClr val="8DC63E"/>
                </a:solidFill>
              </a:rPr>
              <a:t>Diskusija klasē!</a:t>
            </a:r>
          </a:p>
          <a:p>
            <a:pPr algn="just"/>
            <a:r>
              <a:rPr lang="lv-LV" sz="2400" dirty="0"/>
              <a:t>- Kam būtu jānotiek?</a:t>
            </a:r>
          </a:p>
        </p:txBody>
      </p:sp>
      <p:graphicFrame>
        <p:nvGraphicFramePr>
          <p:cNvPr id="6" name="Table 5">
            <a:extLst>
              <a:ext uri="{FF2B5EF4-FFF2-40B4-BE49-F238E27FC236}">
                <a16:creationId xmlns="" xmlns:a16="http://schemas.microsoft.com/office/drawing/2014/main" id="{F8423C8E-A90B-4FE4-839B-C81213E5D3ED}"/>
              </a:ext>
            </a:extLst>
          </p:cNvPr>
          <p:cNvGraphicFramePr>
            <a:graphicFrameLocks noGrp="1"/>
          </p:cNvGraphicFramePr>
          <p:nvPr/>
        </p:nvGraphicFramePr>
        <p:xfrm>
          <a:off x="6358596" y="2216040"/>
          <a:ext cx="5536553" cy="2810068"/>
        </p:xfrm>
        <a:graphic>
          <a:graphicData uri="http://schemas.openxmlformats.org/drawingml/2006/table">
            <a:tbl>
              <a:tblPr firstRow="1" firstCol="1" bandRow="1"/>
              <a:tblGrid>
                <a:gridCol w="1617786">
                  <a:extLst>
                    <a:ext uri="{9D8B030D-6E8A-4147-A177-3AD203B41FA5}">
                      <a16:colId xmlns="" xmlns:a16="http://schemas.microsoft.com/office/drawing/2014/main" val="2429753889"/>
                    </a:ext>
                  </a:extLst>
                </a:gridCol>
                <a:gridCol w="2072840">
                  <a:extLst>
                    <a:ext uri="{9D8B030D-6E8A-4147-A177-3AD203B41FA5}">
                      <a16:colId xmlns="" xmlns:a16="http://schemas.microsoft.com/office/drawing/2014/main" val="1628683823"/>
                    </a:ext>
                  </a:extLst>
                </a:gridCol>
                <a:gridCol w="1845927">
                  <a:extLst>
                    <a:ext uri="{9D8B030D-6E8A-4147-A177-3AD203B41FA5}">
                      <a16:colId xmlns="" xmlns:a16="http://schemas.microsoft.com/office/drawing/2014/main" val="2278516156"/>
                    </a:ext>
                  </a:extLst>
                </a:gridCol>
              </a:tblGrid>
              <a:tr h="269725">
                <a:tc>
                  <a:txBody>
                    <a:bodyPr/>
                    <a:lstStyle/>
                    <a:p>
                      <a:pPr>
                        <a:lnSpc>
                          <a:spcPct val="107000"/>
                        </a:lnSpc>
                        <a:spcAft>
                          <a:spcPts val="0"/>
                        </a:spcAft>
                        <a:tabLst>
                          <a:tab pos="590550" algn="l"/>
                        </a:tabLst>
                      </a:pPr>
                      <a:r>
                        <a:rPr lang="en-GB"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tabLst>
                          <a:tab pos="590550" algn="l"/>
                        </a:tabLst>
                      </a:pPr>
                      <a:r>
                        <a:rPr lang="lv-LV" sz="2000" b="1" dirty="0">
                          <a:solidFill>
                            <a:srgbClr val="EF3F35"/>
                          </a:solidFill>
                          <a:effectLst/>
                          <a:latin typeface="Calibri" panose="020F0502020204030204" pitchFamily="34" charset="0"/>
                          <a:ea typeface="Calibri" panose="020F0502020204030204" pitchFamily="34" charset="0"/>
                          <a:cs typeface="Times New Roman" panose="02020603050405020304" pitchFamily="18" charset="0"/>
                        </a:rPr>
                        <a:t>Alīnas mamma zaudē</a:t>
                      </a:r>
                      <a:endParaRPr lang="en-GB" sz="2000" b="1" dirty="0">
                        <a:solidFill>
                          <a:srgbClr val="EF3F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tabLst>
                          <a:tab pos="590550" algn="l"/>
                        </a:tabLst>
                      </a:pPr>
                      <a:r>
                        <a:rPr lang="lv-LV" sz="2000" b="1" dirty="0">
                          <a:solidFill>
                            <a:srgbClr val="25AAE1"/>
                          </a:solidFill>
                          <a:effectLst/>
                          <a:latin typeface="Calibri" panose="020F0502020204030204" pitchFamily="34" charset="0"/>
                          <a:ea typeface="Calibri" panose="020F0502020204030204" pitchFamily="34" charset="0"/>
                          <a:cs typeface="Times New Roman" panose="02020603050405020304" pitchFamily="18" charset="0"/>
                        </a:rPr>
                        <a:t>Alīnas mamma uzvar</a:t>
                      </a:r>
                      <a:endParaRPr lang="en-GB" sz="2000" b="1" dirty="0">
                        <a:solidFill>
                          <a:srgbClr val="25AAE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027536445"/>
                  </a:ext>
                </a:extLst>
              </a:tr>
              <a:tr h="1078898">
                <a:tc>
                  <a:txBody>
                    <a:bodyPr/>
                    <a:lstStyle/>
                    <a:p>
                      <a:pPr>
                        <a:lnSpc>
                          <a:spcPct val="107000"/>
                        </a:lnSpc>
                        <a:spcAft>
                          <a:spcPts val="0"/>
                        </a:spcAft>
                        <a:tabLst>
                          <a:tab pos="590550" algn="l"/>
                        </a:tabLst>
                      </a:pPr>
                      <a:r>
                        <a:rPr lang="lv-LV" sz="2000" b="1" dirty="0">
                          <a:solidFill>
                            <a:srgbClr val="EF3F35"/>
                          </a:solidFill>
                          <a:effectLst/>
                          <a:latin typeface="Calibri" panose="020F0502020204030204" pitchFamily="34" charset="0"/>
                          <a:ea typeface="Calibri" panose="020F0502020204030204" pitchFamily="34" charset="0"/>
                          <a:cs typeface="Times New Roman" panose="02020603050405020304" pitchFamily="18" charset="0"/>
                        </a:rPr>
                        <a:t>Alīna zaudē</a:t>
                      </a:r>
                      <a:endParaRPr lang="en-GB" sz="2000" b="1" dirty="0">
                        <a:solidFill>
                          <a:srgbClr val="EF3F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tabLst>
                          <a:tab pos="590550" algn="l"/>
                        </a:tabLst>
                      </a:pPr>
                      <a:r>
                        <a:rPr lang="en-GB" sz="14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tabLst>
                          <a:tab pos="590550" algn="l"/>
                        </a:tabLst>
                      </a:pPr>
                      <a:r>
                        <a:rPr lang="en-GB" sz="14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tabLst>
                          <a:tab pos="590550" algn="l"/>
                        </a:tabLst>
                      </a:pPr>
                      <a:r>
                        <a:rPr lang="en-GB" sz="14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tabLst>
                          <a:tab pos="590550" algn="l"/>
                        </a:tabLst>
                      </a:pPr>
                      <a:r>
                        <a:rPr lang="en-GB"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tabLst>
                          <a:tab pos="590550" algn="l"/>
                        </a:tabLst>
                      </a:pPr>
                      <a:r>
                        <a:rPr lang="en-GB" sz="14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tabLst>
                          <a:tab pos="590550" algn="l"/>
                        </a:tabLst>
                      </a:pPr>
                      <a:r>
                        <a:rPr lang="en-GB"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43689669"/>
                  </a:ext>
                </a:extLst>
              </a:tr>
              <a:tr h="1078898">
                <a:tc>
                  <a:txBody>
                    <a:bodyPr/>
                    <a:lstStyle/>
                    <a:p>
                      <a:pPr>
                        <a:lnSpc>
                          <a:spcPct val="107000"/>
                        </a:lnSpc>
                        <a:spcAft>
                          <a:spcPts val="0"/>
                        </a:spcAft>
                        <a:tabLst>
                          <a:tab pos="590550" algn="l"/>
                        </a:tabLst>
                      </a:pPr>
                      <a:r>
                        <a:rPr lang="en-GB" sz="2000" b="1" dirty="0">
                          <a:solidFill>
                            <a:srgbClr val="25AAE1"/>
                          </a:solidFill>
                          <a:effectLst/>
                          <a:latin typeface="Calibri" panose="020F0502020204030204" pitchFamily="34" charset="0"/>
                          <a:ea typeface="Calibri" panose="020F0502020204030204" pitchFamily="34" charset="0"/>
                          <a:cs typeface="Times New Roman" panose="02020603050405020304" pitchFamily="18" charset="0"/>
                        </a:rPr>
                        <a:t>Al</a:t>
                      </a:r>
                      <a:r>
                        <a:rPr lang="lv-LV" sz="2000" b="1" dirty="0" err="1">
                          <a:solidFill>
                            <a:srgbClr val="25AAE1"/>
                          </a:solidFill>
                          <a:effectLst/>
                          <a:latin typeface="Calibri" panose="020F0502020204030204" pitchFamily="34" charset="0"/>
                          <a:ea typeface="Calibri" panose="020F0502020204030204" pitchFamily="34" charset="0"/>
                          <a:cs typeface="Times New Roman" panose="02020603050405020304" pitchFamily="18" charset="0"/>
                        </a:rPr>
                        <a:t>īna</a:t>
                      </a:r>
                      <a:r>
                        <a:rPr lang="en-GB" sz="2000" b="1" dirty="0">
                          <a:solidFill>
                            <a:srgbClr val="25AAE1"/>
                          </a:solidFill>
                          <a:effectLst/>
                          <a:latin typeface="Calibri" panose="020F0502020204030204" pitchFamily="34" charset="0"/>
                          <a:ea typeface="Calibri" panose="020F0502020204030204" pitchFamily="34" charset="0"/>
                          <a:cs typeface="Times New Roman" panose="02020603050405020304" pitchFamily="18" charset="0"/>
                        </a:rPr>
                        <a:t> </a:t>
                      </a:r>
                      <a:r>
                        <a:rPr lang="en-GB" sz="2000" b="1" dirty="0" err="1">
                          <a:solidFill>
                            <a:srgbClr val="25AAE1"/>
                          </a:solidFill>
                          <a:effectLst/>
                          <a:latin typeface="Calibri" panose="020F0502020204030204" pitchFamily="34" charset="0"/>
                          <a:ea typeface="Calibri" panose="020F0502020204030204" pitchFamily="34" charset="0"/>
                          <a:cs typeface="Times New Roman" panose="02020603050405020304" pitchFamily="18" charset="0"/>
                        </a:rPr>
                        <a:t>uzvar</a:t>
                      </a:r>
                      <a:endParaRPr lang="en-GB" sz="2000" b="1" dirty="0">
                        <a:solidFill>
                          <a:srgbClr val="25AAE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tabLst>
                          <a:tab pos="590550" algn="l"/>
                        </a:tabLs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tabLst>
                          <a:tab pos="590550" algn="l"/>
                        </a:tabLst>
                      </a:pPr>
                      <a:r>
                        <a:rPr lang="en-GB"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tabLst>
                          <a:tab pos="590550" algn="l"/>
                        </a:tabLst>
                      </a:pPr>
                      <a:r>
                        <a:rPr lang="en-GB" sz="14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tabLst>
                          <a:tab pos="590550" algn="l"/>
                        </a:tabLst>
                      </a:pPr>
                      <a:r>
                        <a:rPr lang="en-GB" sz="14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tabLst>
                          <a:tab pos="590550" algn="l"/>
                        </a:tabLst>
                      </a:pPr>
                      <a:r>
                        <a:rPr lang="en-GB" sz="14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tabLst>
                          <a:tab pos="590550" algn="l"/>
                        </a:tabLst>
                      </a:pPr>
                      <a:r>
                        <a:rPr lang="en-GB"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24975842"/>
                  </a:ext>
                </a:extLst>
              </a:tr>
            </a:tbl>
          </a:graphicData>
        </a:graphic>
      </p:graphicFrame>
    </p:spTree>
    <p:extLst>
      <p:ext uri="{BB962C8B-B14F-4D97-AF65-F5344CB8AC3E}">
        <p14:creationId xmlns="" xmlns:p14="http://schemas.microsoft.com/office/powerpoint/2010/main" val="3933123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442938" y="2551837"/>
            <a:ext cx="6899083" cy="1754326"/>
          </a:xfrm>
          <a:prstGeom prst="rect">
            <a:avLst/>
          </a:prstGeom>
        </p:spPr>
        <p:txBody>
          <a:bodyPr wrap="square">
            <a:spAutoFit/>
          </a:bodyPr>
          <a:lstStyle/>
          <a:p>
            <a:pPr algn="ctr"/>
            <a:r>
              <a:rPr lang="en-GB" sz="3600" dirty="0" err="1"/>
              <a:t>Kādi</a:t>
            </a:r>
            <a:r>
              <a:rPr lang="en-GB" sz="3600" dirty="0"/>
              <a:t> </a:t>
            </a:r>
            <a:r>
              <a:rPr lang="en-GB" sz="3600" dirty="0" err="1"/>
              <a:t>tikumi</a:t>
            </a:r>
            <a:r>
              <a:rPr lang="en-GB" sz="3600" dirty="0"/>
              <a:t> </a:t>
            </a:r>
            <a:r>
              <a:rPr lang="en-GB" sz="3600" dirty="0" err="1"/>
              <a:t>nepieciešami</a:t>
            </a:r>
            <a:r>
              <a:rPr lang="en-GB" sz="3600" dirty="0"/>
              <a:t>, </a:t>
            </a:r>
            <a:r>
              <a:rPr lang="en-GB" sz="3600" dirty="0" err="1"/>
              <a:t>lai</a:t>
            </a:r>
            <a:r>
              <a:rPr lang="en-GB" sz="3600" dirty="0"/>
              <a:t> </a:t>
            </a:r>
            <a:r>
              <a:rPr lang="en-GB" sz="3600" dirty="0" err="1"/>
              <a:t>radītu</a:t>
            </a:r>
            <a:r>
              <a:rPr lang="en-GB" sz="3600" dirty="0"/>
              <a:t> </a:t>
            </a:r>
            <a:r>
              <a:rPr lang="en-GB" sz="3600" dirty="0" err="1"/>
              <a:t>situācijas</a:t>
            </a:r>
            <a:r>
              <a:rPr lang="en-GB" sz="3600" dirty="0"/>
              <a:t>, </a:t>
            </a:r>
            <a:r>
              <a:rPr lang="en-GB" sz="3600" dirty="0" err="1"/>
              <a:t>kurās</a:t>
            </a:r>
            <a:r>
              <a:rPr lang="en-GB" sz="3600" dirty="0"/>
              <a:t> abas </a:t>
            </a:r>
            <a:r>
              <a:rPr lang="en-GB" sz="3600" dirty="0" err="1"/>
              <a:t>puses</a:t>
            </a:r>
            <a:r>
              <a:rPr lang="en-GB" sz="3600" dirty="0"/>
              <a:t> </a:t>
            </a:r>
            <a:r>
              <a:rPr lang="en-GB" sz="3600" dirty="0" err="1"/>
              <a:t>ir</a:t>
            </a:r>
            <a:r>
              <a:rPr lang="en-GB" sz="3600" dirty="0"/>
              <a:t> </a:t>
            </a:r>
            <a:r>
              <a:rPr lang="en-GB" sz="3600" dirty="0" err="1"/>
              <a:t>ieguvējas</a:t>
            </a:r>
            <a:r>
              <a:rPr lang="en-GB" sz="3600" dirty="0"/>
              <a:t>? </a:t>
            </a:r>
            <a:r>
              <a:rPr lang="en-GB" sz="3600" dirty="0" err="1"/>
              <a:t>Kāpēc</a:t>
            </a:r>
            <a:r>
              <a:rPr lang="en-GB" sz="3600" dirty="0"/>
              <a:t>?</a:t>
            </a:r>
            <a:endParaRPr lang="en-GB" sz="36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3074" name="Picture 2" descr="Business, Idea, Strategy, Marketing, Plan, Vision">
            <a:extLst>
              <a:ext uri="{FF2B5EF4-FFF2-40B4-BE49-F238E27FC236}">
                <a16:creationId xmlns="" xmlns:a16="http://schemas.microsoft.com/office/drawing/2014/main" id="{DED5D6DF-D64A-4657-B114-39B483AE370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12355" y="1483950"/>
            <a:ext cx="3586302" cy="4459650"/>
          </a:xfrm>
          <a:prstGeom prst="rect">
            <a:avLst/>
          </a:prstGeom>
          <a:noFill/>
          <a:extLst>
            <a:ext uri="{909E8E84-426E-40DD-AFC4-6F175D3DCCD1}">
              <a14:hiddenFill xmlns="" xmlns:a14="http://schemas.microsoft.com/office/drawing/2010/main">
                <a:solidFill>
                  <a:srgbClr val="FFFFFF"/>
                </a:solidFill>
              </a14:hiddenFill>
            </a:ext>
          </a:extLst>
        </p:spPr>
      </p:pic>
      <p:sp>
        <p:nvSpPr>
          <p:cNvPr id="9" name="TextBox 8">
            <a:extLst>
              <a:ext uri="{FF2B5EF4-FFF2-40B4-BE49-F238E27FC236}">
                <a16:creationId xmlns="" xmlns:a16="http://schemas.microsoft.com/office/drawing/2014/main" id="{3AC64661-6F48-4B2A-9F80-D8B86C2FC438}"/>
              </a:ext>
            </a:extLst>
          </p:cNvPr>
          <p:cNvSpPr txBox="1"/>
          <p:nvPr/>
        </p:nvSpPr>
        <p:spPr>
          <a:xfrm>
            <a:off x="-13250" y="6581001"/>
            <a:ext cx="2708838" cy="276999"/>
          </a:xfrm>
          <a:prstGeom prst="rect">
            <a:avLst/>
          </a:prstGeom>
          <a:noFill/>
        </p:spPr>
        <p:txBody>
          <a:bodyPr wrap="square" rtlCol="0">
            <a:spAutoFit/>
          </a:bodyPr>
          <a:lstStyle/>
          <a:p>
            <a:r>
              <a:rPr lang="lv-LV" sz="1200" dirty="0"/>
              <a:t>Attēls</a:t>
            </a:r>
            <a:r>
              <a:rPr lang="en-GB" sz="1200" dirty="0"/>
              <a:t>: </a:t>
            </a:r>
            <a:r>
              <a:rPr lang="lv-LV" sz="1200" dirty="0"/>
              <a:t>www.pixabay.</a:t>
            </a:r>
            <a:r>
              <a:rPr lang="en-GB" sz="1200" dirty="0"/>
              <a:t>com</a:t>
            </a:r>
          </a:p>
        </p:txBody>
      </p:sp>
    </p:spTree>
    <p:extLst>
      <p:ext uri="{BB962C8B-B14F-4D97-AF65-F5344CB8AC3E}">
        <p14:creationId xmlns="" xmlns:p14="http://schemas.microsoft.com/office/powerpoint/2010/main" val="1468698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irsraksts 3">
            <a:extLst>
              <a:ext uri="{FF2B5EF4-FFF2-40B4-BE49-F238E27FC236}">
                <a16:creationId xmlns:a16="http://schemas.microsoft.com/office/drawing/2014/main" xmlns="" id="{13A6F55A-93F3-44E7-9339-69136DD5BF5A}"/>
              </a:ext>
            </a:extLst>
          </p:cNvPr>
          <p:cNvSpPr txBox="1">
            <a:spLocks/>
          </p:cNvSpPr>
          <p:nvPr/>
        </p:nvSpPr>
        <p:spPr>
          <a:xfrm>
            <a:off x="766173" y="1494672"/>
            <a:ext cx="10515600" cy="176702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dirty="0"/>
              <a:t>Tikumiskās audzināšanas programma «e-TAP»</a:t>
            </a:r>
          </a:p>
        </p:txBody>
      </p:sp>
      <p:sp>
        <p:nvSpPr>
          <p:cNvPr id="5" name="Teksta vietturis 4">
            <a:extLst>
              <a:ext uri="{FF2B5EF4-FFF2-40B4-BE49-F238E27FC236}">
                <a16:creationId xmlns:a16="http://schemas.microsoft.com/office/drawing/2014/main" xmlns="" id="{978E98D7-0704-4C63-A129-5D9F78E2784A}"/>
              </a:ext>
            </a:extLst>
          </p:cNvPr>
          <p:cNvSpPr txBox="1">
            <a:spLocks/>
          </p:cNvSpPr>
          <p:nvPr/>
        </p:nvSpPr>
        <p:spPr>
          <a:xfrm>
            <a:off x="910227" y="2637223"/>
            <a:ext cx="10515600" cy="2525620"/>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None/>
            </a:pPr>
            <a:r>
              <a:rPr lang="lv-LV" dirty="0"/>
              <a:t>Resursi pieejami: </a:t>
            </a:r>
            <a:r>
              <a:rPr lang="lv-LV" dirty="0">
                <a:hlinkClick r:id="rId2"/>
              </a:rPr>
              <a:t>www.arete.lu.lv</a:t>
            </a:r>
            <a:endParaRPr lang="lv-LV" dirty="0"/>
          </a:p>
          <a:p>
            <a:pPr>
              <a:lnSpc>
                <a:spcPct val="120000"/>
              </a:lnSpc>
              <a:spcBef>
                <a:spcPts val="0"/>
              </a:spcBef>
              <a:spcAft>
                <a:spcPts val="600"/>
              </a:spcAft>
            </a:pPr>
            <a:endParaRPr lang="lv-LV" sz="1600" dirty="0"/>
          </a:p>
          <a:p>
            <a:pPr marL="0" indent="0">
              <a:lnSpc>
                <a:spcPct val="120000"/>
              </a:lnSpc>
              <a:spcBef>
                <a:spcPts val="0"/>
              </a:spcBef>
              <a:spcAft>
                <a:spcPts val="600"/>
              </a:spcAft>
              <a:buNone/>
            </a:pPr>
            <a:r>
              <a:rPr lang="lv-LV" sz="1600" dirty="0"/>
              <a:t>Programmas administrators: Dr. Manuels </a:t>
            </a:r>
            <a:r>
              <a:rPr lang="lv-LV" sz="1600" dirty="0" err="1"/>
              <a:t>Fernandezs</a:t>
            </a:r>
            <a:r>
              <a:rPr lang="lv-LV" sz="1600" dirty="0"/>
              <a:t>. </a:t>
            </a:r>
            <a:r>
              <a:rPr lang="lv-LV" sz="1600" dirty="0">
                <a:hlinkClick r:id="rId3"/>
              </a:rPr>
              <a:t>manuels.fernandezs@lu.lv</a:t>
            </a:r>
            <a:r>
              <a:rPr lang="lv-LV" sz="1600" dirty="0"/>
              <a:t>, +371 26253625</a:t>
            </a:r>
          </a:p>
          <a:p>
            <a:pPr marL="0" indent="0">
              <a:lnSpc>
                <a:spcPct val="120000"/>
              </a:lnSpc>
              <a:spcBef>
                <a:spcPts val="0"/>
              </a:spcBef>
              <a:spcAft>
                <a:spcPts val="600"/>
              </a:spcAft>
              <a:buFontTx/>
              <a:buNone/>
              <a:defRPr/>
            </a:pPr>
            <a:r>
              <a:rPr lang="lv-LV" sz="1600" dirty="0"/>
              <a:t>Latvijas Universitātes Pedagoģijas, psiholoģijas un mākslas fakultātes Pedagoģijas zinātniskā institūta vadošais pētnieks</a:t>
            </a:r>
          </a:p>
          <a:p>
            <a:pPr marL="0" indent="0">
              <a:lnSpc>
                <a:spcPct val="120000"/>
              </a:lnSpc>
              <a:spcBef>
                <a:spcPts val="0"/>
              </a:spcBef>
              <a:spcAft>
                <a:spcPts val="600"/>
              </a:spcAft>
              <a:buNone/>
              <a:defRPr/>
            </a:pPr>
            <a:r>
              <a:rPr lang="lv-LV" sz="1600" dirty="0"/>
              <a:t>Imantas 7. līnija 1, 223. telpa, Rīga, LV-1083, Latvija</a:t>
            </a:r>
          </a:p>
          <a:p>
            <a:pPr marL="0" indent="0">
              <a:buNone/>
            </a:pPr>
            <a:r>
              <a:rPr lang="lv-LV" sz="1200" i="1" dirty="0"/>
              <a:t>"Digitālas mācību programmas piemērotības un </a:t>
            </a:r>
            <a:r>
              <a:rPr lang="lv-LV" sz="1200" i="1" dirty="0" err="1"/>
              <a:t>īstenojamības</a:t>
            </a:r>
            <a:r>
              <a:rPr lang="lv-LV" sz="1200" i="1" dirty="0"/>
              <a:t> izpēte jauniešu tikumiskajai audzināšanai Latvijas izglītības iestādēs (no 5 līdz 15 gadu vecumā)" (01.12.2020-31.12.2021). </a:t>
            </a:r>
            <a:r>
              <a:rPr lang="lv-LV" sz="1200" dirty="0"/>
              <a:t>Projekta Nr. lzp-2020/2-0277; LU reģistrācijas </a:t>
            </a:r>
            <a:r>
              <a:rPr lang="lv-LV" sz="1200" dirty="0" err="1"/>
              <a:t>Nr</a:t>
            </a:r>
            <a:r>
              <a:rPr lang="lv-LV" sz="1200" dirty="0"/>
              <a:t>: LZP2020/95</a:t>
            </a:r>
            <a:endParaRPr lang="lv-LV" sz="1600" dirty="0"/>
          </a:p>
        </p:txBody>
      </p:sp>
    </p:spTree>
  </p:cSld>
  <p:clrMapOvr>
    <a:masterClrMapping/>
  </p:clrMapOvr>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0CB591748CD0A439CF06DA0AEB62A91" ma:contentTypeVersion="10" ma:contentTypeDescription="Create a new document." ma:contentTypeScope="" ma:versionID="1a39272c8cb3131bcb089328dd00b9a7">
  <xsd:schema xmlns:xsd="http://www.w3.org/2001/XMLSchema" xmlns:xs="http://www.w3.org/2001/XMLSchema" xmlns:p="http://schemas.microsoft.com/office/2006/metadata/properties" xmlns:ns2="bcd8bb90-b1cb-4fe5-8892-66ea2dba031d" targetNamespace="http://schemas.microsoft.com/office/2006/metadata/properties" ma:root="true" ma:fieldsID="cdbfa7f0a99ab17c0b3637ecfca3044c" ns2:_="">
    <xsd:import namespace="bcd8bb90-b1cb-4fe5-8892-66ea2dba031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d8bb90-b1cb-4fe5-8892-66ea2dba03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9EBB747-1CE2-40FB-B740-7CFE0F9D2E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d8bb90-b1cb-4fe5-8892-66ea2dba03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CA08566-3BD7-43FA-A447-5E6815443D11}">
  <ds:schemaRefs>
    <ds:schemaRef ds:uri="http://schemas.microsoft.com/sharepoint/v3/contenttype/forms"/>
  </ds:schemaRefs>
</ds:datastoreItem>
</file>

<file path=customXml/itemProps3.xml><?xml version="1.0" encoding="utf-8"?>
<ds:datastoreItem xmlns:ds="http://schemas.openxmlformats.org/officeDocument/2006/customXml" ds:itemID="{D513515A-6C93-49A7-955F-56A10C49AF5E}">
  <ds:schemaRefs>
    <ds:schemaRef ds:uri="http://www.w3.org/XML/1998/namespace"/>
    <ds:schemaRef ds:uri="bcd8bb90-b1cb-4fe5-8892-66ea2dba031d"/>
    <ds:schemaRef ds:uri="http://purl.org/dc/terms/"/>
    <ds:schemaRef ds:uri="http://purl.org/dc/dcmitype/"/>
    <ds:schemaRef ds:uri="http://schemas.microsoft.com/office/2006/metadata/properties"/>
    <ds:schemaRef ds:uri="http://schemas.microsoft.com/office/infopath/2007/PartnerControls"/>
    <ds:schemaRef ds:uri="http://schemas.microsoft.com/office/2006/documentManagement/types"/>
    <ds:schemaRef ds:uri="http://purl.org/dc/elements/1.1/"/>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330</TotalTime>
  <Words>351</Words>
  <Application>Microsoft Office PowerPoint</Application>
  <PresentationFormat>Custom</PresentationFormat>
  <Paragraphs>72</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dizains</vt:lpstr>
      <vt:lpstr>4.klase   Tēma: Konfliktu risināšana 2. nodarbība: Situācijas, kurās abas puses ir ieguvējas</vt:lpstr>
      <vt:lpstr>Situācijas, kurās abas puses ir ieguvējas</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prezentācija</dc:title>
  <dc:creator>Manuels Fernandezs</dc:creator>
  <cp:lastModifiedBy>Arturs</cp:lastModifiedBy>
  <cp:revision>21</cp:revision>
  <dcterms:created xsi:type="dcterms:W3CDTF">2021-06-29T10:55:51Z</dcterms:created>
  <dcterms:modified xsi:type="dcterms:W3CDTF">2021-10-15T11:40:38Z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0x010100E0CB591748CD0A439CF06DA0AEB62A91</vt:lpwstr>
  </property>
</Properties>
</file>