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12" r:id="rId6"/>
    <p:sldId id="320" r:id="rId7"/>
    <p:sldId id="319" r:id="rId8"/>
    <p:sldId id="321" r:id="rId9"/>
    <p:sldId id="316" r:id="rId10"/>
    <p:sldId id="32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AD26AF-4181-44DC-8CD7-26D9B1B11E58}" v="64" dt="2021-09-19T17:11:28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iba Kaļķe" userId="S::baibak@edu.lu.lv::090b5955-d8cd-4512-94e7-80946276549e" providerId="AD" clId="Web-{53AD26AF-4181-44DC-8CD7-26D9B1B11E58}"/>
    <pc:docChg chg="modSld">
      <pc:chgData name="Baiba Kaļķe" userId="S::baibak@edu.lu.lv::090b5955-d8cd-4512-94e7-80946276549e" providerId="AD" clId="Web-{53AD26AF-4181-44DC-8CD7-26D9B1B11E58}" dt="2021-09-19T17:11:28.293" v="30" actId="20577"/>
      <pc:docMkLst>
        <pc:docMk/>
      </pc:docMkLst>
      <pc:sldChg chg="modSp">
        <pc:chgData name="Baiba Kaļķe" userId="S::baibak@edu.lu.lv::090b5955-d8cd-4512-94e7-80946276549e" providerId="AD" clId="Web-{53AD26AF-4181-44DC-8CD7-26D9B1B11E58}" dt="2021-09-19T17:11:28.293" v="30" actId="20577"/>
        <pc:sldMkLst>
          <pc:docMk/>
          <pc:sldMk cId="1468698395" sldId="316"/>
        </pc:sldMkLst>
        <pc:spChg chg="mod">
          <ac:chgData name="Baiba Kaļķe" userId="S::baibak@edu.lu.lv::090b5955-d8cd-4512-94e7-80946276549e" providerId="AD" clId="Web-{53AD26AF-4181-44DC-8CD7-26D9B1B11E58}" dt="2021-09-19T17:11:22.746" v="29" actId="20577"/>
          <ac:spMkLst>
            <pc:docMk/>
            <pc:sldMk cId="1468698395" sldId="316"/>
            <ac:spMk id="6" creationId="{304D6438-400B-4A2C-BA9E-6AE42CCFCE72}"/>
          </ac:spMkLst>
        </pc:spChg>
        <pc:spChg chg="mod">
          <ac:chgData name="Baiba Kaļķe" userId="S::baibak@edu.lu.lv::090b5955-d8cd-4512-94e7-80946276549e" providerId="AD" clId="Web-{53AD26AF-4181-44DC-8CD7-26D9B1B11E58}" dt="2021-09-19T17:11:28.293" v="30" actId="20577"/>
          <ac:spMkLst>
            <pc:docMk/>
            <pc:sldMk cId="1468698395" sldId="316"/>
            <ac:spMk id="7" creationId="{00000000-0000-0000-0000-000000000000}"/>
          </ac:spMkLst>
        </pc:spChg>
      </pc:sldChg>
      <pc:sldChg chg="modSp">
        <pc:chgData name="Baiba Kaļķe" userId="S::baibak@edu.lu.lv::090b5955-d8cd-4512-94e7-80946276549e" providerId="AD" clId="Web-{53AD26AF-4181-44DC-8CD7-26D9B1B11E58}" dt="2021-09-19T17:10:39.448" v="23" actId="20577"/>
        <pc:sldMkLst>
          <pc:docMk/>
          <pc:sldMk cId="2954966561" sldId="319"/>
        </pc:sldMkLst>
        <pc:spChg chg="mod">
          <ac:chgData name="Baiba Kaļķe" userId="S::baibak@edu.lu.lv::090b5955-d8cd-4512-94e7-80946276549e" providerId="AD" clId="Web-{53AD26AF-4181-44DC-8CD7-26D9B1B11E58}" dt="2021-09-19T17:10:39.448" v="23" actId="20577"/>
          <ac:spMkLst>
            <pc:docMk/>
            <pc:sldMk cId="2954966561" sldId="319"/>
            <ac:spMk id="9" creationId="{2E64E56D-F749-4181-9ACD-8E9CF87943DB}"/>
          </ac:spMkLst>
        </pc:spChg>
        <pc:spChg chg="mod">
          <ac:chgData name="Baiba Kaļķe" userId="S::baibak@edu.lu.lv::090b5955-d8cd-4512-94e7-80946276549e" providerId="AD" clId="Web-{53AD26AF-4181-44DC-8CD7-26D9B1B11E58}" dt="2021-09-19T17:10:09.807" v="11" actId="20577"/>
          <ac:spMkLst>
            <pc:docMk/>
            <pc:sldMk cId="2954966561" sldId="319"/>
            <ac:spMk id="10" creationId="{D0138D6C-B970-48D0-A50D-B0253B623E94}"/>
          </ac:spMkLst>
        </pc:spChg>
      </pc:sldChg>
      <pc:sldChg chg="modSp">
        <pc:chgData name="Baiba Kaļķe" userId="S::baibak@edu.lu.lv::090b5955-d8cd-4512-94e7-80946276549e" providerId="AD" clId="Web-{53AD26AF-4181-44DC-8CD7-26D9B1B11E58}" dt="2021-09-19T17:09:55.588" v="8" actId="20577"/>
        <pc:sldMkLst>
          <pc:docMk/>
          <pc:sldMk cId="3614287179" sldId="320"/>
        </pc:sldMkLst>
        <pc:spChg chg="mod">
          <ac:chgData name="Baiba Kaļķe" userId="S::baibak@edu.lu.lv::090b5955-d8cd-4512-94e7-80946276549e" providerId="AD" clId="Web-{53AD26AF-4181-44DC-8CD7-26D9B1B11E58}" dt="2021-09-19T17:09:41.400" v="1" actId="20577"/>
          <ac:spMkLst>
            <pc:docMk/>
            <pc:sldMk cId="3614287179" sldId="320"/>
            <ac:spMk id="6" creationId="{E1071574-173F-409D-9F36-08974D0D87D1}"/>
          </ac:spMkLst>
        </pc:spChg>
        <pc:spChg chg="mod">
          <ac:chgData name="Baiba Kaļķe" userId="S::baibak@edu.lu.lv::090b5955-d8cd-4512-94e7-80946276549e" providerId="AD" clId="Web-{53AD26AF-4181-44DC-8CD7-26D9B1B11E58}" dt="2021-09-19T17:09:50.447" v="6" actId="20577"/>
          <ac:spMkLst>
            <pc:docMk/>
            <pc:sldMk cId="3614287179" sldId="320"/>
            <ac:spMk id="9" creationId="{6392B826-C571-4DB0-ADCB-E4F45EB44CBD}"/>
          </ac:spMkLst>
        </pc:spChg>
        <pc:spChg chg="mod">
          <ac:chgData name="Baiba Kaļķe" userId="S::baibak@edu.lu.lv::090b5955-d8cd-4512-94e7-80946276549e" providerId="AD" clId="Web-{53AD26AF-4181-44DC-8CD7-26D9B1B11E58}" dt="2021-09-19T17:09:55.588" v="8" actId="20577"/>
          <ac:spMkLst>
            <pc:docMk/>
            <pc:sldMk cId="3614287179" sldId="320"/>
            <ac:spMk id="10" creationId="{BFD78666-EEDB-446D-998F-DC8B08144B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8F228779-61C0-4C8C-BCB4-26DF4E9A2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BBEE8F59-1D3D-4D9B-A1E3-6682BDD39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C4D99B03-7410-4B5C-8462-C3B34E62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9D1195F8-465A-4876-ABCA-4B4954FF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340EAAE9-9D49-43B5-B2EA-E01CA310099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48160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C424DA7-6ED7-489E-81CC-7ACDF6F0F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9CAE25FC-ABDA-4840-8533-3C069C730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A5D802F8-2BBB-4A48-ABE9-9780FA93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E4FF3E1-02A5-4CE1-B275-85A8F821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B9B231A8-6872-4513-B7DA-3DDC7378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49556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="" xmlns:a16="http://schemas.microsoft.com/office/drawing/2014/main" id="{4989F32B-0E6E-4293-A1FB-82CAD89AE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6F4065EB-9903-4833-8B26-B31BFFC0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10CF3A90-87D8-4FB1-83C6-0EDBC210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7661945D-55BF-481F-8E51-628F8C2A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00D2B39B-0B95-4745-A944-22664762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044191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99470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556260" y="2377440"/>
            <a:ext cx="10995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527A40F3-953A-4AAC-949B-6308D4F2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9E47D260-528F-4935-8FFF-12142191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68DDCEF3-48D9-4C76-81A0-FBC06656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6019CA23-9B7B-48C8-9456-CAC16CB7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6EDFD709-3A7E-45FA-9E28-A0E118D4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27447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1AF2105A-BE16-4023-A281-449CC000A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07BA1F9-8DAC-42A7-920E-1A189996B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BC18F243-920D-4A3A-815C-2C8B3A1B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00E3CB7D-6D73-4377-A844-9C588A99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E414FF69-E7CD-4A50-A335-4B98594D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29973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1A10C63-37CE-49AB-AC37-6764E656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20392354-6C8A-4C1A-9AD8-0E8176B9C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3C8CB974-E128-45FF-8DFE-7D2ACBD27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01B26E6D-53D2-4630-B583-1FEA1C9C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AFB42425-E935-47EC-B04E-4AD03A1D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8B65D0B1-1932-4D68-9D1B-9AC143A6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49419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6D142B8-4977-4975-9863-149F90B2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02A36313-154D-46B3-A6AF-D33248A4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F3F9E0B4-FEC1-4318-8355-28E05AF37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="" xmlns:a16="http://schemas.microsoft.com/office/drawing/2014/main" id="{6A6B43FF-6AFA-4507-A225-2E09D6561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="" xmlns:a16="http://schemas.microsoft.com/office/drawing/2014/main" id="{E633F104-B9D0-4FDF-9B1B-DB5584CB1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EAE456EF-6758-4780-9B88-D67FB89D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="" xmlns:a16="http://schemas.microsoft.com/office/drawing/2014/main" id="{9F41904B-78A2-4462-85B4-1A98908B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="" xmlns:a16="http://schemas.microsoft.com/office/drawing/2014/main" id="{95BC230F-4303-4432-B577-C0C1669D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91665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BD3202D5-A75B-46D6-9AEC-4D4D4F3A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="" xmlns:a16="http://schemas.microsoft.com/office/drawing/2014/main" id="{93F540D8-55F4-460A-A64B-B10450F9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="" xmlns:a16="http://schemas.microsoft.com/office/drawing/2014/main" id="{2F28EED8-378B-4930-9617-A3122F70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="" xmlns:a16="http://schemas.microsoft.com/office/drawing/2014/main" id="{AF4D2A10-56DB-4B9B-9DDE-E2E78337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86290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="" xmlns:a16="http://schemas.microsoft.com/office/drawing/2014/main" id="{159FF9BB-260E-42AE-BDAC-9D342D90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="" xmlns:a16="http://schemas.microsoft.com/office/drawing/2014/main" id="{3A369999-4E8D-4EB1-9674-51F38E16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="" xmlns:a16="http://schemas.microsoft.com/office/drawing/2014/main" id="{457E5497-68D4-419B-925A-A33275DD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91800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83940C2C-A96B-46B1-8B9E-189B8D881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48027D95-1190-4ADE-AF54-772123F2D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</p:spTree>
    <p:extLst>
      <p:ext uri="{BB962C8B-B14F-4D97-AF65-F5344CB8AC3E}">
        <p14:creationId xmlns="" xmlns:p14="http://schemas.microsoft.com/office/powerpoint/2010/main" val="165437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D75863EE-4D36-400B-A724-9742900F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="" xmlns:a16="http://schemas.microsoft.com/office/drawing/2014/main" id="{304BB024-F865-4642-9376-FDDC6303C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84809A04-3866-47D5-B638-1CC037855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59C68826-2A02-4BDB-93F3-F327244C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C8E961D9-4421-40C4-A596-2AABB1C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ED58F46C-ABE8-4194-87CD-0F9606E6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26235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="" xmlns:a16="http://schemas.microsoft.com/office/drawing/2014/main" id="{C4E9B60D-3E52-4DBB-B98D-4C6B98897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759CCF8-6F9B-41FF-844C-0B1805D5B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232FFE9E-68EF-4F77-B3F4-E4BF990B5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5F1484D-E4E5-4D1B-AF95-8FA051A7C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/>
              <a:t>E-</a:t>
            </a:r>
            <a:r>
              <a:rPr lang="lv-LV" dirty="0" err="1"/>
              <a:t>TAP</a:t>
            </a:r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144A657D-ADBA-4BF6-8E6E-4FE0C2F25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9" name="Attēls 8">
            <a:extLst>
              <a:ext uri="{FF2B5EF4-FFF2-40B4-BE49-F238E27FC236}">
                <a16:creationId xmlns="" xmlns:a16="http://schemas.microsoft.com/office/drawing/2014/main" id="{B13E43D7-9C42-45AE-BF03-91C4B7A7877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152405" y="5924237"/>
            <a:ext cx="2105522" cy="743831"/>
          </a:xfrm>
          <a:prstGeom prst="rect">
            <a:avLst/>
          </a:prstGeom>
        </p:spPr>
      </p:pic>
      <p:pic>
        <p:nvPicPr>
          <p:cNvPr id="10" name="Attēls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BEBA8EAE-BF5A-486C-A8C5-ECC9F3942E4B}">
                <a14:imgProps xmlns:lc="http://schemas.openxmlformats.org/drawingml/2006/lockedCanvas" xmlns="" xmlns:a14="http://schemas.microsoft.com/office/drawing/2010/main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40467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E-tap_main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0322011" y="4239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4930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youtube.com/watch?v=g75BTjHEKMQ&amp;ab_channel=Medic%C4%ABnasKan%C4%81ls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5F9EF60-A8E6-425F-870C-F44EC6141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113" y="1694140"/>
            <a:ext cx="6657733" cy="2387600"/>
          </a:xfrm>
        </p:spPr>
        <p:txBody>
          <a:bodyPr>
            <a:normAutofit fontScale="90000"/>
          </a:bodyPr>
          <a:lstStyle/>
          <a:p>
            <a:r>
              <a:rPr lang="lv-LV" sz="4800" b="1" dirty="0"/>
              <a:t>4.klase </a:t>
            </a:r>
            <a:br>
              <a:rPr lang="lv-LV" sz="4800" b="1" dirty="0"/>
            </a:br>
            <a:r>
              <a:rPr lang="lv-LV" sz="4800" b="1" dirty="0"/>
              <a:t>Tēma: Stress</a:t>
            </a:r>
            <a:br>
              <a:rPr lang="lv-LV" sz="4800" b="1" dirty="0"/>
            </a:br>
            <a:r>
              <a:rPr lang="lv-LV" sz="4800" b="1" dirty="0"/>
              <a:t>2. nodarbība: Stresa pārvarēšana.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A3FF2741-A011-4065-B2FC-71ADEEAF6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835" y="4294899"/>
            <a:ext cx="6506817" cy="1655762"/>
          </a:xfrm>
        </p:spPr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  <p:pic>
        <p:nvPicPr>
          <p:cNvPr id="1026" name="Picture 2" descr="Angry, Businesswoman, Conflict, Complaint, Appeasement">
            <a:extLst>
              <a:ext uri="{FF2B5EF4-FFF2-40B4-BE49-F238E27FC236}">
                <a16:creationId xmlns="" xmlns:a16="http://schemas.microsoft.com/office/drawing/2014/main" id="{7E34D9E9-68A8-47A7-86CA-EFB1D0FDB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652" y="1442349"/>
            <a:ext cx="4795837" cy="31572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B72BBE2-E5BC-4870-8862-E2DE32A32533}"/>
              </a:ext>
            </a:extLst>
          </p:cNvPr>
          <p:cNvSpPr txBox="1"/>
          <p:nvPr/>
        </p:nvSpPr>
        <p:spPr>
          <a:xfrm>
            <a:off x="8653669" y="4599608"/>
            <a:ext cx="2559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Attēls</a:t>
            </a:r>
            <a:r>
              <a:rPr lang="en-GB" sz="1200" dirty="0"/>
              <a:t>: pixabay.com</a:t>
            </a:r>
          </a:p>
        </p:txBody>
      </p:sp>
    </p:spTree>
    <p:extLst>
      <p:ext uri="{BB962C8B-B14F-4D97-AF65-F5344CB8AC3E}">
        <p14:creationId xmlns="" xmlns:p14="http://schemas.microsoft.com/office/powerpoint/2010/main" val="259296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6A81D7C0-4D61-4690-AA6D-81CAD77D0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570" y="1408223"/>
            <a:ext cx="6917244" cy="4738730"/>
          </a:xfrm>
        </p:spPr>
        <p:txBody>
          <a:bodyPr>
            <a:normAutofit fontScale="90000"/>
          </a:bodyPr>
          <a:lstStyle/>
          <a:p>
            <a:pPr algn="just"/>
            <a:r>
              <a:rPr lang="lv-LV" sz="3100" dirty="0"/>
              <a:t>Stresa situācijas ir kā ūdens ieliešana krūzē.</a:t>
            </a:r>
            <a:br>
              <a:rPr lang="lv-LV" sz="3100" dirty="0"/>
            </a:br>
            <a:r>
              <a:rPr lang="lv-LV" sz="3100" dirty="0"/>
              <a:t/>
            </a:r>
            <a:br>
              <a:rPr lang="lv-LV" sz="3100" dirty="0"/>
            </a:br>
            <a:r>
              <a:rPr lang="lv-LV" sz="3100" dirty="0"/>
              <a:t>- Kas notiks, ja krūze jau ir diezgan pilna, bet mēs tajā ieliesim vēl vairāk ūdens? </a:t>
            </a:r>
            <a:br>
              <a:rPr lang="lv-LV" sz="3100" dirty="0"/>
            </a:br>
            <a:r>
              <a:rPr lang="lv-LV" sz="3100" dirty="0"/>
              <a:t/>
            </a:r>
            <a:br>
              <a:rPr lang="lv-LV" sz="3100" dirty="0"/>
            </a:br>
            <a:r>
              <a:rPr lang="lv-LV" sz="3100" dirty="0"/>
              <a:t>- Kā tas varētu izpausties reālajā dzīvē? </a:t>
            </a:r>
            <a:br>
              <a:rPr lang="lv-LV" sz="3100" dirty="0"/>
            </a:br>
            <a:r>
              <a:rPr lang="lv-LV" sz="3100" dirty="0"/>
              <a:t/>
            </a:r>
            <a:br>
              <a:rPr lang="lv-LV" sz="3100" dirty="0"/>
            </a:br>
            <a:r>
              <a:rPr lang="lv-LV" sz="3100" dirty="0"/>
              <a:t>- Kā šis attēls attiecās uz stresu?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8700617-69F3-4338-A9D2-B70A3A1844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496" y="1411536"/>
            <a:ext cx="3021934" cy="36753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6B22D8C-002B-4835-8A95-AC32A8C7ADBE}"/>
              </a:ext>
            </a:extLst>
          </p:cNvPr>
          <p:cNvSpPr txBox="1"/>
          <p:nvPr/>
        </p:nvSpPr>
        <p:spPr>
          <a:xfrm>
            <a:off x="9236765" y="5169465"/>
            <a:ext cx="2559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Attēls</a:t>
            </a:r>
            <a:r>
              <a:rPr lang="en-GB" sz="1200" dirty="0"/>
              <a:t>: pixabay.com</a:t>
            </a:r>
          </a:p>
        </p:txBody>
      </p:sp>
    </p:spTree>
    <p:extLst>
      <p:ext uri="{BB962C8B-B14F-4D97-AF65-F5344CB8AC3E}">
        <p14:creationId xmlns="" xmlns:p14="http://schemas.microsoft.com/office/powerpoint/2010/main" val="44528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8761" y="79751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v-LV" sz="2800" dirty="0">
                <a:latin typeface="+mj-lt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9EA0CE7-B3F7-4735-B17B-A061341C4F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360249" y="2336665"/>
            <a:ext cx="4028762" cy="24641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1071574-173F-409D-9F36-08974D0D87D1}"/>
              </a:ext>
            </a:extLst>
          </p:cNvPr>
          <p:cNvSpPr txBox="1"/>
          <p:nvPr/>
        </p:nvSpPr>
        <p:spPr>
          <a:xfrm>
            <a:off x="92367" y="346018"/>
            <a:ext cx="1000932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v-LV" sz="2800" b="1" dirty="0"/>
              <a:t>1.aktivitāte. Paņēmieni stresa mazināšanai</a:t>
            </a:r>
            <a:endParaRPr lang="lv-LV" sz="28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392B826-C571-4DB0-ADCB-E4F45EB44CBD}"/>
              </a:ext>
            </a:extLst>
          </p:cNvPr>
          <p:cNvSpPr txBox="1"/>
          <p:nvPr/>
        </p:nvSpPr>
        <p:spPr>
          <a:xfrm>
            <a:off x="618883" y="1449056"/>
            <a:ext cx="6115878" cy="206210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lv-LV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v-LV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lietas, ko mēs varam darīt, lai samazinātu savu stresa līmeni.</a:t>
            </a:r>
          </a:p>
          <a:p>
            <a:pPr algn="just"/>
            <a:endParaRPr lang="lv-LV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32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Kādus paņēmienus</a:t>
            </a:r>
            <a:r>
              <a:rPr lang="lv-LV" sz="3200" dirty="0">
                <a:latin typeface="Calibri"/>
                <a:ea typeface="Times New Roman" panose="02020603050405020304" pitchFamily="18" charset="0"/>
                <a:cs typeface="Times New Roman"/>
              </a:rPr>
              <a:t> tu</a:t>
            </a:r>
            <a:r>
              <a:rPr lang="lv-LV" sz="32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jau </a:t>
            </a:r>
            <a:r>
              <a:rPr lang="lv-LV" sz="3200" dirty="0">
                <a:latin typeface="Calibri"/>
                <a:ea typeface="Times New Roman" panose="02020603050405020304" pitchFamily="18" charset="0"/>
                <a:cs typeface="Times New Roman"/>
              </a:rPr>
              <a:t>zini</a:t>
            </a:r>
            <a:r>
              <a:rPr lang="lv-LV" sz="32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?</a:t>
            </a:r>
            <a:r>
              <a:rPr lang="lv-LV" sz="3200" dirty="0">
                <a:latin typeface="Calibri"/>
                <a:ea typeface="Times New Roman" panose="02020603050405020304" pitchFamily="18" charset="0"/>
                <a:cs typeface="Times New Roman"/>
              </a:rPr>
              <a:t> </a:t>
            </a:r>
            <a:endParaRPr lang="en-GB" sz="32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FD78666-EEDB-446D-998F-DC8B08144BAD}"/>
              </a:ext>
            </a:extLst>
          </p:cNvPr>
          <p:cNvSpPr txBox="1"/>
          <p:nvPr/>
        </p:nvSpPr>
        <p:spPr>
          <a:xfrm>
            <a:off x="331304" y="4215458"/>
            <a:ext cx="6716201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lv-LV" sz="3200" dirty="0">
                <a:latin typeface="Calibri"/>
                <a:ea typeface="Times New Roman" panose="02020603050405020304" pitchFamily="18" charset="0"/>
                <a:cs typeface="Times New Roman"/>
              </a:rPr>
              <a:t>I</a:t>
            </a:r>
            <a:r>
              <a:rPr lang="lv-LV" sz="32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zpētiet vienu no šiem paņēmieniem: meditācija, </a:t>
            </a:r>
            <a:r>
              <a:rPr lang="lv-LV" sz="32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apzinātība</a:t>
            </a:r>
            <a:r>
              <a:rPr lang="lv-LV" sz="32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elpošanas tehnikas</a:t>
            </a:r>
            <a:r>
              <a:rPr lang="lv-LV" sz="3200" dirty="0">
                <a:latin typeface="Calibri"/>
                <a:ea typeface="Times New Roman" panose="02020603050405020304" pitchFamily="18" charset="0"/>
                <a:cs typeface="Times New Roman"/>
              </a:rPr>
              <a:t>!</a:t>
            </a:r>
            <a:endParaRPr lang="en-GB" sz="32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428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4900" y="145773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r>
              <a:rPr lang="en-GB" dirty="0"/>
              <a:t>  </a:t>
            </a:r>
          </a:p>
        </p:txBody>
      </p:sp>
      <p:pic>
        <p:nvPicPr>
          <p:cNvPr id="5" name="Picture 4" descr="Image result for hand outline">
            <a:extLst>
              <a:ext uri="{FF2B5EF4-FFF2-40B4-BE49-F238E27FC236}">
                <a16:creationId xmlns="" xmlns:a16="http://schemas.microsoft.com/office/drawing/2014/main" id="{49ABFD37-1920-4118-8563-818D24FE494D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21" t="8766" r="6704" b="9483"/>
          <a:stretch/>
        </p:blipFill>
        <p:spPr bwMode="auto">
          <a:xfrm>
            <a:off x="8916063" y="1946080"/>
            <a:ext cx="3275937" cy="29658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3DB709F-E4BA-4C80-A343-8BD4893AE025}"/>
              </a:ext>
            </a:extLst>
          </p:cNvPr>
          <p:cNvSpPr/>
          <p:nvPr/>
        </p:nvSpPr>
        <p:spPr>
          <a:xfrm>
            <a:off x="9583997" y="4911917"/>
            <a:ext cx="21528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lv-LV" sz="1200" dirty="0">
                <a:solidFill>
                  <a:prstClr val="black"/>
                </a:solidFill>
              </a:rPr>
              <a:t>Attēls: </a:t>
            </a:r>
            <a:r>
              <a:rPr lang="en-GB" sz="1200" dirty="0">
                <a:solidFill>
                  <a:prstClr val="black"/>
                </a:solidFill>
              </a:rPr>
              <a:t>commons.wikimedia.org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E64E56D-F749-4181-9ACD-8E9CF87943DB}"/>
              </a:ext>
            </a:extLst>
          </p:cNvPr>
          <p:cNvSpPr txBox="1"/>
          <p:nvPr/>
        </p:nvSpPr>
        <p:spPr>
          <a:xfrm>
            <a:off x="304799" y="951045"/>
            <a:ext cx="8611264" cy="45311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lv-LV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Katram cilvēkam būs atšķirīgi paņēmieni, kas palīdz, un tev jāatrod tas, kurš vislabāk palīdz tieši tev</a:t>
            </a:r>
            <a:r>
              <a:rPr lang="lv-LV" sz="2400" dirty="0">
                <a:latin typeface="Calibri"/>
                <a:ea typeface="Times New Roman" panose="02020603050405020304" pitchFamily="18" charset="0"/>
                <a:cs typeface="Times New Roman"/>
              </a:rPr>
              <a:t>!</a:t>
            </a:r>
            <a:endParaRPr lang="lv-LV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lv-LV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Dažiem cilvēkiem palīdz mūzikas klausīšanās, citiem vajag doties skrējienā utt.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Šie paņēmieni neliks stresam pazust, bet tie palīdzēs to pārvarēt.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lv-LV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2400" b="1" dirty="0">
                <a:solidFill>
                  <a:srgbClr val="25AAE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Izpildi!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2400" dirty="0">
                <a:latin typeface="Calibri"/>
                <a:ea typeface="Times New Roman" panose="02020603050405020304" pitchFamily="18" charset="0"/>
                <a:cs typeface="Times New Roman"/>
              </a:rPr>
              <a:t>P</a:t>
            </a:r>
            <a:r>
              <a:rPr lang="lv-LV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ie katra pirksta </a:t>
            </a:r>
            <a:r>
              <a:rPr lang="lv-LV" sz="2400" dirty="0">
                <a:latin typeface="Calibri"/>
                <a:ea typeface="Times New Roman" panose="02020603050405020304" pitchFamily="18" charset="0"/>
                <a:cs typeface="Times New Roman"/>
              </a:rPr>
              <a:t>pieraksti</a:t>
            </a:r>
            <a:r>
              <a:rPr lang="lv-LV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darbības, kas var palīdzēt brīžos, kad </a:t>
            </a:r>
            <a:r>
              <a:rPr lang="lv-LV" sz="2400" dirty="0">
                <a:latin typeface="Calibri"/>
                <a:ea typeface="Times New Roman" panose="02020603050405020304" pitchFamily="18" charset="0"/>
                <a:cs typeface="Times New Roman"/>
              </a:rPr>
              <a:t>tu izjūti</a:t>
            </a:r>
            <a:r>
              <a:rPr lang="lv-LV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stresu</a:t>
            </a:r>
            <a:r>
              <a:rPr lang="lv-LV" sz="2400" dirty="0">
                <a:latin typeface="Calibri"/>
                <a:ea typeface="Times New Roman" panose="02020603050405020304" pitchFamily="18" charset="0"/>
                <a:cs typeface="Times New Roman"/>
              </a:rPr>
              <a:t>!</a:t>
            </a:r>
            <a:endParaRPr lang="en-GB" sz="24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0138D6C-B970-48D0-A50D-B0253B623E94}"/>
              </a:ext>
            </a:extLst>
          </p:cNvPr>
          <p:cNvSpPr txBox="1"/>
          <p:nvPr/>
        </p:nvSpPr>
        <p:spPr>
          <a:xfrm>
            <a:off x="139501" y="385296"/>
            <a:ext cx="1000932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v-LV" sz="2800" b="1" dirty="0"/>
              <a:t>1.aktivitāte. Paņēmieni stresa mazināšanai</a:t>
            </a:r>
            <a:endParaRPr lang="lv-LV" sz="2800" dirty="0"/>
          </a:p>
        </p:txBody>
      </p:sp>
    </p:spTree>
    <p:extLst>
      <p:ext uri="{BB962C8B-B14F-4D97-AF65-F5344CB8AC3E}">
        <p14:creationId xmlns="" xmlns:p14="http://schemas.microsoft.com/office/powerpoint/2010/main" val="2954966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4900" y="145773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r>
              <a:rPr lang="en-GB" dirty="0"/>
              <a:t>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E64E56D-F749-4181-9ACD-8E9CF87943DB}"/>
              </a:ext>
            </a:extLst>
          </p:cNvPr>
          <p:cNvSpPr txBox="1"/>
          <p:nvPr/>
        </p:nvSpPr>
        <p:spPr>
          <a:xfrm>
            <a:off x="304799" y="1457732"/>
            <a:ext cx="9581323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0138D6C-B970-48D0-A50D-B0253B623E94}"/>
              </a:ext>
            </a:extLst>
          </p:cNvPr>
          <p:cNvSpPr txBox="1"/>
          <p:nvPr/>
        </p:nvSpPr>
        <p:spPr>
          <a:xfrm>
            <a:off x="92366" y="0"/>
            <a:ext cx="10009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b="1" dirty="0"/>
              <a:t>2. aktivitāte. Kur es varu saņemt palīdzību?</a:t>
            </a:r>
            <a:endParaRPr lang="lv-LV" sz="28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4E0D98E-C295-4DCC-8FC1-7DAAB549C4DE}"/>
              </a:ext>
            </a:extLst>
          </p:cNvPr>
          <p:cNvSpPr txBox="1"/>
          <p:nvPr/>
        </p:nvSpPr>
        <p:spPr>
          <a:xfrm>
            <a:off x="46183" y="696177"/>
            <a:ext cx="12099633" cy="2507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2400" b="1" dirty="0">
                <a:solidFill>
                  <a:srgbClr val="25AA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Padomā: </a:t>
            </a:r>
            <a:r>
              <a:rPr lang="lv-LV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Kāda ir atšķirība starp stresu un trauksmi? </a:t>
            </a:r>
          </a:p>
          <a:p>
            <a:pPr marL="285750" indent="-285750" algn="just">
              <a:spcAft>
                <a:spcPts val="1000"/>
              </a:spcAft>
              <a:buFontTx/>
              <a:buChar char="-"/>
            </a:pPr>
            <a:r>
              <a:rPr lang="lv-LV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tress ir normāla īstermiņa reakcija uz esošajiem apstākļiem.  </a:t>
            </a:r>
          </a:p>
          <a:p>
            <a:pPr marL="285750" indent="-285750" algn="just">
              <a:spcAft>
                <a:spcPts val="1000"/>
              </a:spcAft>
              <a:buFontTx/>
              <a:buChar char="-"/>
            </a:pPr>
            <a:r>
              <a:rPr lang="lv-LV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 stress ir ilgstošs vai kļūst ļoti nomācošs, tas var izraisīt trauksmi. </a:t>
            </a:r>
            <a:endParaRPr lang="lv-LV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000"/>
              </a:spcAft>
              <a:buFontTx/>
              <a:buChar char="-"/>
            </a:pPr>
            <a:r>
              <a:rPr lang="lv-LV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 stress tevi nomāc, tev jāaprunājas ar kādu, lai saņemtu palīdzību un varētu stresu pārvarēt.</a:t>
            </a:r>
          </a:p>
          <a:p>
            <a:pPr marL="285750" indent="-285750" algn="just">
              <a:spcAft>
                <a:spcPts val="1000"/>
              </a:spcAft>
              <a:buFontTx/>
              <a:buChar char="-"/>
            </a:pPr>
            <a:r>
              <a:rPr lang="lv-LV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 normāli dažkārt piedzīvot garīgās veselības problēmas, un tev var palīdzēt tās atrisināt.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D9916CE-CDB2-4DC5-9B18-4F6602B0B85E}"/>
              </a:ext>
            </a:extLst>
          </p:cNvPr>
          <p:cNvSpPr txBox="1"/>
          <p:nvPr/>
        </p:nvSpPr>
        <p:spPr>
          <a:xfrm>
            <a:off x="2384066" y="3654471"/>
            <a:ext cx="9581322" cy="2451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v-LV" sz="2000" b="1" dirty="0">
                <a:solidFill>
                  <a:srgbClr val="EF3F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Atceries!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v-LV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Video par </a:t>
            </a:r>
            <a:r>
              <a:rPr lang="lv-LV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panikas lēkmēm</a:t>
            </a:r>
            <a:r>
              <a:rPr lang="lv-LV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v-LV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https://www.youtube.com/watch?v=g75BTjHEKMQ&amp;ab_channel=Medic%C4%ABnasKan%C4%81ls</a:t>
            </a:r>
            <a:r>
              <a:rPr lang="lv-LV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v-LV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v-LV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Krīzes tālruņi</a:t>
            </a:r>
            <a:r>
              <a:rPr lang="lv-LV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kur palīdzību var saņemt anonīmi: centrs “Skalbes”, VBTAI izveidotais bērnu un pusaudžu uzticības tālrunis 116111.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="" xmlns:a16="http://schemas.microsoft.com/office/drawing/2014/main" id="{117787F2-ADF4-445E-AC27-5D1CA5C2C94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2717" t="28421" r="15218" b="50000"/>
          <a:stretch/>
        </p:blipFill>
        <p:spPr>
          <a:xfrm>
            <a:off x="742122" y="3654471"/>
            <a:ext cx="1470992" cy="147914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0BE4F8C-6C2A-4C3C-96E8-69E6B33E8DAD}"/>
              </a:ext>
            </a:extLst>
          </p:cNvPr>
          <p:cNvSpPr txBox="1"/>
          <p:nvPr/>
        </p:nvSpPr>
        <p:spPr>
          <a:xfrm>
            <a:off x="304799" y="5101790"/>
            <a:ext cx="2559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Attēls: qr-code-generator.com/</a:t>
            </a:r>
            <a:endParaRPr lang="en-GB" sz="1200" dirty="0"/>
          </a:p>
        </p:txBody>
      </p:sp>
    </p:spTree>
    <p:extLst>
      <p:ext uri="{BB962C8B-B14F-4D97-AF65-F5344CB8AC3E}">
        <p14:creationId xmlns="" xmlns:p14="http://schemas.microsoft.com/office/powerpoint/2010/main" val="4192584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178008" y="1696600"/>
            <a:ext cx="6899083" cy="37134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lv-LV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 šodien apguvi jaunus paņēmienus, kā mazināt stresu?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lv-LV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lv-LV" sz="32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Šonedēļ izmēģini vienu jaunu paņēmienu un pēc tam izstāsti, vai tas </a:t>
            </a:r>
            <a:r>
              <a:rPr lang="lv-LV" sz="320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palīdzēja</a:t>
            </a:r>
            <a:r>
              <a:rPr lang="lv-LV" sz="3200">
                <a:latin typeface="Calibri"/>
                <a:ea typeface="Times New Roman" panose="02020603050405020304" pitchFamily="18" charset="0"/>
                <a:cs typeface="Times New Roman"/>
              </a:rPr>
              <a:t>!</a:t>
            </a:r>
            <a:endParaRPr lang="en-GB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Why is thinking so important for happy and successful life?">
            <a:extLst>
              <a:ext uri="{FF2B5EF4-FFF2-40B4-BE49-F238E27FC236}">
                <a16:creationId xmlns="" xmlns:a16="http://schemas.microsoft.com/office/drawing/2014/main" id="{214A63CC-2C78-A94C-ACC3-56EBE2804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76" y="2114311"/>
            <a:ext cx="2987964" cy="29879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4301C04-2975-164D-9A33-95983463EEE8}"/>
              </a:ext>
            </a:extLst>
          </p:cNvPr>
          <p:cNvSpPr/>
          <p:nvPr/>
        </p:nvSpPr>
        <p:spPr>
          <a:xfrm>
            <a:off x="1323370" y="5102275"/>
            <a:ext cx="24256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400" dirty="0">
                <a:solidFill>
                  <a:prstClr val="black"/>
                </a:solidFill>
              </a:rPr>
              <a:t>Attēls: </a:t>
            </a:r>
            <a:r>
              <a:rPr lang="x-none" sz="1400" dirty="0"/>
              <a:t>lawfulrebel</a:t>
            </a:r>
            <a:r>
              <a:rPr lang="lv-LV" sz="1400" dirty="0"/>
              <a:t>.</a:t>
            </a:r>
            <a:r>
              <a:rPr lang="lv-LV" sz="1400" dirty="0" err="1"/>
              <a:t>com</a:t>
            </a:r>
            <a:endParaRPr lang="x-none" sz="14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04D6438-400B-4A2C-BA9E-6AE42CCFCE72}"/>
              </a:ext>
            </a:extLst>
          </p:cNvPr>
          <p:cNvSpPr txBox="1"/>
          <p:nvPr/>
        </p:nvSpPr>
        <p:spPr>
          <a:xfrm>
            <a:off x="106017" y="368725"/>
            <a:ext cx="9753600" cy="55874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28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Kopīgā noslēguma apspriede</a:t>
            </a:r>
            <a:r>
              <a:rPr lang="lv-LV" sz="2800" b="1" dirty="0">
                <a:latin typeface="Calibri"/>
                <a:ea typeface="Times New Roman" panose="02020603050405020304" pitchFamily="18" charset="0"/>
                <a:cs typeface="Times New Roman"/>
              </a:rPr>
              <a:t>.</a:t>
            </a:r>
            <a:r>
              <a:rPr lang="lv-LV" sz="28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lv-LV" sz="2800" b="1" dirty="0">
                <a:latin typeface="Calibri"/>
                <a:ea typeface="Times New Roman" panose="02020603050405020304" pitchFamily="18" charset="0"/>
                <a:cs typeface="Times New Roman"/>
              </a:rPr>
              <a:t>Neviens</a:t>
            </a:r>
            <a:r>
              <a:rPr lang="lv-LV" sz="2800" b="1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nepiedzimst par meistaru</a:t>
            </a:r>
            <a:endParaRPr lang="en-GB" sz="28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8698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xmlns="" id="{13A6F55A-93F3-44E7-9339-69136DD5BF5A}"/>
              </a:ext>
            </a:extLst>
          </p:cNvPr>
          <p:cNvSpPr txBox="1">
            <a:spLocks/>
          </p:cNvSpPr>
          <p:nvPr/>
        </p:nvSpPr>
        <p:spPr>
          <a:xfrm>
            <a:off x="766173" y="1494672"/>
            <a:ext cx="10515600" cy="17670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/>
              <a:t>Tikumiskās audzināšanas programma «e-TAP»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978E98D7-0704-4C63-A129-5D9F78E2784A}"/>
              </a:ext>
            </a:extLst>
          </p:cNvPr>
          <p:cNvSpPr txBox="1">
            <a:spLocks/>
          </p:cNvSpPr>
          <p:nvPr/>
        </p:nvSpPr>
        <p:spPr>
          <a:xfrm>
            <a:off x="910227" y="2637223"/>
            <a:ext cx="10515600" cy="25256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dirty="0"/>
              <a:t>Resursi pieejami: </a:t>
            </a:r>
            <a:r>
              <a:rPr lang="lv-LV" dirty="0">
                <a:hlinkClick r:id="rId2"/>
              </a:rPr>
              <a:t>www.arete.lu.lv</a:t>
            </a:r>
            <a:endParaRPr lang="lv-LV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lv-LV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600" dirty="0"/>
              <a:t>Programmas administrators: Dr. Manuels </a:t>
            </a:r>
            <a:r>
              <a:rPr lang="lv-LV" sz="1600" dirty="0" err="1"/>
              <a:t>Fernandezs</a:t>
            </a:r>
            <a:r>
              <a:rPr lang="lv-LV" sz="1600" dirty="0"/>
              <a:t>. </a:t>
            </a:r>
            <a:r>
              <a:rPr lang="lv-LV" sz="1600" dirty="0">
                <a:hlinkClick r:id="rId3"/>
              </a:rPr>
              <a:t>manuels.fernandezs@lu.lv</a:t>
            </a:r>
            <a:r>
              <a:rPr lang="lv-LV" sz="1600" dirty="0"/>
              <a:t>, +371 26253625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lv-LV" sz="1600" dirty="0"/>
              <a:t>Latvijas Universitātes Pedagoģijas, psiholoģijas un mākslas fakultātes Pedagoģijas zinātniskā institūta vadošais pētnieks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sz="1600" dirty="0"/>
              <a:t>Imantas 7. līnija 1, 223. telpa, Rīga, LV-1083, Latvija</a:t>
            </a:r>
          </a:p>
          <a:p>
            <a:pPr marL="0" indent="0">
              <a:buNone/>
            </a:pPr>
            <a:r>
              <a:rPr lang="lv-LV" sz="1200" i="1" dirty="0"/>
              <a:t>"Digitālas mācību programmas piemērotības un </a:t>
            </a:r>
            <a:r>
              <a:rPr lang="lv-LV" sz="1200" i="1" dirty="0" err="1"/>
              <a:t>īstenojamības</a:t>
            </a:r>
            <a:r>
              <a:rPr lang="lv-LV" sz="1200" i="1" dirty="0"/>
              <a:t> izpēte jauniešu tikumiskajai audzināšanai Latvijas izglītības iestādēs (no 5 līdz 15 gadu vecumā)" (01.12.2020-31.12.2021). </a:t>
            </a:r>
            <a:r>
              <a:rPr lang="lv-LV" sz="1200" dirty="0"/>
              <a:t>Projekta Nr. lzp-2020/2-0277; LU reģistrācijas </a:t>
            </a:r>
            <a:r>
              <a:rPr lang="lv-LV" sz="1200" dirty="0" err="1"/>
              <a:t>Nr</a:t>
            </a:r>
            <a:r>
              <a:rPr lang="lv-LV" sz="1200" dirty="0"/>
              <a:t>: LZP2020/95</a:t>
            </a:r>
            <a:endParaRPr lang="lv-LV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EBB747-1CE2-40FB-B740-7CFE0F9D2E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A08566-3BD7-43FA-A447-5E6815443D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13515A-6C93-49A7-955F-56A10C49AF5E}">
  <ds:schemaRefs>
    <ds:schemaRef ds:uri="http://www.w3.org/XML/1998/namespace"/>
    <ds:schemaRef ds:uri="bcd8bb90-b1cb-4fe5-8892-66ea2dba031d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370</Words>
  <Application>Microsoft Office PowerPoint</Application>
  <PresentationFormat>Custom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dizains</vt:lpstr>
      <vt:lpstr>4.klase  Tēma: Stress 2. nodarbība: Stresa pārvarēšana.</vt:lpstr>
      <vt:lpstr>Stresa situācijas ir kā ūdens ieliešana krūzē.  - Kas notiks, ja krūze jau ir diezgan pilna, bet mēs tajā ieliesim vēl vairāk ūdens?   - Kā tas varētu izpausties reālajā dzīvē?   - Kā šis attēls attiecās uz stresu?  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Manuels Fernandezs</dc:creator>
  <cp:lastModifiedBy>Arturs</cp:lastModifiedBy>
  <cp:revision>22</cp:revision>
  <dcterms:created xsi:type="dcterms:W3CDTF">2021-06-29T10:55:51Z</dcterms:created>
  <dcterms:modified xsi:type="dcterms:W3CDTF">2021-10-15T11:41:22Z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