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Default Extension="wdp" ContentType="image/vnd.ms-photo"/>
  <Override PartName="/ppt/commentAuthors.xml" ContentType="application/vnd.openxmlformats-officedocument.presentationml.commentAuthors+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86" r:id="rId5"/>
    <p:sldId id="280" r:id="rId6"/>
    <p:sldId id="281" r:id="rId7"/>
    <p:sldId id="282" r:id="rId8"/>
    <p:sldId id="283" r:id="rId9"/>
    <p:sldId id="285" r:id="rId10"/>
    <p:sldId id="284" r:id="rId11"/>
    <p:sldId id="28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jamin Miller (School of Education)" initials="BM(o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AFB60B-0C58-4F28-A54E-7AE83F75638F}" v="156" dt="2021-09-19T17:32:12.601"/>
    <p1510:client id="{B704E91F-B7AF-4D41-86BD-99144C1B97DF}" v="7" dt="2021-09-20T12:17:24.886"/>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699" autoAdjust="0"/>
    <p:restoredTop sz="94660"/>
  </p:normalViewPr>
  <p:slideViewPr>
    <p:cSldViewPr snapToGrid="0">
      <p:cViewPr varScale="1">
        <p:scale>
          <a:sx n="116" d="100"/>
          <a:sy n="116" d="100"/>
        </p:scale>
        <p:origin x="-144"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uel Joaquin Fernandez Gonzalez" userId="90e28fec-564e-43b0-9c13-1b12e1cad7dc" providerId="ADAL" clId="{B704E91F-B7AF-4D41-86BD-99144C1B97DF}"/>
    <pc:docChg chg="custSel modSld">
      <pc:chgData name="Manuel Joaquin Fernandez Gonzalez" userId="90e28fec-564e-43b0-9c13-1b12e1cad7dc" providerId="ADAL" clId="{B704E91F-B7AF-4D41-86BD-99144C1B97DF}" dt="2021-09-20T12:17:37.288" v="12" actId="166"/>
      <pc:docMkLst>
        <pc:docMk/>
      </pc:docMkLst>
      <pc:sldChg chg="delSp modSp mod">
        <pc:chgData name="Manuel Joaquin Fernandez Gonzalez" userId="90e28fec-564e-43b0-9c13-1b12e1cad7dc" providerId="ADAL" clId="{B704E91F-B7AF-4D41-86BD-99144C1B97DF}" dt="2021-09-20T12:17:37.288" v="12" actId="166"/>
        <pc:sldMkLst>
          <pc:docMk/>
          <pc:sldMk cId="1057505844" sldId="282"/>
        </pc:sldMkLst>
        <pc:picChg chg="del">
          <ac:chgData name="Manuel Joaquin Fernandez Gonzalez" userId="90e28fec-564e-43b0-9c13-1b12e1cad7dc" providerId="ADAL" clId="{B704E91F-B7AF-4D41-86BD-99144C1B97DF}" dt="2021-09-20T12:14:16.677" v="1" actId="478"/>
          <ac:picMkLst>
            <pc:docMk/>
            <pc:sldMk cId="1057505844" sldId="282"/>
            <ac:picMk id="4" creationId="{3C2C8610-ACEB-164C-B87C-FA138887E5A7}"/>
          </ac:picMkLst>
        </pc:picChg>
        <pc:picChg chg="mod ord">
          <ac:chgData name="Manuel Joaquin Fernandez Gonzalez" userId="90e28fec-564e-43b0-9c13-1b12e1cad7dc" providerId="ADAL" clId="{B704E91F-B7AF-4D41-86BD-99144C1B97DF}" dt="2021-09-20T12:17:37.288" v="12" actId="166"/>
          <ac:picMkLst>
            <pc:docMk/>
            <pc:sldMk cId="1057505844" sldId="282"/>
            <ac:picMk id="8" creationId="{00000000-0000-0000-0000-000000000000}"/>
          </ac:picMkLst>
        </pc:picChg>
        <pc:picChg chg="mod">
          <ac:chgData name="Manuel Joaquin Fernandez Gonzalez" userId="90e28fec-564e-43b0-9c13-1b12e1cad7dc" providerId="ADAL" clId="{B704E91F-B7AF-4D41-86BD-99144C1B97DF}" dt="2021-09-20T12:17:24.886" v="9" actId="1076"/>
          <ac:picMkLst>
            <pc:docMk/>
            <pc:sldMk cId="1057505844" sldId="282"/>
            <ac:picMk id="1026" creationId="{31CC8A83-5CB2-3643-9155-FA78622FB9F4}"/>
          </ac:picMkLst>
        </pc:picChg>
      </pc:sldChg>
    </pc:docChg>
  </pc:docChgLst>
  <pc:docChgLst>
    <pc:chgData name="Baiba Kaļķe" userId="S::baibak@edu.lu.lv::090b5955-d8cd-4512-94e7-80946276549e" providerId="AD" clId="Web-{49AFB60B-0C58-4F28-A54E-7AE83F75638F}"/>
    <pc:docChg chg="modSld">
      <pc:chgData name="Baiba Kaļķe" userId="S::baibak@edu.lu.lv::090b5955-d8cd-4512-94e7-80946276549e" providerId="AD" clId="Web-{49AFB60B-0C58-4F28-A54E-7AE83F75638F}" dt="2021-09-19T17:32:12.601" v="94" actId="20577"/>
      <pc:docMkLst>
        <pc:docMk/>
      </pc:docMkLst>
      <pc:sldChg chg="modSp">
        <pc:chgData name="Baiba Kaļķe" userId="S::baibak@edu.lu.lv::090b5955-d8cd-4512-94e7-80946276549e" providerId="AD" clId="Web-{49AFB60B-0C58-4F28-A54E-7AE83F75638F}" dt="2021-09-19T17:26:37.532" v="6" actId="20577"/>
        <pc:sldMkLst>
          <pc:docMk/>
          <pc:sldMk cId="2746269063" sldId="280"/>
        </pc:sldMkLst>
        <pc:spChg chg="mod">
          <ac:chgData name="Baiba Kaļķe" userId="S::baibak@edu.lu.lv::090b5955-d8cd-4512-94e7-80946276549e" providerId="AD" clId="Web-{49AFB60B-0C58-4F28-A54E-7AE83F75638F}" dt="2021-09-19T17:26:37.532" v="6" actId="20577"/>
          <ac:spMkLst>
            <pc:docMk/>
            <pc:sldMk cId="2746269063" sldId="280"/>
            <ac:spMk id="11" creationId="{00000000-0000-0000-0000-000000000000}"/>
          </ac:spMkLst>
        </pc:spChg>
      </pc:sldChg>
      <pc:sldChg chg="modSp">
        <pc:chgData name="Baiba Kaļķe" userId="S::baibak@edu.lu.lv::090b5955-d8cd-4512-94e7-80946276549e" providerId="AD" clId="Web-{49AFB60B-0C58-4F28-A54E-7AE83F75638F}" dt="2021-09-19T17:27:16.158" v="22" actId="20577"/>
        <pc:sldMkLst>
          <pc:docMk/>
          <pc:sldMk cId="3503652418" sldId="281"/>
        </pc:sldMkLst>
        <pc:spChg chg="mod">
          <ac:chgData name="Baiba Kaļķe" userId="S::baibak@edu.lu.lv::090b5955-d8cd-4512-94e7-80946276549e" providerId="AD" clId="Web-{49AFB60B-0C58-4F28-A54E-7AE83F75638F}" dt="2021-09-19T17:26:50.517" v="10" actId="20577"/>
          <ac:spMkLst>
            <pc:docMk/>
            <pc:sldMk cId="3503652418" sldId="281"/>
            <ac:spMk id="9" creationId="{00000000-0000-0000-0000-000000000000}"/>
          </ac:spMkLst>
        </pc:spChg>
        <pc:spChg chg="mod">
          <ac:chgData name="Baiba Kaļķe" userId="S::baibak@edu.lu.lv::090b5955-d8cd-4512-94e7-80946276549e" providerId="AD" clId="Web-{49AFB60B-0C58-4F28-A54E-7AE83F75638F}" dt="2021-09-19T17:27:16.158" v="22" actId="20577"/>
          <ac:spMkLst>
            <pc:docMk/>
            <pc:sldMk cId="3503652418" sldId="281"/>
            <ac:spMk id="12" creationId="{00000000-0000-0000-0000-000000000000}"/>
          </ac:spMkLst>
        </pc:spChg>
      </pc:sldChg>
      <pc:sldChg chg="modSp">
        <pc:chgData name="Baiba Kaļķe" userId="S::baibak@edu.lu.lv::090b5955-d8cd-4512-94e7-80946276549e" providerId="AD" clId="Web-{49AFB60B-0C58-4F28-A54E-7AE83F75638F}" dt="2021-09-19T17:27:35.174" v="25" actId="20577"/>
        <pc:sldMkLst>
          <pc:docMk/>
          <pc:sldMk cId="1057505844" sldId="282"/>
        </pc:sldMkLst>
        <pc:spChg chg="mod">
          <ac:chgData name="Baiba Kaļķe" userId="S::baibak@edu.lu.lv::090b5955-d8cd-4512-94e7-80946276549e" providerId="AD" clId="Web-{49AFB60B-0C58-4F28-A54E-7AE83F75638F}" dt="2021-09-19T17:27:35.174" v="25" actId="20577"/>
          <ac:spMkLst>
            <pc:docMk/>
            <pc:sldMk cId="1057505844" sldId="282"/>
            <ac:spMk id="9" creationId="{00000000-0000-0000-0000-000000000000}"/>
          </ac:spMkLst>
        </pc:spChg>
      </pc:sldChg>
      <pc:sldChg chg="modSp">
        <pc:chgData name="Baiba Kaļķe" userId="S::baibak@edu.lu.lv::090b5955-d8cd-4512-94e7-80946276549e" providerId="AD" clId="Web-{49AFB60B-0C58-4F28-A54E-7AE83F75638F}" dt="2021-09-19T17:30:24.849" v="43" actId="20577"/>
        <pc:sldMkLst>
          <pc:docMk/>
          <pc:sldMk cId="591313284" sldId="283"/>
        </pc:sldMkLst>
        <pc:spChg chg="mod">
          <ac:chgData name="Baiba Kaļķe" userId="S::baibak@edu.lu.lv::090b5955-d8cd-4512-94e7-80946276549e" providerId="AD" clId="Web-{49AFB60B-0C58-4F28-A54E-7AE83F75638F}" dt="2021-09-19T17:29:48.505" v="31" actId="20577"/>
          <ac:spMkLst>
            <pc:docMk/>
            <pc:sldMk cId="591313284" sldId="283"/>
            <ac:spMk id="3" creationId="{00000000-0000-0000-0000-000000000000}"/>
          </ac:spMkLst>
        </pc:spChg>
        <pc:spChg chg="mod">
          <ac:chgData name="Baiba Kaļķe" userId="S::baibak@edu.lu.lv::090b5955-d8cd-4512-94e7-80946276549e" providerId="AD" clId="Web-{49AFB60B-0C58-4F28-A54E-7AE83F75638F}" dt="2021-09-19T17:30:24.849" v="43" actId="20577"/>
          <ac:spMkLst>
            <pc:docMk/>
            <pc:sldMk cId="591313284" sldId="283"/>
            <ac:spMk id="10" creationId="{00000000-0000-0000-0000-000000000000}"/>
          </ac:spMkLst>
        </pc:spChg>
        <pc:spChg chg="mod">
          <ac:chgData name="Baiba Kaļķe" userId="S::baibak@edu.lu.lv::090b5955-d8cd-4512-94e7-80946276549e" providerId="AD" clId="Web-{49AFB60B-0C58-4F28-A54E-7AE83F75638F}" dt="2021-09-19T17:30:02.224" v="34" actId="20577"/>
          <ac:spMkLst>
            <pc:docMk/>
            <pc:sldMk cId="591313284" sldId="283"/>
            <ac:spMk id="17" creationId="{00000000-0000-0000-0000-000000000000}"/>
          </ac:spMkLst>
        </pc:spChg>
      </pc:sldChg>
      <pc:sldChg chg="modSp">
        <pc:chgData name="Baiba Kaļķe" userId="S::baibak@edu.lu.lv::090b5955-d8cd-4512-94e7-80946276549e" providerId="AD" clId="Web-{49AFB60B-0C58-4F28-A54E-7AE83F75638F}" dt="2021-09-19T17:32:12.601" v="94" actId="20577"/>
        <pc:sldMkLst>
          <pc:docMk/>
          <pc:sldMk cId="3120877900" sldId="284"/>
        </pc:sldMkLst>
        <pc:spChg chg="mod">
          <ac:chgData name="Baiba Kaļķe" userId="S::baibak@edu.lu.lv::090b5955-d8cd-4512-94e7-80946276549e" providerId="AD" clId="Web-{49AFB60B-0C58-4F28-A54E-7AE83F75638F}" dt="2021-09-19T17:32:12.601" v="94" actId="20577"/>
          <ac:spMkLst>
            <pc:docMk/>
            <pc:sldMk cId="3120877900" sldId="284"/>
            <ac:spMk id="2" creationId="{00000000-0000-0000-0000-000000000000}"/>
          </ac:spMkLst>
        </pc:spChg>
        <pc:spChg chg="mod">
          <ac:chgData name="Baiba Kaļķe" userId="S::baibak@edu.lu.lv::090b5955-d8cd-4512-94e7-80946276549e" providerId="AD" clId="Web-{49AFB60B-0C58-4F28-A54E-7AE83F75638F}" dt="2021-09-19T17:31:51.179" v="92" actId="20577"/>
          <ac:spMkLst>
            <pc:docMk/>
            <pc:sldMk cId="3120877900" sldId="284"/>
            <ac:spMk id="10" creationId="{00000000-0000-0000-0000-000000000000}"/>
          </ac:spMkLst>
        </pc:spChg>
      </pc:sldChg>
      <pc:sldChg chg="modSp">
        <pc:chgData name="Baiba Kaļķe" userId="S::baibak@edu.lu.lv::090b5955-d8cd-4512-94e7-80946276549e" providerId="AD" clId="Web-{49AFB60B-0C58-4F28-A54E-7AE83F75638F}" dt="2021-09-19T17:31:01.381" v="77"/>
        <pc:sldMkLst>
          <pc:docMk/>
          <pc:sldMk cId="14404138" sldId="285"/>
        </pc:sldMkLst>
        <pc:graphicFrameChg chg="mod modGraphic">
          <ac:chgData name="Baiba Kaļķe" userId="S::baibak@edu.lu.lv::090b5955-d8cd-4512-94e7-80946276549e" providerId="AD" clId="Web-{49AFB60B-0C58-4F28-A54E-7AE83F75638F}" dt="2021-09-19T17:31:01.381" v="77"/>
          <ac:graphicFrameMkLst>
            <pc:docMk/>
            <pc:sldMk cId="14404138" sldId="285"/>
            <ac:graphicFrameMk id="4" creationId="{5CAEB314-62B6-E14F-91D2-25DC38F5D182}"/>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F072E8-FB98-4E7E-A980-896F6D878392}" type="datetimeFigureOut">
              <a:rPr lang="lv-LV" smtClean="0"/>
              <a:pPr/>
              <a:t>2021.10.15.</a:t>
            </a:fld>
            <a:endParaRPr lang="lv-LV"/>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6D9B73-82F0-43C6-A5A8-3F029AC7E99E}" type="slidenum">
              <a:rPr lang="lv-LV" smtClean="0"/>
              <a:pPr/>
              <a:t>‹#›</a:t>
            </a:fld>
            <a:endParaRPr lang="lv-LV"/>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pPr/>
              <a:t>2</a:t>
            </a:fld>
            <a:endParaRPr lang="en-GB"/>
          </a:p>
        </p:txBody>
      </p:sp>
    </p:spTree>
    <p:extLst>
      <p:ext uri="{BB962C8B-B14F-4D97-AF65-F5344CB8AC3E}">
        <p14:creationId xmlns="" xmlns:p14="http://schemas.microsoft.com/office/powerpoint/2010/main" val="1238831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pPr/>
              <a:t>4</a:t>
            </a:fld>
            <a:endParaRPr lang="en-GB"/>
          </a:p>
        </p:txBody>
      </p:sp>
    </p:spTree>
    <p:extLst>
      <p:ext uri="{BB962C8B-B14F-4D97-AF65-F5344CB8AC3E}">
        <p14:creationId xmlns="" xmlns:p14="http://schemas.microsoft.com/office/powerpoint/2010/main" val="295034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hyperlink" Target="http://www.arete.lu.lv/" TargetMode="Externa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89154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3780867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1121756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1620035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502160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3019949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258537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4126918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2892335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3123357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9" descr="Uni.png"/>
          <p:cNvPicPr>
            <a:picLocks noChangeAspect="1"/>
          </p:cNvPicPr>
          <p:nvPr userDrawn="1"/>
        </p:nvPicPr>
        <p:blipFill>
          <a:blip r:embed="rId2" cstate="print"/>
          <a:stretch>
            <a:fillRect/>
          </a:stretch>
        </p:blipFill>
        <p:spPr>
          <a:xfrm>
            <a:off x="7558903" y="2992180"/>
            <a:ext cx="3071835" cy="1977757"/>
          </a:xfrm>
          <a:prstGeom prst="rect">
            <a:avLst/>
          </a:prstGeom>
        </p:spPr>
      </p:pic>
      <p:pic>
        <p:nvPicPr>
          <p:cNvPr id="11" name="Picture 10" descr="Arete.png"/>
          <p:cNvPicPr>
            <a:picLocks noChangeAspect="1"/>
          </p:cNvPicPr>
          <p:nvPr userDrawn="1"/>
        </p:nvPicPr>
        <p:blipFill>
          <a:blip r:embed="rId3" cstate="print"/>
          <a:srcRect l="36901"/>
          <a:stretch>
            <a:fillRect/>
          </a:stretch>
        </p:blipFill>
        <p:spPr>
          <a:xfrm>
            <a:off x="725805" y="850578"/>
            <a:ext cx="2684233" cy="1549206"/>
          </a:xfrm>
          <a:prstGeom prst="rect">
            <a:avLst/>
          </a:prstGeom>
        </p:spPr>
      </p:pic>
      <p:cxnSp>
        <p:nvCxnSpPr>
          <p:cNvPr id="13" name="Straight Connector 12"/>
          <p:cNvCxnSpPr/>
          <p:nvPr userDrawn="1"/>
        </p:nvCxnSpPr>
        <p:spPr>
          <a:xfrm>
            <a:off x="556260" y="2377440"/>
            <a:ext cx="1099566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815340" y="2547943"/>
            <a:ext cx="6332220" cy="3139321"/>
          </a:xfrm>
          <a:prstGeom prst="rect">
            <a:avLst/>
          </a:prstGeom>
        </p:spPr>
        <p:txBody>
          <a:bodyPr wrap="square" rtlCol="0">
            <a:spAutoFit/>
          </a:bodyPr>
          <a:lstStyle/>
          <a:p>
            <a:r>
              <a:rPr lang="lv-LV" dirty="0"/>
              <a:t>Resursi</a:t>
            </a:r>
            <a:r>
              <a:rPr lang="lv-LV" baseline="0" dirty="0"/>
              <a:t> pieejami: </a:t>
            </a:r>
            <a:r>
              <a:rPr lang="lv-LV" baseline="0" dirty="0">
                <a:hlinkClick r:id="rId4"/>
              </a:rPr>
              <a:t>www.arete.lu.lv</a:t>
            </a:r>
            <a:endParaRPr lang="lv-LV" baseline="0" dirty="0"/>
          </a:p>
          <a:p>
            <a:endParaRPr lang="lv-LV" baseline="0" dirty="0"/>
          </a:p>
          <a:p>
            <a:r>
              <a:rPr lang="lv-LV" baseline="0" dirty="0"/>
              <a:t>Programmas administrators:</a:t>
            </a:r>
          </a:p>
          <a:p>
            <a:r>
              <a:rPr lang="lv-LV" baseline="0" dirty="0"/>
              <a:t>Dr. Manuels Fernandezs</a:t>
            </a:r>
          </a:p>
          <a:p>
            <a:r>
              <a:rPr lang="lv-LV" baseline="0" dirty="0"/>
              <a:t>manuels.fernandezs@lu.lv</a:t>
            </a:r>
          </a:p>
          <a:p>
            <a:r>
              <a:rPr lang="lv-LV" baseline="0" dirty="0"/>
              <a:t>+371 26253625</a:t>
            </a:r>
          </a:p>
          <a:p>
            <a:r>
              <a:rPr lang="lv-LV" baseline="0" dirty="0"/>
              <a:t>Imantas 7. līnija 1, 223. telpa, Rīga, LV-1083, Latvija</a:t>
            </a:r>
          </a:p>
          <a:p>
            <a:endParaRPr lang="lv-LV"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lv-LV" baseline="0" dirty="0"/>
              <a:t>Latvijas Universitātes Pedagoģijas, psiholoģijas un mākslas fakultātes Pedagoģijas zinātniskā institūta vadošais pētnieks, pēcdoktorants</a:t>
            </a:r>
          </a:p>
        </p:txBody>
      </p:sp>
      <p:sp>
        <p:nvSpPr>
          <p:cNvPr id="16" name="TextBox 15"/>
          <p:cNvSpPr txBox="1"/>
          <p:nvPr userDrawn="1"/>
        </p:nvSpPr>
        <p:spPr>
          <a:xfrm>
            <a:off x="7774305" y="2547942"/>
            <a:ext cx="2426970" cy="369332"/>
          </a:xfrm>
          <a:prstGeom prst="rect">
            <a:avLst/>
          </a:prstGeom>
          <a:noFill/>
        </p:spPr>
        <p:txBody>
          <a:bodyPr wrap="square" rtlCol="0">
            <a:spAutoFit/>
          </a:bodyPr>
          <a:lstStyle/>
          <a:p>
            <a:r>
              <a:rPr lang="lv-LV" dirty="0"/>
              <a:t>Izstrādāts pateicoties:</a:t>
            </a:r>
            <a:endParaRPr lang="lv-LV" baseline="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3017137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microsoft.com/office/2007/relationships/hdphoto" Target="../media/hdphoto2.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740878-DE8D-49C9-801F-20C13B45B7B0}" type="datetimeFigureOut">
              <a:rPr lang="en-GB" smtClean="0"/>
              <a:pPr/>
              <a:t>15/10/2021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A94A46-A8DB-42AA-82F0-67269212E8B1}" type="slidenum">
              <a:rPr lang="en-GB" smtClean="0"/>
              <a:pPr/>
              <a:t>‹#›</a:t>
            </a:fld>
            <a:endParaRPr lang="en-GB"/>
          </a:p>
        </p:txBody>
      </p:sp>
      <p:pic>
        <p:nvPicPr>
          <p:cNvPr id="7" name="Attēls 8">
            <a:extLst>
              <a:ext uri="{FF2B5EF4-FFF2-40B4-BE49-F238E27FC236}">
                <a16:creationId xmlns:a16="http://schemas.microsoft.com/office/drawing/2014/main" xmlns="" id="{B13E43D7-9C42-45AE-BF03-91C4B7A7877F}"/>
              </a:ext>
            </a:extLst>
          </p:cNvPr>
          <p:cNvPicPr>
            <a:picLocks noChangeAspect="1"/>
          </p:cNvPicPr>
          <p:nvPr userDrawn="1"/>
        </p:nvPicPr>
        <p:blipFill>
          <a:blip r:embed="rId14" cstate="print"/>
          <a:stretch>
            <a:fillRect/>
          </a:stretch>
        </p:blipFill>
        <p:spPr>
          <a:xfrm>
            <a:off x="152405" y="5924237"/>
            <a:ext cx="2105522" cy="743831"/>
          </a:xfrm>
          <a:prstGeom prst="rect">
            <a:avLst/>
          </a:prstGeom>
        </p:spPr>
      </p:pic>
      <p:pic>
        <p:nvPicPr>
          <p:cNvPr id="8" name="Attēls 7">
            <a:extLst>
              <a:ext uri="{FF2B5EF4-FFF2-40B4-BE49-F238E27FC236}">
                <a16:creationId xmlns:a16="http://schemas.microsoft.com/office/drawing/2014/main" xmlns="" xmlns:lc="http://schemas.openxmlformats.org/drawingml/2006/lockedCanvas" id="{AB3E88F5-45B7-4538-93B5-2715D014B94A}"/>
              </a:ext>
            </a:extLst>
          </p:cNvPr>
          <p:cNvPicPr>
            <a:picLocks noChangeAspect="1"/>
          </p:cNvPicPr>
          <p:nvPr userDrawn="1"/>
        </p:nvPicPr>
        <p:blipFill>
          <a:blip r:embed="rId15" cstate="print">
            <a:extLst>
              <a:ext uri="{BEBA8EAE-BF5A-486C-A8C5-ECC9F3942E4B}">
                <a14:imgProps xmlns:a14="http://schemas.microsoft.com/office/drawing/2010/main" xmlns="" xmlns:lc="http://schemas.openxmlformats.org/drawingml/2006/lockedCanvas">
                  <a14:imgLayer r:embed="rId18">
                    <a14:imgEffect>
                      <a14:brightnessContrast bright="20000" contrast="40000"/>
                    </a14:imgEffect>
                  </a14:imgLayer>
                </a14:imgProps>
              </a:ext>
            </a:extLst>
          </a:blip>
          <a:stretch>
            <a:fillRect/>
          </a:stretch>
        </p:blipFill>
        <p:spPr>
          <a:xfrm>
            <a:off x="10649578" y="6140467"/>
            <a:ext cx="1542422" cy="713294"/>
          </a:xfrm>
          <a:prstGeom prst="rect">
            <a:avLst/>
          </a:prstGeom>
          <a:ln>
            <a:noFill/>
          </a:ln>
          <a:effectLst>
            <a:outerShdw blurRad="292100" dist="139700" dir="2700000" algn="tl" rotWithShape="0">
              <a:srgbClr val="333333">
                <a:alpha val="65000"/>
              </a:srgbClr>
            </a:outerShdw>
          </a:effectLst>
        </p:spPr>
      </p:pic>
      <p:pic>
        <p:nvPicPr>
          <p:cNvPr id="9" name="Picture 8" descr="E-tap_main.png"/>
          <p:cNvPicPr>
            <a:picLocks noChangeAspect="1"/>
          </p:cNvPicPr>
          <p:nvPr userDrawn="1"/>
        </p:nvPicPr>
        <p:blipFill>
          <a:blip r:embed="rId19" cstate="print"/>
          <a:stretch>
            <a:fillRect/>
          </a:stretch>
        </p:blipFill>
        <p:spPr>
          <a:xfrm>
            <a:off x="10322011" y="4239"/>
            <a:ext cx="1869989" cy="782902"/>
          </a:xfrm>
          <a:prstGeom prst="rect">
            <a:avLst/>
          </a:prstGeom>
        </p:spPr>
      </p:pic>
    </p:spTree>
    <p:extLst>
      <p:ext uri="{BB962C8B-B14F-4D97-AF65-F5344CB8AC3E}">
        <p14:creationId xmlns="" xmlns:p14="http://schemas.microsoft.com/office/powerpoint/2010/main" val="2866832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mailto:manuels.fernandezs@lu.lv" TargetMode="External"/><Relationship Id="rId2" Type="http://schemas.openxmlformats.org/officeDocument/2006/relationships/hyperlink" Target="http://www.arete.lu.lv/"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ockdown: How many times can you exercise a day and will gyms reopen? | The  Independent | The Independent">
            <a:extLst>
              <a:ext uri="{FF2B5EF4-FFF2-40B4-BE49-F238E27FC236}">
                <a16:creationId xmlns="" xmlns:a16="http://schemas.microsoft.com/office/drawing/2014/main" id="{8F0C96E9-CA40-BF40-A999-5202E0B8C9AE}"/>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762736" y="955484"/>
            <a:ext cx="5806956" cy="387070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a:extLst>
              <a:ext uri="{FF2B5EF4-FFF2-40B4-BE49-F238E27FC236}">
                <a16:creationId xmlns="" xmlns:a16="http://schemas.microsoft.com/office/drawing/2014/main" id="{5F176D06-89CB-284F-90FA-962589E1BB97}"/>
              </a:ext>
            </a:extLst>
          </p:cNvPr>
          <p:cNvSpPr/>
          <p:nvPr/>
        </p:nvSpPr>
        <p:spPr>
          <a:xfrm>
            <a:off x="5703522" y="4988115"/>
            <a:ext cx="2918556" cy="307777"/>
          </a:xfrm>
          <a:prstGeom prst="rect">
            <a:avLst/>
          </a:prstGeom>
        </p:spPr>
        <p:txBody>
          <a:bodyPr wrap="none">
            <a:spAutoFit/>
          </a:bodyPr>
          <a:lstStyle/>
          <a:p>
            <a:r>
              <a:rPr lang="lv-LV" sz="1400" dirty="0"/>
              <a:t>Attēls</a:t>
            </a:r>
            <a:r>
              <a:rPr lang="x-none" sz="1400" dirty="0"/>
              <a:t>: www.static.independent.co.uk</a:t>
            </a:r>
          </a:p>
        </p:txBody>
      </p:sp>
      <p:sp>
        <p:nvSpPr>
          <p:cNvPr id="3" name="Taisnstūris 2"/>
          <p:cNvSpPr/>
          <p:nvPr/>
        </p:nvSpPr>
        <p:spPr>
          <a:xfrm>
            <a:off x="228591" y="963148"/>
            <a:ext cx="5157600" cy="4401205"/>
          </a:xfrm>
          <a:prstGeom prst="rect">
            <a:avLst/>
          </a:prstGeom>
        </p:spPr>
        <p:txBody>
          <a:bodyPr wrap="square">
            <a:spAutoFit/>
          </a:bodyPr>
          <a:lstStyle/>
          <a:p>
            <a:pPr algn="ctr"/>
            <a:r>
              <a:rPr lang="lv-LV" sz="4000" b="1" dirty="0">
                <a:solidFill>
                  <a:srgbClr val="000000"/>
                </a:solidFill>
                <a:latin typeface="Calibri Light" panose="020F0302020204030204" pitchFamily="34" charset="0"/>
              </a:rPr>
              <a:t>5.klase ​</a:t>
            </a:r>
            <a:br>
              <a:rPr lang="lv-LV" sz="4000" b="1" dirty="0">
                <a:solidFill>
                  <a:srgbClr val="000000"/>
                </a:solidFill>
                <a:latin typeface="Calibri Light" panose="020F0302020204030204" pitchFamily="34" charset="0"/>
              </a:rPr>
            </a:br>
            <a:r>
              <a:rPr lang="lv-LV" sz="4000" b="1" dirty="0">
                <a:solidFill>
                  <a:srgbClr val="000000"/>
                </a:solidFill>
                <a:latin typeface="Calibri Light" panose="020F0302020204030204" pitchFamily="34" charset="0"/>
              </a:rPr>
              <a:t>​</a:t>
            </a:r>
            <a:br>
              <a:rPr lang="lv-LV" sz="4000" b="1" dirty="0">
                <a:solidFill>
                  <a:srgbClr val="000000"/>
                </a:solidFill>
                <a:latin typeface="Calibri Light" panose="020F0302020204030204" pitchFamily="34" charset="0"/>
              </a:rPr>
            </a:br>
            <a:r>
              <a:rPr lang="lv-LV" sz="4000" b="1" dirty="0">
                <a:solidFill>
                  <a:srgbClr val="000000"/>
                </a:solidFill>
                <a:latin typeface="Calibri Light" panose="020F0302020204030204" pitchFamily="34" charset="0"/>
              </a:rPr>
              <a:t>Tēma: Fiziskās aktivitātes</a:t>
            </a:r>
            <a:br>
              <a:rPr lang="lv-LV" sz="4000" b="1" dirty="0">
                <a:solidFill>
                  <a:srgbClr val="000000"/>
                </a:solidFill>
                <a:latin typeface="Calibri Light" panose="020F0302020204030204" pitchFamily="34" charset="0"/>
              </a:rPr>
            </a:br>
            <a:r>
              <a:rPr lang="lv-LV" sz="4000" b="1" dirty="0">
                <a:solidFill>
                  <a:srgbClr val="000000"/>
                </a:solidFill>
                <a:latin typeface="Calibri Light" panose="020F0302020204030204" pitchFamily="34" charset="0"/>
              </a:rPr>
              <a:t>​</a:t>
            </a:r>
            <a:br>
              <a:rPr lang="lv-LV" sz="4000" b="1" dirty="0">
                <a:solidFill>
                  <a:srgbClr val="000000"/>
                </a:solidFill>
                <a:latin typeface="Calibri Light" panose="020F0302020204030204" pitchFamily="34" charset="0"/>
              </a:rPr>
            </a:br>
            <a:r>
              <a:rPr lang="lv-LV" sz="4000" b="1" dirty="0">
                <a:solidFill>
                  <a:srgbClr val="000000"/>
                </a:solidFill>
                <a:latin typeface="Calibri Light" panose="020F0302020204030204" pitchFamily="34" charset="0"/>
              </a:rPr>
              <a:t>2. nodarbība: Mans treniņa plāns​</a:t>
            </a:r>
            <a:endParaRPr lang="lv-LV" sz="4000" b="1" dirty="0"/>
          </a:p>
        </p:txBody>
      </p:sp>
      <p:sp>
        <p:nvSpPr>
          <p:cNvPr id="4" name="Taisnstūris 3"/>
          <p:cNvSpPr/>
          <p:nvPr/>
        </p:nvSpPr>
        <p:spPr>
          <a:xfrm>
            <a:off x="553038" y="5397022"/>
            <a:ext cx="4476162" cy="369332"/>
          </a:xfrm>
          <a:prstGeom prst="rect">
            <a:avLst/>
          </a:prstGeom>
        </p:spPr>
        <p:txBody>
          <a:bodyPr wrap="none">
            <a:spAutoFit/>
          </a:bodyPr>
          <a:lstStyle/>
          <a:p>
            <a:r>
              <a:rPr lang="lv-LV" dirty="0">
                <a:solidFill>
                  <a:srgbClr val="000000"/>
                </a:solidFill>
                <a:latin typeface="Calibri" panose="020F0502020204030204" pitchFamily="34" charset="0"/>
              </a:rPr>
              <a:t>Tikumiskās audzināšanas programma «e-TAP»​</a:t>
            </a:r>
            <a:endParaRPr lang="lv-LV" dirty="0"/>
          </a:p>
        </p:txBody>
      </p:sp>
    </p:spTree>
    <p:extLst>
      <p:ext uri="{BB962C8B-B14F-4D97-AF65-F5344CB8AC3E}">
        <p14:creationId xmlns="" xmlns:p14="http://schemas.microsoft.com/office/powerpoint/2010/main" val="1387740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198020" y="5348099"/>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 xmlns:a14="http://schemas.microsoft.com/office/drawing/2010/main" w="25400">
                <a:no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pic>
        <p:nvPicPr>
          <p:cNvPr id="2" name="Picture 1"/>
          <p:cNvPicPr>
            <a:picLocks noChangeAspect="1"/>
          </p:cNvPicPr>
          <p:nvPr/>
        </p:nvPicPr>
        <p:blipFill>
          <a:blip r:embed="rId3" cstate="print"/>
          <a:stretch>
            <a:fillRect/>
          </a:stretch>
        </p:blipFill>
        <p:spPr>
          <a:xfrm>
            <a:off x="814902" y="5274453"/>
            <a:ext cx="2925273" cy="1404364"/>
          </a:xfrm>
          <a:prstGeom prst="rect">
            <a:avLst/>
          </a:prstGeom>
        </p:spPr>
      </p:pic>
      <p:sp>
        <p:nvSpPr>
          <p:cNvPr id="11" name="TextBox 10"/>
          <p:cNvSpPr txBox="1"/>
          <p:nvPr/>
        </p:nvSpPr>
        <p:spPr>
          <a:xfrm>
            <a:off x="292266" y="470013"/>
            <a:ext cx="6649587" cy="4431983"/>
          </a:xfrm>
          <a:prstGeom prst="rect">
            <a:avLst/>
          </a:prstGeom>
          <a:noFill/>
        </p:spPr>
        <p:txBody>
          <a:bodyPr wrap="square" lIns="91440" tIns="45720" rIns="91440" bIns="45720" rtlCol="0" anchor="t">
            <a:spAutoFit/>
          </a:bodyPr>
          <a:lstStyle/>
          <a:p>
            <a:r>
              <a:rPr lang="lv-LV" sz="2400" dirty="0"/>
              <a:t>Izlasi virsrakstus par jauniešiem un fiziskajām aktivitātēm!</a:t>
            </a:r>
          </a:p>
          <a:p>
            <a:pPr marL="285750" indent="-285750">
              <a:buFont typeface="Arial" panose="020B0604020202020204" pitchFamily="34" charset="0"/>
              <a:buChar char="•"/>
            </a:pPr>
            <a:endParaRPr lang="en-GB" sz="2400" dirty="0"/>
          </a:p>
          <a:p>
            <a:pPr marL="342900" indent="-342900">
              <a:buFont typeface="Arial" pitchFamily="34" charset="0"/>
              <a:buChar char="•"/>
            </a:pPr>
            <a:r>
              <a:rPr lang="lv-LV" sz="2400" dirty="0"/>
              <a:t>Ko šie virsraksti mums stāsta par fizisko aktivitāšu nozīmi?</a:t>
            </a:r>
          </a:p>
          <a:p>
            <a:pPr marL="342900" indent="-342900">
              <a:buFont typeface="Arial" pitchFamily="34" charset="0"/>
              <a:buChar char="•"/>
            </a:pPr>
            <a:r>
              <a:rPr lang="lv-LV" sz="2400" dirty="0"/>
              <a:t>Kāpēc tik daudz jauniešu ir neaktīvi?</a:t>
            </a:r>
          </a:p>
          <a:p>
            <a:pPr marL="342900" indent="-342900">
              <a:buFont typeface="Arial" pitchFamily="34" charset="0"/>
              <a:buChar char="•"/>
            </a:pPr>
            <a:r>
              <a:rPr lang="lv-LV" sz="2400" dirty="0"/>
              <a:t>Kāpēc ir liela iespēja, ka pusaudži ar lieko svaru kļūs par pieaugušajiem ar lieko svaru? </a:t>
            </a:r>
          </a:p>
          <a:p>
            <a:pPr marL="342900" indent="-342900">
              <a:buFont typeface="Arial" pitchFamily="34" charset="0"/>
              <a:buChar char="•"/>
            </a:pPr>
            <a:r>
              <a:rPr lang="lv-LV" sz="2400" dirty="0"/>
              <a:t>Kāpēc šo tendenci ir tik grūti izmainīt? </a:t>
            </a:r>
          </a:p>
          <a:p>
            <a:pPr marL="342900" indent="-342900">
              <a:buFont typeface="Arial" pitchFamily="34" charset="0"/>
              <a:buChar char="•"/>
            </a:pPr>
            <a:r>
              <a:rPr lang="lv-LV" sz="2400" dirty="0"/>
              <a:t>Kāpēc pastāv saikne star fiziskajām aktivitātēm un garīgās veselības uzlabošanos?</a:t>
            </a:r>
          </a:p>
          <a:p>
            <a:pPr marL="285750" indent="-285750">
              <a:buFont typeface="Arial" panose="020B0604020202020204" pitchFamily="34" charset="0"/>
              <a:buChar char="•"/>
            </a:pPr>
            <a:endParaRPr lang="en-GB" dirty="0"/>
          </a:p>
        </p:txBody>
      </p:sp>
      <p:pic>
        <p:nvPicPr>
          <p:cNvPr id="4" name="Picture 3" descr="Graphical user interface, text&#10;&#10;Description automatically generated">
            <a:extLst>
              <a:ext uri="{FF2B5EF4-FFF2-40B4-BE49-F238E27FC236}">
                <a16:creationId xmlns="" xmlns:a16="http://schemas.microsoft.com/office/drawing/2014/main" id="{FE2BAB58-23AA-4440-B1BC-218B9A06A6A0}"/>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824916" y="1951263"/>
            <a:ext cx="5351460" cy="1411200"/>
          </a:xfrm>
          <a:prstGeom prst="rect">
            <a:avLst/>
          </a:prstGeom>
        </p:spPr>
      </p:pic>
      <p:pic>
        <p:nvPicPr>
          <p:cNvPr id="6" name="Picture 5" descr="Text&#10;&#10;Description automatically generated">
            <a:extLst>
              <a:ext uri="{FF2B5EF4-FFF2-40B4-BE49-F238E27FC236}">
                <a16:creationId xmlns="" xmlns:a16="http://schemas.microsoft.com/office/drawing/2014/main" id="{7937C86B-8BE4-3D4D-BCAA-C61130EACF31}"/>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480973" y="690940"/>
            <a:ext cx="4039347" cy="962017"/>
          </a:xfrm>
          <a:prstGeom prst="rect">
            <a:avLst/>
          </a:prstGeom>
        </p:spPr>
      </p:pic>
      <p:pic>
        <p:nvPicPr>
          <p:cNvPr id="9" name="Picture 8" descr="Text&#10;&#10;Description automatically generated with medium confidence">
            <a:extLst>
              <a:ext uri="{FF2B5EF4-FFF2-40B4-BE49-F238E27FC236}">
                <a16:creationId xmlns="" xmlns:a16="http://schemas.microsoft.com/office/drawing/2014/main" id="{E6CCEB57-77D5-694A-A8A8-F8820EB62A26}"/>
              </a:ext>
            </a:extLst>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6707981" y="3544164"/>
            <a:ext cx="4064929" cy="858332"/>
          </a:xfrm>
          <a:prstGeom prst="rect">
            <a:avLst/>
          </a:prstGeom>
        </p:spPr>
      </p:pic>
      <p:pic>
        <p:nvPicPr>
          <p:cNvPr id="13" name="Picture 12" descr="Text&#10;&#10;Description automatically generated with medium confidence">
            <a:extLst>
              <a:ext uri="{FF2B5EF4-FFF2-40B4-BE49-F238E27FC236}">
                <a16:creationId xmlns="" xmlns:a16="http://schemas.microsoft.com/office/drawing/2014/main" id="{BF20D081-FD21-654D-AEB3-E90A682541BE}"/>
              </a:ext>
            </a:extLst>
          </p:cNvPr>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8227157" y="4584197"/>
            <a:ext cx="3066586" cy="776869"/>
          </a:xfrm>
          <a:prstGeom prst="rect">
            <a:avLst/>
          </a:prstGeom>
        </p:spPr>
      </p:pic>
      <p:pic>
        <p:nvPicPr>
          <p:cNvPr id="15" name="Picture 14" descr="A picture containing text&#10;&#10;Description automatically generated">
            <a:extLst>
              <a:ext uri="{FF2B5EF4-FFF2-40B4-BE49-F238E27FC236}">
                <a16:creationId xmlns="" xmlns:a16="http://schemas.microsoft.com/office/drawing/2014/main" id="{54428236-89B9-8446-A243-01D0B4E64550}"/>
              </a:ext>
            </a:extLst>
          </p:cNvPr>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4716010" y="5115004"/>
            <a:ext cx="2964019" cy="1404364"/>
          </a:xfrm>
          <a:prstGeom prst="rect">
            <a:avLst/>
          </a:prstGeom>
        </p:spPr>
      </p:pic>
      <p:pic>
        <p:nvPicPr>
          <p:cNvPr id="3" name="Attēls 2"/>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7602582" y="6034017"/>
            <a:ext cx="4170710" cy="573332"/>
          </a:xfrm>
          <a:prstGeom prst="rect">
            <a:avLst/>
          </a:prstGeom>
        </p:spPr>
      </p:pic>
    </p:spTree>
    <p:extLst>
      <p:ext uri="{BB962C8B-B14F-4D97-AF65-F5344CB8AC3E}">
        <p14:creationId xmlns="" xmlns:p14="http://schemas.microsoft.com/office/powerpoint/2010/main" val="2746269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346235" y="2300868"/>
            <a:ext cx="4366953" cy="1235146"/>
          </a:xfrm>
          <a:prstGeom prst="rect">
            <a:avLst/>
          </a:prstGeom>
        </p:spPr>
        <p:txBody>
          <a:bodyPr wrap="square">
            <a:spAutoFit/>
          </a:bodyPr>
          <a:lstStyle/>
          <a:p>
            <a:pPr>
              <a:lnSpc>
                <a:spcPct val="119000"/>
              </a:lnSpc>
              <a:spcAft>
                <a:spcPts val="600"/>
              </a:spcAft>
            </a:pPr>
            <a:endParaRPr lang="en-GB" kern="1400" dirty="0">
              <a:solidFill>
                <a:srgbClr val="000000"/>
              </a:solidFill>
              <a:latin typeface="Calibri" panose="020F0502020204030204" pitchFamily="34" charset="0"/>
            </a:endParaRPr>
          </a:p>
          <a:p>
            <a:pPr marL="285750" indent="-285750">
              <a:lnSpc>
                <a:spcPct val="119000"/>
              </a:lnSpc>
              <a:spcAft>
                <a:spcPts val="600"/>
              </a:spcAft>
              <a:buFont typeface="Arial" panose="020B0604020202020204" pitchFamily="34" charset="0"/>
              <a:buChar char="•"/>
            </a:pPr>
            <a:endParaRPr lang="en-GB" kern="1400" dirty="0">
              <a:solidFill>
                <a:srgbClr val="000000"/>
              </a:solidFill>
              <a:latin typeface="Calibri" panose="020F0502020204030204" pitchFamily="34" charset="0"/>
            </a:endParaRPr>
          </a:p>
          <a:p>
            <a:pPr>
              <a:lnSpc>
                <a:spcPct val="119000"/>
              </a:lnSpc>
              <a:spcAft>
                <a:spcPts val="600"/>
              </a:spcAft>
            </a:pPr>
            <a:r>
              <a:rPr lang="en-GB" kern="1400" dirty="0">
                <a:solidFill>
                  <a:srgbClr val="000000"/>
                </a:solidFill>
                <a:latin typeface="Calibri" panose="020F0502020204030204" pitchFamily="34" charset="0"/>
              </a:rPr>
              <a:t> </a:t>
            </a:r>
          </a:p>
        </p:txBody>
      </p:sp>
      <p:sp>
        <p:nvSpPr>
          <p:cNvPr id="9" name="Rectangle 8"/>
          <p:cNvSpPr/>
          <p:nvPr/>
        </p:nvSpPr>
        <p:spPr>
          <a:xfrm>
            <a:off x="443614" y="365972"/>
            <a:ext cx="5902621" cy="3416320"/>
          </a:xfrm>
          <a:prstGeom prst="rect">
            <a:avLst/>
          </a:prstGeom>
        </p:spPr>
        <p:txBody>
          <a:bodyPr wrap="square" lIns="91440" tIns="45720" rIns="91440" bIns="45720" anchor="t">
            <a:spAutoFit/>
          </a:bodyPr>
          <a:lstStyle/>
          <a:p>
            <a:r>
              <a:rPr lang="lv-LV" sz="2400" dirty="0"/>
              <a:t>Fiziskās aktivitātes un tu!</a:t>
            </a:r>
          </a:p>
          <a:p>
            <a:pPr marR="71755" lvl="0"/>
            <a:endParaRPr lang="en-US" sz="2400" dirty="0"/>
          </a:p>
          <a:p>
            <a:pPr marL="457200" indent="-457200">
              <a:buFont typeface="Arial" pitchFamily="34" charset="0"/>
              <a:buChar char="•"/>
            </a:pPr>
            <a:r>
              <a:rPr lang="lv-LV" sz="2400" dirty="0"/>
              <a:t>Cik daudz, tavuprāt, tu katru dienu sporto? </a:t>
            </a:r>
          </a:p>
          <a:p>
            <a:pPr marL="457200" indent="-457200">
              <a:buFont typeface="Arial" pitchFamily="34" charset="0"/>
              <a:buChar char="•"/>
            </a:pPr>
            <a:r>
              <a:rPr lang="lv-LV" sz="2400" dirty="0"/>
              <a:t>Ar kādām fiziskajām aktivitātēm tu nodarbojies? </a:t>
            </a:r>
          </a:p>
          <a:p>
            <a:pPr marL="457200" indent="-457200">
              <a:buFont typeface="Arial" pitchFamily="34" charset="0"/>
              <a:buChar char="•"/>
            </a:pPr>
            <a:r>
              <a:rPr lang="lv-LV" sz="2400" dirty="0"/>
              <a:t>Kādi fizisko aktivitāšu veidi ir? </a:t>
            </a:r>
            <a:endParaRPr lang="lv-LV" sz="2400" dirty="0">
              <a:cs typeface="Calibri"/>
            </a:endParaRPr>
          </a:p>
          <a:p>
            <a:pPr marL="457200" indent="-457200">
              <a:buFont typeface="Arial" pitchFamily="34" charset="0"/>
              <a:buChar char="•"/>
            </a:pPr>
            <a:r>
              <a:rPr lang="lv-LV" sz="2400" dirty="0"/>
              <a:t>Vai ir tādas fiziskās aktivitātes, kas ir “labākas” par citām? </a:t>
            </a:r>
          </a:p>
        </p:txBody>
      </p:sp>
      <p:pic>
        <p:nvPicPr>
          <p:cNvPr id="11" name="Picture 10"/>
          <p:cNvPicPr>
            <a:picLocks noChangeAspect="1"/>
          </p:cNvPicPr>
          <p:nvPr/>
        </p:nvPicPr>
        <p:blipFill>
          <a:blip r:embed="rId2" cstate="print"/>
          <a:stretch>
            <a:fillRect/>
          </a:stretch>
        </p:blipFill>
        <p:spPr>
          <a:xfrm>
            <a:off x="443614" y="3918286"/>
            <a:ext cx="3936312" cy="2573742"/>
          </a:xfrm>
          <a:prstGeom prst="rect">
            <a:avLst/>
          </a:prstGeom>
        </p:spPr>
      </p:pic>
      <p:sp>
        <p:nvSpPr>
          <p:cNvPr id="12" name="TextBox 11"/>
          <p:cNvSpPr txBox="1"/>
          <p:nvPr/>
        </p:nvSpPr>
        <p:spPr>
          <a:xfrm>
            <a:off x="4678539" y="3534013"/>
            <a:ext cx="6348096" cy="3323987"/>
          </a:xfrm>
          <a:prstGeom prst="rect">
            <a:avLst/>
          </a:prstGeom>
          <a:noFill/>
        </p:spPr>
        <p:txBody>
          <a:bodyPr wrap="square" lIns="91440" tIns="45720" rIns="91440" bIns="45720" rtlCol="0" anchor="t">
            <a:spAutoFit/>
          </a:bodyPr>
          <a:lstStyle/>
          <a:p>
            <a:r>
              <a:rPr lang="lv-LV" sz="2400" dirty="0"/>
              <a:t>Ar </a:t>
            </a:r>
            <a:r>
              <a:rPr lang="lv-LV" sz="2400" dirty="0" err="1"/>
              <a:t>klasesbiedru</a:t>
            </a:r>
            <a:r>
              <a:rPr lang="lv-LV" sz="2400" dirty="0"/>
              <a:t> pārrunājiet, kādā veidā jūs šobrīd iesaistāties fiziskās vai sporta aktivitātēs! </a:t>
            </a:r>
          </a:p>
          <a:p>
            <a:endParaRPr lang="en-GB" sz="2400" dirty="0"/>
          </a:p>
          <a:p>
            <a:pPr marL="342900" indent="-342900">
              <a:buFont typeface="Arial" pitchFamily="34" charset="0"/>
              <a:buChar char="•"/>
            </a:pPr>
            <a:r>
              <a:rPr lang="lv-LV" sz="2400" dirty="0"/>
              <a:t>Kas tev sagādā prieku, kad iesaisties šajās aktivitātēs?</a:t>
            </a:r>
          </a:p>
          <a:p>
            <a:pPr marL="342900" indent="-342900">
              <a:buFont typeface="Arial" pitchFamily="34" charset="0"/>
              <a:buChar char="•"/>
            </a:pPr>
            <a:r>
              <a:rPr lang="lv-LV" sz="2400" dirty="0"/>
              <a:t>Kā tās tevi attīsta kā personību? </a:t>
            </a:r>
          </a:p>
          <a:p>
            <a:pPr marL="342900" indent="-342900">
              <a:buFont typeface="Arial" pitchFamily="34" charset="0"/>
              <a:buChar char="•"/>
            </a:pPr>
            <a:r>
              <a:rPr lang="lv-LV" sz="2400" dirty="0"/>
              <a:t>Vai ir kādi konkrēti tikumi, ko esi attīstījis, nodarbojoties ar fiziskajām aktivitātēm?</a:t>
            </a:r>
          </a:p>
          <a:p>
            <a:endParaRPr lang="en-GB" dirty="0"/>
          </a:p>
        </p:txBody>
      </p:sp>
      <p:pic>
        <p:nvPicPr>
          <p:cNvPr id="13" name="Picture 12"/>
          <p:cNvPicPr>
            <a:picLocks noChangeAspect="1"/>
          </p:cNvPicPr>
          <p:nvPr/>
        </p:nvPicPr>
        <p:blipFill>
          <a:blip r:embed="rId3" cstate="print"/>
          <a:stretch>
            <a:fillRect/>
          </a:stretch>
        </p:blipFill>
        <p:spPr>
          <a:xfrm>
            <a:off x="5975259" y="581313"/>
            <a:ext cx="3972305" cy="2605794"/>
          </a:xfrm>
          <a:prstGeom prst="rect">
            <a:avLst/>
          </a:prstGeom>
        </p:spPr>
      </p:pic>
    </p:spTree>
    <p:extLst>
      <p:ext uri="{BB962C8B-B14F-4D97-AF65-F5344CB8AC3E}">
        <p14:creationId xmlns="" xmlns:p14="http://schemas.microsoft.com/office/powerpoint/2010/main" val="3503652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36572" y="686442"/>
            <a:ext cx="6282883" cy="1815882"/>
          </a:xfrm>
          <a:prstGeom prst="rect">
            <a:avLst/>
          </a:prstGeom>
          <a:noFill/>
        </p:spPr>
        <p:txBody>
          <a:bodyPr wrap="square" lIns="91440" tIns="45720" rIns="91440" bIns="45720" rtlCol="0" anchor="t">
            <a:spAutoFit/>
          </a:bodyPr>
          <a:lstStyle/>
          <a:p>
            <a:pPr algn="just"/>
            <a:r>
              <a:rPr lang="lv-LV" sz="2800" dirty="0"/>
              <a:t>Izlasi šos divus rakstus, kuros stāstīts par dažādām iespējām, ko jaunieši var izmantot, lai uzturētu augstu aktivitātes līmeni!</a:t>
            </a:r>
          </a:p>
        </p:txBody>
      </p:sp>
      <p:sp>
        <p:nvSpPr>
          <p:cNvPr id="11" name="TextBox 10"/>
          <p:cNvSpPr txBox="1"/>
          <p:nvPr/>
        </p:nvSpPr>
        <p:spPr>
          <a:xfrm>
            <a:off x="436572" y="3008302"/>
            <a:ext cx="2913118" cy="3046988"/>
          </a:xfrm>
          <a:prstGeom prst="rect">
            <a:avLst/>
          </a:prstGeom>
          <a:noFill/>
        </p:spPr>
        <p:txBody>
          <a:bodyPr wrap="square" rtlCol="0">
            <a:spAutoFit/>
          </a:bodyPr>
          <a:lstStyle/>
          <a:p>
            <a:pPr algn="just"/>
            <a:r>
              <a:rPr lang="lv-LV" sz="2400" dirty="0"/>
              <a:t>Kā tie parāda pozitīvus veidus, kā saglabāt veselību?</a:t>
            </a:r>
          </a:p>
          <a:p>
            <a:pPr algn="just"/>
            <a:endParaRPr lang="lv-LV" sz="2400" dirty="0"/>
          </a:p>
          <a:p>
            <a:pPr algn="just"/>
            <a:r>
              <a:rPr lang="lv-LV" sz="2400" dirty="0"/>
              <a:t>Vai tavā skolā vai vietējā kopienā ir pieejamas līdzīgas iespējas?</a:t>
            </a:r>
          </a:p>
        </p:txBody>
      </p:sp>
      <p:pic>
        <p:nvPicPr>
          <p:cNvPr id="1026" name="Picture 2">
            <a:extLst>
              <a:ext uri="{FF2B5EF4-FFF2-40B4-BE49-F238E27FC236}">
                <a16:creationId xmlns="" xmlns:a16="http://schemas.microsoft.com/office/drawing/2014/main" id="{31CC8A83-5CB2-3643-9155-FA78622FB9F4}"/>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p:blipFill>
        <p:spPr bwMode="auto">
          <a:xfrm>
            <a:off x="3578013" y="2983787"/>
            <a:ext cx="5355331" cy="2743780"/>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7"/>
          <p:cNvPicPr>
            <a:picLocks noChangeAspect="1"/>
          </p:cNvPicPr>
          <p:nvPr/>
        </p:nvPicPr>
        <p:blipFill>
          <a:blip r:embed="rId4" cstate="print">
            <a:extLst>
              <a:ext uri="{28A0092B-C50C-407E-A947-70E740481C1C}">
                <a14:useLocalDpi xmlns="" xmlns:a14="http://schemas.microsoft.com/office/drawing/2010/main" val="0"/>
              </a:ext>
            </a:extLst>
          </a:blip>
          <a:srcRect/>
          <a:stretch/>
        </p:blipFill>
        <p:spPr>
          <a:xfrm>
            <a:off x="8078681" y="739688"/>
            <a:ext cx="3857028" cy="5558660"/>
          </a:xfrm>
          <a:prstGeom prst="rect">
            <a:avLst/>
          </a:prstGeom>
        </p:spPr>
      </p:pic>
    </p:spTree>
    <p:extLst>
      <p:ext uri="{BB962C8B-B14F-4D97-AF65-F5344CB8AC3E}">
        <p14:creationId xmlns="" xmlns:p14="http://schemas.microsoft.com/office/powerpoint/2010/main" val="1057505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auto">
          <a:xfrm>
            <a:off x="390906" y="857512"/>
            <a:ext cx="4969537" cy="1527815"/>
          </a:xfrm>
          <a:prstGeom prst="horizontalScroll">
            <a:avLst>
              <a:gd name="adj" fmla="val 12500"/>
            </a:avLst>
          </a:prstGeom>
          <a:noFill/>
          <a:ln w="25400" algn="ctr">
            <a:solidFill>
              <a:srgbClr val="000000"/>
            </a:solidFill>
            <a:round/>
            <a:headEnd/>
            <a:tailEnd/>
          </a:ln>
          <a:effectLst/>
          <a:extLst>
            <a:ext uri="{909E8E84-426E-40DD-AFC4-6F175D3DCCD1}">
              <a14:hiddenFill xmlns="" xmlns:a14="http://schemas.microsoft.com/office/drawing/2010/main">
                <a:solidFill>
                  <a:srgbClr val="5B9BD5"/>
                </a:solidFill>
              </a14:hiddenFill>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r>
              <a:rPr lang="lv-LV" sz="2000" dirty="0"/>
              <a:t>“Kustība ir zāles, kas palīdz izmainīt cilvēka fizisko, emocionālo un garīgo stāvokli.”  (Kerola </a:t>
            </a:r>
            <a:r>
              <a:rPr lang="lv-LV" sz="2000" dirty="0" err="1"/>
              <a:t>Velša</a:t>
            </a:r>
            <a:r>
              <a:rPr lang="lv-LV" sz="2000" dirty="0"/>
              <a:t>) </a:t>
            </a:r>
            <a:endParaRPr lang="lv-LV" sz="2000" dirty="0">
              <a:cs typeface="Calibri"/>
            </a:endParaRPr>
          </a:p>
        </p:txBody>
      </p:sp>
      <p:sp>
        <p:nvSpPr>
          <p:cNvPr id="17" name="TextBox 16"/>
          <p:cNvSpPr txBox="1"/>
          <p:nvPr/>
        </p:nvSpPr>
        <p:spPr>
          <a:xfrm>
            <a:off x="5648863" y="1159754"/>
            <a:ext cx="2913118" cy="923330"/>
          </a:xfrm>
          <a:prstGeom prst="rect">
            <a:avLst/>
          </a:prstGeom>
          <a:noFill/>
        </p:spPr>
        <p:txBody>
          <a:bodyPr wrap="square" lIns="91440" tIns="45720" rIns="91440" bIns="45720" rtlCol="0" anchor="t">
            <a:spAutoFit/>
          </a:bodyPr>
          <a:lstStyle/>
          <a:p>
            <a:r>
              <a:rPr lang="lv-LV" dirty="0"/>
              <a:t>Vai šis citāts varētu būt patiess? Vai tu tam piekrīti? Vai vari nosaukt piemērus?</a:t>
            </a:r>
          </a:p>
        </p:txBody>
      </p:sp>
      <p:pic>
        <p:nvPicPr>
          <p:cNvPr id="6" name="Picture 5"/>
          <p:cNvPicPr>
            <a:picLocks noChangeAspect="1"/>
          </p:cNvPicPr>
          <p:nvPr/>
        </p:nvPicPr>
        <p:blipFill>
          <a:blip r:embed="rId2" cstate="print"/>
          <a:stretch>
            <a:fillRect/>
          </a:stretch>
        </p:blipFill>
        <p:spPr>
          <a:xfrm>
            <a:off x="8309051" y="2083084"/>
            <a:ext cx="2928703" cy="3426519"/>
          </a:xfrm>
          <a:prstGeom prst="rect">
            <a:avLst/>
          </a:prstGeom>
        </p:spPr>
      </p:pic>
      <p:sp>
        <p:nvSpPr>
          <p:cNvPr id="10" name="TextBox 9"/>
          <p:cNvSpPr txBox="1"/>
          <p:nvPr/>
        </p:nvSpPr>
        <p:spPr>
          <a:xfrm>
            <a:off x="555545" y="2677173"/>
            <a:ext cx="7335494" cy="3570208"/>
          </a:xfrm>
          <a:prstGeom prst="rect">
            <a:avLst/>
          </a:prstGeom>
          <a:noFill/>
        </p:spPr>
        <p:txBody>
          <a:bodyPr wrap="square" lIns="91440" tIns="45720" rIns="91440" bIns="45720" rtlCol="0" anchor="t">
            <a:spAutoFit/>
          </a:bodyPr>
          <a:lstStyle/>
          <a:p>
            <a:r>
              <a:rPr lang="lv-LV" sz="2400" b="1" dirty="0"/>
              <a:t>Mans treniņu plāns</a:t>
            </a:r>
          </a:p>
          <a:p>
            <a:endParaRPr lang="en-GB" sz="2400" b="1" dirty="0"/>
          </a:p>
          <a:p>
            <a:r>
              <a:rPr lang="lv-LV" sz="2400" dirty="0"/>
              <a:t>Padomā, ko savā pašreizējā treniņu plānā tu gribētu uzlabot!</a:t>
            </a:r>
            <a:endParaRPr lang="lv-LV" sz="2400" dirty="0">
              <a:cs typeface="Calibri"/>
            </a:endParaRPr>
          </a:p>
          <a:p>
            <a:endParaRPr lang="en-US" sz="2400" dirty="0"/>
          </a:p>
          <a:p>
            <a:r>
              <a:rPr lang="lv-LV" sz="2400" dirty="0"/>
              <a:t>Izveido plānu, izmantojot plāna veidlapu! Atceries, ka mērķiem jābūt skaidriem, reāliem un ar termiņu!</a:t>
            </a:r>
            <a:endParaRPr lang="en-GB" sz="2400" dirty="0"/>
          </a:p>
          <a:p>
            <a:endParaRPr lang="en-GB" sz="2000" dirty="0"/>
          </a:p>
          <a:p>
            <a:endParaRPr lang="en-GB" sz="2000" dirty="0"/>
          </a:p>
          <a:p>
            <a:endParaRPr lang="en-GB" sz="2000" dirty="0"/>
          </a:p>
        </p:txBody>
      </p:sp>
      <p:sp>
        <p:nvSpPr>
          <p:cNvPr id="21" name="Control 4"/>
          <p:cNvSpPr>
            <a:spLocks noChangeArrowheads="1" noChangeShapeType="1"/>
          </p:cNvSpPr>
          <p:nvPr/>
        </p:nvSpPr>
        <p:spPr bwMode="auto">
          <a:xfrm>
            <a:off x="9050338" y="7419975"/>
            <a:ext cx="2981325" cy="2401888"/>
          </a:xfrm>
          <a:prstGeom prst="rect">
            <a:avLst/>
          </a:prstGeom>
          <a:noFill/>
          <a:ln>
            <a:noFill/>
          </a:ln>
          <a:effectLst/>
          <a:extLst>
            <a:ext uri="{91240B29-F687-4F45-9708-019B960494DF}">
              <a14:hiddenLine xmlns="" xmlns:a14="http://schemas.microsoft.com/office/drawing/2010/main" w="25400">
                <a:no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Tree>
    <p:extLst>
      <p:ext uri="{BB962C8B-B14F-4D97-AF65-F5344CB8AC3E}">
        <p14:creationId xmlns="" xmlns:p14="http://schemas.microsoft.com/office/powerpoint/2010/main" val="591313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5CAEB314-62B6-E14F-91D2-25DC38F5D182}"/>
              </a:ext>
            </a:extLst>
          </p:cNvPr>
          <p:cNvGraphicFramePr>
            <a:graphicFrameLocks noGrp="1"/>
          </p:cNvGraphicFramePr>
          <p:nvPr>
            <p:extLst>
              <p:ext uri="{D42A27DB-BD31-4B8C-83A1-F6EECF244321}">
                <p14:modId xmlns="" xmlns:p14="http://schemas.microsoft.com/office/powerpoint/2010/main" val="2461159102"/>
              </p:ext>
            </p:extLst>
          </p:nvPr>
        </p:nvGraphicFramePr>
        <p:xfrm>
          <a:off x="701524" y="1387056"/>
          <a:ext cx="10317898" cy="4083888"/>
        </p:xfrm>
        <a:graphic>
          <a:graphicData uri="http://schemas.openxmlformats.org/drawingml/2006/table">
            <a:tbl>
              <a:tblPr firstRow="1" bandRow="1">
                <a:tableStyleId>{5940675A-B579-460E-94D1-54222C63F5DA}</a:tableStyleId>
              </a:tblPr>
              <a:tblGrid>
                <a:gridCol w="2157477">
                  <a:extLst>
                    <a:ext uri="{9D8B030D-6E8A-4147-A177-3AD203B41FA5}">
                      <a16:colId xmlns="" xmlns:a16="http://schemas.microsoft.com/office/drawing/2014/main" val="1549363332"/>
                    </a:ext>
                  </a:extLst>
                </a:gridCol>
                <a:gridCol w="3228298">
                  <a:extLst>
                    <a:ext uri="{9D8B030D-6E8A-4147-A177-3AD203B41FA5}">
                      <a16:colId xmlns="" xmlns:a16="http://schemas.microsoft.com/office/drawing/2014/main" val="26675019"/>
                    </a:ext>
                  </a:extLst>
                </a:gridCol>
                <a:gridCol w="1497183">
                  <a:extLst>
                    <a:ext uri="{9D8B030D-6E8A-4147-A177-3AD203B41FA5}">
                      <a16:colId xmlns="" xmlns:a16="http://schemas.microsoft.com/office/drawing/2014/main" val="2483732020"/>
                    </a:ext>
                  </a:extLst>
                </a:gridCol>
                <a:gridCol w="3434940">
                  <a:extLst>
                    <a:ext uri="{9D8B030D-6E8A-4147-A177-3AD203B41FA5}">
                      <a16:colId xmlns="" xmlns:a16="http://schemas.microsoft.com/office/drawing/2014/main" val="513995069"/>
                    </a:ext>
                  </a:extLst>
                </a:gridCol>
              </a:tblGrid>
              <a:tr h="2917063">
                <a:tc>
                  <a:txBody>
                    <a:bodyPr/>
                    <a:lstStyle/>
                    <a:p>
                      <a:pPr algn="ctr"/>
                      <a:r>
                        <a:rPr lang="lv-LV" sz="2800" b="1" kern="1200" dirty="0">
                          <a:solidFill>
                            <a:schemeClr val="tx1"/>
                          </a:solidFill>
                        </a:rPr>
                        <a:t>Ar ko es esmu apmierināts? </a:t>
                      </a:r>
                    </a:p>
                    <a:p>
                      <a:pPr algn="ctr"/>
                      <a:endParaRPr lang="en-GB" sz="2800" dirty="0">
                        <a:solidFill>
                          <a:schemeClr val="tx1"/>
                        </a:solidFill>
                      </a:endParaRPr>
                    </a:p>
                  </a:txBody>
                  <a:tcPr anchor="ctr"/>
                </a:tc>
                <a:tc>
                  <a:txBody>
                    <a:bodyPr/>
                    <a:lstStyle/>
                    <a:p>
                      <a:pPr marL="0" marR="0" lvl="0" indent="0" algn="ctr" rtl="0" eaLnBrk="1" fontAlgn="auto" latinLnBrk="0" hangingPunct="1">
                        <a:lnSpc>
                          <a:spcPct val="100000"/>
                        </a:lnSpc>
                        <a:spcBef>
                          <a:spcPts val="0"/>
                        </a:spcBef>
                        <a:spcAft>
                          <a:spcPts val="0"/>
                        </a:spcAft>
                        <a:buClrTx/>
                        <a:buSzTx/>
                        <a:buFontTx/>
                        <a:buNone/>
                      </a:pPr>
                      <a:r>
                        <a:rPr lang="lv-LV" sz="2800" b="1" kern="1200" dirty="0">
                          <a:solidFill>
                            <a:schemeClr val="tx1"/>
                          </a:solidFill>
                        </a:rPr>
                        <a:t>Ko es gribētu darīt, virzoties uz savu mērķi?</a:t>
                      </a:r>
                      <a:endParaRPr lang="en-GB" sz="28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2800" b="1" kern="1200" dirty="0">
                          <a:solidFill>
                            <a:schemeClr val="tx1"/>
                          </a:solidFill>
                        </a:rPr>
                        <a:t>Mans mērķis</a:t>
                      </a:r>
                      <a:endParaRPr lang="en-GB" sz="2800" kern="1400" dirty="0">
                        <a:ln>
                          <a:noFill/>
                        </a:ln>
                        <a:solidFill>
                          <a:schemeClr val="tx1"/>
                        </a:solidFill>
                        <a:effectLst/>
                      </a:endParaRPr>
                    </a:p>
                    <a:p>
                      <a:pPr algn="ctr"/>
                      <a:endParaRPr lang="en-GB" sz="28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2800" b="1" kern="1200" dirty="0">
                          <a:solidFill>
                            <a:schemeClr val="tx1"/>
                          </a:solidFill>
                        </a:rPr>
                        <a:t>Kā es sasniegšu savu mērķi?</a:t>
                      </a:r>
                      <a:endParaRPr lang="en-GB" sz="2800" dirty="0">
                        <a:solidFill>
                          <a:schemeClr val="tx1"/>
                        </a:solidFill>
                      </a:endParaRPr>
                    </a:p>
                  </a:txBody>
                  <a:tcPr anchor="ctr"/>
                </a:tc>
                <a:extLst>
                  <a:ext uri="{0D108BD9-81ED-4DB2-BD59-A6C34878D82A}">
                    <a16:rowId xmlns="" xmlns:a16="http://schemas.microsoft.com/office/drawing/2014/main" val="564923060"/>
                  </a:ext>
                </a:extLst>
              </a:tr>
              <a:tr h="1166825">
                <a:tc>
                  <a:txBody>
                    <a:bodyPr/>
                    <a:lstStyle/>
                    <a:p>
                      <a:pPr algn="ctr"/>
                      <a:endParaRPr lang="en-GB" sz="2800" dirty="0">
                        <a:solidFill>
                          <a:schemeClr val="tx1"/>
                        </a:solidFill>
                      </a:endParaRPr>
                    </a:p>
                  </a:txBody>
                  <a:tcPr anchor="ctr"/>
                </a:tc>
                <a:tc>
                  <a:txBody>
                    <a:bodyPr/>
                    <a:lstStyle/>
                    <a:p>
                      <a:pPr algn="ctr"/>
                      <a:endParaRPr lang="en-GB" sz="2800" dirty="0">
                        <a:solidFill>
                          <a:schemeClr val="tx1"/>
                        </a:solidFill>
                      </a:endParaRPr>
                    </a:p>
                  </a:txBody>
                  <a:tcPr anchor="ctr"/>
                </a:tc>
                <a:tc>
                  <a:txBody>
                    <a:bodyPr/>
                    <a:lstStyle/>
                    <a:p>
                      <a:pPr algn="ctr"/>
                      <a:endParaRPr lang="en-GB" sz="2800" dirty="0">
                        <a:solidFill>
                          <a:schemeClr val="tx1"/>
                        </a:solidFill>
                      </a:endParaRPr>
                    </a:p>
                  </a:txBody>
                  <a:tcPr anchor="ctr"/>
                </a:tc>
                <a:tc>
                  <a:txBody>
                    <a:bodyPr/>
                    <a:lstStyle/>
                    <a:p>
                      <a:pPr algn="ctr"/>
                      <a:endParaRPr lang="en-GB" sz="2800" dirty="0">
                        <a:solidFill>
                          <a:schemeClr val="tx1"/>
                        </a:solidFill>
                      </a:endParaRPr>
                    </a:p>
                  </a:txBody>
                  <a:tcPr anchor="ctr"/>
                </a:tc>
                <a:extLst>
                  <a:ext uri="{0D108BD9-81ED-4DB2-BD59-A6C34878D82A}">
                    <a16:rowId xmlns="" xmlns:a16="http://schemas.microsoft.com/office/drawing/2014/main" val="1298063019"/>
                  </a:ext>
                </a:extLst>
              </a:tr>
            </a:tbl>
          </a:graphicData>
        </a:graphic>
      </p:graphicFrame>
    </p:spTree>
    <p:extLst>
      <p:ext uri="{BB962C8B-B14F-4D97-AF65-F5344CB8AC3E}">
        <p14:creationId xmlns="" xmlns:p14="http://schemas.microsoft.com/office/powerpoint/2010/main" val="14404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
          <p:cNvSpPr>
            <a:spLocks noChangeArrowheads="1"/>
          </p:cNvSpPr>
          <p:nvPr/>
        </p:nvSpPr>
        <p:spPr bwMode="auto">
          <a:xfrm>
            <a:off x="6326155" y="1266251"/>
            <a:ext cx="5495731" cy="3728517"/>
          </a:xfrm>
          <a:prstGeom prst="cloudCallout">
            <a:avLst>
              <a:gd name="adj1" fmla="val -43644"/>
              <a:gd name="adj2" fmla="val 62310"/>
            </a:avLst>
          </a:prstGeom>
          <a:noFill/>
          <a:ln w="25400" algn="ctr">
            <a:solidFill>
              <a:srgbClr val="000000"/>
            </a:solidFill>
            <a:round/>
            <a:headEnd/>
            <a:tailEnd/>
          </a:ln>
          <a:effectLst/>
          <a:extLst>
            <a:ext uri="{909E8E84-426E-40DD-AFC4-6F175D3DCCD1}">
              <a14:hiddenFill xmlns="" xmlns:a14="http://schemas.microsoft.com/office/drawing/2010/main">
                <a:solidFill>
                  <a:srgbClr val="5B9BD5"/>
                </a:solidFill>
              </a14:hiddenFill>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eaLnBrk="0" fontAlgn="base" hangingPunct="0">
              <a:spcBef>
                <a:spcPct val="0"/>
              </a:spcBef>
              <a:spcAft>
                <a:spcPct val="0"/>
              </a:spcAft>
            </a:pPr>
            <a:r>
              <a:rPr lang="lv-LV" sz="1600" dirty="0"/>
              <a:t>Tu pārnāc no skolas pārguris. Tev atkal nepatikšanas par laikā neiesniegtu mājasdarbu, un skolotāja tev devusi pēdējo iespēju iesniegt to rīt. Šovakar tev paredzēts hokeja treniņš, un, ja neiesi, tevi var izmest no komandas. Tomēr, ja iesi uz treniņu, nepabeigsi mājasdarbu, un par sodu tevi var nepalaist uz spēli. Kā tev būtu jārīkojas?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pic>
        <p:nvPicPr>
          <p:cNvPr id="8" name="Picture 7"/>
          <p:cNvPicPr>
            <a:picLocks noChangeAspect="1"/>
          </p:cNvPicPr>
          <p:nvPr/>
        </p:nvPicPr>
        <p:blipFill>
          <a:blip r:embed="rId2" cstate="print"/>
          <a:stretch>
            <a:fillRect/>
          </a:stretch>
        </p:blipFill>
        <p:spPr>
          <a:xfrm>
            <a:off x="884295" y="3701424"/>
            <a:ext cx="4671377" cy="2984039"/>
          </a:xfrm>
          <a:prstGeom prst="rect">
            <a:avLst/>
          </a:prstGeom>
        </p:spPr>
      </p:pic>
      <p:sp>
        <p:nvSpPr>
          <p:cNvPr id="10" name="Rectangle 9"/>
          <p:cNvSpPr/>
          <p:nvPr/>
        </p:nvSpPr>
        <p:spPr>
          <a:xfrm>
            <a:off x="343968" y="675927"/>
            <a:ext cx="6096000" cy="2862322"/>
          </a:xfrm>
          <a:prstGeom prst="rect">
            <a:avLst/>
          </a:prstGeom>
        </p:spPr>
        <p:txBody>
          <a:bodyPr lIns="91440" tIns="45720" rIns="91440" bIns="45720" anchor="t">
            <a:spAutoFit/>
          </a:bodyPr>
          <a:lstStyle/>
          <a:p>
            <a:pPr marL="342900" indent="-342900">
              <a:buFont typeface="Arial" pitchFamily="34" charset="0"/>
              <a:buChar char="•"/>
            </a:pPr>
            <a:r>
              <a:rPr lang="lv-LV" sz="2000" dirty="0"/>
              <a:t>Kādas pretrunas tu saskati šajā dilemmā? </a:t>
            </a:r>
          </a:p>
          <a:p>
            <a:pPr marL="342900" indent="-342900">
              <a:buFont typeface="Arial" pitchFamily="34" charset="0"/>
              <a:buChar char="•"/>
            </a:pPr>
            <a:r>
              <a:rPr lang="lv-LV" sz="2000" dirty="0"/>
              <a:t>Kādi tikumi, tavuprāt, ir nepieciešami? </a:t>
            </a:r>
          </a:p>
          <a:p>
            <a:pPr marL="342900" indent="-342900">
              <a:buFont typeface="Arial" pitchFamily="34" charset="0"/>
              <a:buChar char="•"/>
            </a:pPr>
            <a:r>
              <a:rPr lang="lv-LV" sz="2000" dirty="0"/>
              <a:t>Vai ir kādi tikumi, kas savstarpēji </a:t>
            </a:r>
            <a:r>
              <a:rPr lang="lv-LV" sz="2000" dirty="0" err="1"/>
              <a:t>pretdabojas</a:t>
            </a:r>
            <a:r>
              <a:rPr lang="lv-LV" sz="2000" dirty="0"/>
              <a:t>? </a:t>
            </a:r>
            <a:endParaRPr lang="lv-LV" sz="2000" dirty="0">
              <a:cs typeface="Calibri"/>
            </a:endParaRPr>
          </a:p>
          <a:p>
            <a:pPr marL="71755" marR="71755"/>
            <a:endParaRPr lang="en-GB" sz="2000" dirty="0"/>
          </a:p>
          <a:p>
            <a:r>
              <a:rPr lang="lv-LV" sz="2000" dirty="0"/>
              <a:t>Pierakstiet savas idejas un tad pāros pārrunājiet, kas būtu jādara! </a:t>
            </a:r>
            <a:endParaRPr lang="lv-LV" sz="2000" dirty="0">
              <a:cs typeface="Calibri"/>
            </a:endParaRPr>
          </a:p>
          <a:p>
            <a:endParaRPr lang="lv-LV" sz="2000" dirty="0"/>
          </a:p>
          <a:p>
            <a:pPr marL="342900" indent="-342900">
              <a:buFont typeface="Arial" pitchFamily="34" charset="0"/>
              <a:buChar char="•"/>
            </a:pPr>
            <a:r>
              <a:rPr lang="lv-LV" sz="2000" dirty="0"/>
              <a:t> Vai šajā situācijā ir iespējama vairāk nekā viena saprātīga rīcība?</a:t>
            </a:r>
          </a:p>
        </p:txBody>
      </p:sp>
    </p:spTree>
    <p:extLst>
      <p:ext uri="{BB962C8B-B14F-4D97-AF65-F5344CB8AC3E}">
        <p14:creationId xmlns="" xmlns:p14="http://schemas.microsoft.com/office/powerpoint/2010/main" val="3120877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a16="http://schemas.microsoft.com/office/drawing/2014/main" xmlns="" id="{13A6F55A-93F3-44E7-9339-69136DD5BF5A}"/>
              </a:ext>
            </a:extLst>
          </p:cNvPr>
          <p:cNvSpPr txBox="1">
            <a:spLocks/>
          </p:cNvSpPr>
          <p:nvPr/>
        </p:nvSpPr>
        <p:spPr>
          <a:xfrm>
            <a:off x="766173" y="1494672"/>
            <a:ext cx="10515600" cy="17670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dirty="0"/>
              <a:t>Tikumiskās audzināšanas programma «e-TAP»</a:t>
            </a:r>
          </a:p>
        </p:txBody>
      </p:sp>
      <p:sp>
        <p:nvSpPr>
          <p:cNvPr id="5" name="Teksta vietturis 4">
            <a:extLst>
              <a:ext uri="{FF2B5EF4-FFF2-40B4-BE49-F238E27FC236}">
                <a16:creationId xmlns:a16="http://schemas.microsoft.com/office/drawing/2014/main" xmlns="" id="{978E98D7-0704-4C63-A129-5D9F78E2784A}"/>
              </a:ext>
            </a:extLst>
          </p:cNvPr>
          <p:cNvSpPr txBox="1">
            <a:spLocks/>
          </p:cNvSpPr>
          <p:nvPr/>
        </p:nvSpPr>
        <p:spPr>
          <a:xfrm>
            <a:off x="910227" y="2637223"/>
            <a:ext cx="10515600" cy="252562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lv-LV" dirty="0"/>
              <a:t>Resursi pieejami: </a:t>
            </a:r>
            <a:r>
              <a:rPr lang="lv-LV" dirty="0">
                <a:hlinkClick r:id="rId2"/>
              </a:rPr>
              <a:t>www.arete.lu.lv</a:t>
            </a:r>
            <a:endParaRPr lang="lv-LV" dirty="0"/>
          </a:p>
          <a:p>
            <a:pPr>
              <a:lnSpc>
                <a:spcPct val="120000"/>
              </a:lnSpc>
              <a:spcBef>
                <a:spcPts val="0"/>
              </a:spcBef>
              <a:spcAft>
                <a:spcPts val="600"/>
              </a:spcAft>
            </a:pPr>
            <a:endParaRPr lang="lv-LV" sz="1600" dirty="0"/>
          </a:p>
          <a:p>
            <a:pPr marL="0" indent="0">
              <a:lnSpc>
                <a:spcPct val="120000"/>
              </a:lnSpc>
              <a:spcBef>
                <a:spcPts val="0"/>
              </a:spcBef>
              <a:spcAft>
                <a:spcPts val="600"/>
              </a:spcAft>
              <a:buNone/>
            </a:pPr>
            <a:r>
              <a:rPr lang="lv-LV" sz="1600" dirty="0"/>
              <a:t>Programmas administrators: Dr. Manuels </a:t>
            </a:r>
            <a:r>
              <a:rPr lang="lv-LV" sz="1600" dirty="0" err="1"/>
              <a:t>Fernandezs</a:t>
            </a:r>
            <a:r>
              <a:rPr lang="lv-LV" sz="1600" dirty="0"/>
              <a:t>. </a:t>
            </a:r>
            <a:r>
              <a:rPr lang="lv-LV" sz="1600" dirty="0">
                <a:hlinkClick r:id="rId3"/>
              </a:rPr>
              <a:t>manuels.fernandezs@lu.lv</a:t>
            </a:r>
            <a:r>
              <a:rPr lang="lv-LV" sz="1600" dirty="0"/>
              <a:t>, +371 26253625</a:t>
            </a:r>
          </a:p>
          <a:p>
            <a:pPr marL="0" indent="0">
              <a:lnSpc>
                <a:spcPct val="120000"/>
              </a:lnSpc>
              <a:spcBef>
                <a:spcPts val="0"/>
              </a:spcBef>
              <a:spcAft>
                <a:spcPts val="600"/>
              </a:spcAft>
              <a:buFontTx/>
              <a:buNone/>
              <a:defRPr/>
            </a:pPr>
            <a:r>
              <a:rPr lang="lv-LV" sz="1600" dirty="0"/>
              <a:t>Latvijas Universitātes Pedagoģijas, psiholoģijas un mākslas fakultātes Pedagoģijas zinātniskā institūta vadošais pētnieks</a:t>
            </a:r>
          </a:p>
          <a:p>
            <a:pPr marL="0" indent="0">
              <a:lnSpc>
                <a:spcPct val="120000"/>
              </a:lnSpc>
              <a:spcBef>
                <a:spcPts val="0"/>
              </a:spcBef>
              <a:spcAft>
                <a:spcPts val="600"/>
              </a:spcAft>
              <a:buNone/>
              <a:defRPr/>
            </a:pPr>
            <a:r>
              <a:rPr lang="lv-LV" sz="1600" dirty="0"/>
              <a:t>Imantas 7. līnija 1, 223. telpa, Rīga, LV-1083, Latvija</a:t>
            </a:r>
          </a:p>
          <a:p>
            <a:pPr marL="0" indent="0">
              <a:buNone/>
            </a:pPr>
            <a:r>
              <a:rPr lang="lv-LV" sz="1200" i="1" dirty="0"/>
              <a:t>"Digitālas mācību programmas piemērotības un </a:t>
            </a:r>
            <a:r>
              <a:rPr lang="lv-LV" sz="1200" i="1" dirty="0" err="1"/>
              <a:t>īstenojamības</a:t>
            </a:r>
            <a:r>
              <a:rPr lang="lv-LV" sz="1200" i="1" dirty="0"/>
              <a:t> izpēte jauniešu tikumiskajai audzināšanai Latvijas izglītības iestādēs (no 5 līdz 15 gadu vecumā)" (01.12.2020-31.12.2021). </a:t>
            </a:r>
            <a:r>
              <a:rPr lang="lv-LV" sz="1200" dirty="0"/>
              <a:t>Projekta Nr. lzp-2020/2-0277; LU reģistrācijas </a:t>
            </a:r>
            <a:r>
              <a:rPr lang="lv-LV" sz="1200" dirty="0" err="1"/>
              <a:t>Nr</a:t>
            </a:r>
            <a:r>
              <a:rPr lang="lv-LV" sz="1200" dirty="0"/>
              <a:t>: LZP2020/95</a:t>
            </a:r>
            <a:endParaRPr lang="lv-LV"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0CB591748CD0A439CF06DA0AEB62A91" ma:contentTypeVersion="10" ma:contentTypeDescription="Create a new document." ma:contentTypeScope="" ma:versionID="1a39272c8cb3131bcb089328dd00b9a7">
  <xsd:schema xmlns:xsd="http://www.w3.org/2001/XMLSchema" xmlns:xs="http://www.w3.org/2001/XMLSchema" xmlns:p="http://schemas.microsoft.com/office/2006/metadata/properties" xmlns:ns2="bcd8bb90-b1cb-4fe5-8892-66ea2dba031d" targetNamespace="http://schemas.microsoft.com/office/2006/metadata/properties" ma:root="true" ma:fieldsID="cdbfa7f0a99ab17c0b3637ecfca3044c" ns2:_="">
    <xsd:import namespace="bcd8bb90-b1cb-4fe5-8892-66ea2dba03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d8bb90-b1cb-4fe5-8892-66ea2dba03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B43479-6EBC-4860-85D8-84939F751CAE}">
  <ds:schemaRefs>
    <ds:schemaRef ds:uri="http://schemas.microsoft.com/sharepoint/v3/contenttype/forms"/>
  </ds:schemaRefs>
</ds:datastoreItem>
</file>

<file path=customXml/itemProps2.xml><?xml version="1.0" encoding="utf-8"?>
<ds:datastoreItem xmlns:ds="http://schemas.openxmlformats.org/officeDocument/2006/customXml" ds:itemID="{74428C89-9AAA-414E-9503-DDE22365D3D9}">
  <ds:schemaRefs>
    <ds:schemaRef ds:uri="http://purl.org/dc/elements/1.1/"/>
    <ds:schemaRef ds:uri="http://purl.org/dc/terms/"/>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schemas.microsoft.com/office/infopath/2007/PartnerControls"/>
    <ds:schemaRef ds:uri="bcd8bb90-b1cb-4fe5-8892-66ea2dba031d"/>
    <ds:schemaRef ds:uri="http://www.w3.org/XML/1998/namespace"/>
  </ds:schemaRefs>
</ds:datastoreItem>
</file>

<file path=customXml/itemProps3.xml><?xml version="1.0" encoding="utf-8"?>
<ds:datastoreItem xmlns:ds="http://schemas.openxmlformats.org/officeDocument/2006/customXml" ds:itemID="{394B1B10-BEDC-4FBF-B8A6-67E6DF200E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d8bb90-b1cb-4fe5-8892-66ea2dba03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697</TotalTime>
  <Words>405</Words>
  <Application>Microsoft Office PowerPoint</Application>
  <PresentationFormat>Custom</PresentationFormat>
  <Paragraphs>58</Paragraphs>
  <Slides>8</Slides>
  <Notes>2</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Slide 1</vt:lpstr>
      <vt:lpstr>Slide 2</vt:lpstr>
      <vt:lpstr>Slide 3</vt:lpstr>
      <vt:lpstr>Slide 4</vt:lpstr>
      <vt:lpstr>Slide 5</vt:lpstr>
      <vt:lpstr>Slide 6</vt:lpstr>
      <vt:lpstr>Slide 7</vt:lpstr>
      <vt:lpstr>Slide 8</vt:lpstr>
    </vt:vector>
  </TitlesOfParts>
  <Company>UoB IT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screen time?</dc:title>
  <dc:creator>Rachael Hunter (School of Education)</dc:creator>
  <cp:lastModifiedBy>Arturs</cp:lastModifiedBy>
  <cp:revision>102</cp:revision>
  <dcterms:created xsi:type="dcterms:W3CDTF">2019-06-13T10:46:31Z</dcterms:created>
  <dcterms:modified xsi:type="dcterms:W3CDTF">2021-10-15T11:21:07Z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0x010100E0CB591748CD0A439CF06DA0AEB62A91</vt:lpwstr>
  </property>
</Properties>
</file>