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12" r:id="rId6"/>
    <p:sldId id="313" r:id="rId7"/>
    <p:sldId id="315" r:id="rId8"/>
    <p:sldId id="316" r:id="rId9"/>
    <p:sldId id="317" r:id="rId10"/>
    <p:sldId id="319" r:id="rId11"/>
    <p:sldId id="320" r:id="rId12"/>
    <p:sldId id="321" r:id="rId13"/>
    <p:sldId id="318" r:id="rId14"/>
    <p:sldId id="32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1E9CA-6F8E-4C30-A4E3-E1B36FBC3C0A}" v="120" dt="2021-09-20T13:40:10.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Kaļķe" userId="S::baibak@edu.lu.lv::090b5955-d8cd-4512-94e7-80946276549e" providerId="AD" clId="Web-{0D11E9CA-6F8E-4C30-A4E3-E1B36FBC3C0A}"/>
    <pc:docChg chg="modSld">
      <pc:chgData name="Baiba Kaļķe" userId="S::baibak@edu.lu.lv::090b5955-d8cd-4512-94e7-80946276549e" providerId="AD" clId="Web-{0D11E9CA-6F8E-4C30-A4E3-E1B36FBC3C0A}" dt="2021-09-20T13:40:10.466" v="61" actId="14100"/>
      <pc:docMkLst>
        <pc:docMk/>
      </pc:docMkLst>
      <pc:sldChg chg="modSp">
        <pc:chgData name="Baiba Kaļķe" userId="S::baibak@edu.lu.lv::090b5955-d8cd-4512-94e7-80946276549e" providerId="AD" clId="Web-{0D11E9CA-6F8E-4C30-A4E3-E1B36FBC3C0A}" dt="2021-09-20T13:35:26.434" v="3" actId="20577"/>
        <pc:sldMkLst>
          <pc:docMk/>
          <pc:sldMk cId="632949113" sldId="315"/>
        </pc:sldMkLst>
        <pc:spChg chg="mod">
          <ac:chgData name="Baiba Kaļķe" userId="S::baibak@edu.lu.lv::090b5955-d8cd-4512-94e7-80946276549e" providerId="AD" clId="Web-{0D11E9CA-6F8E-4C30-A4E3-E1B36FBC3C0A}" dt="2021-09-20T13:35:26.434" v="3" actId="20577"/>
          <ac:spMkLst>
            <pc:docMk/>
            <pc:sldMk cId="632949113" sldId="315"/>
            <ac:spMk id="5" creationId="{B823AE93-6756-477A-9FEA-346C43613CFC}"/>
          </ac:spMkLst>
        </pc:spChg>
      </pc:sldChg>
      <pc:sldChg chg="modSp">
        <pc:chgData name="Baiba Kaļķe" userId="S::baibak@edu.lu.lv::090b5955-d8cd-4512-94e7-80946276549e" providerId="AD" clId="Web-{0D11E9CA-6F8E-4C30-A4E3-E1B36FBC3C0A}" dt="2021-09-20T13:35:59.108" v="6" actId="20577"/>
        <pc:sldMkLst>
          <pc:docMk/>
          <pc:sldMk cId="96141190" sldId="316"/>
        </pc:sldMkLst>
        <pc:spChg chg="mod">
          <ac:chgData name="Baiba Kaļķe" userId="S::baibak@edu.lu.lv::090b5955-d8cd-4512-94e7-80946276549e" providerId="AD" clId="Web-{0D11E9CA-6F8E-4C30-A4E3-E1B36FBC3C0A}" dt="2021-09-20T13:35:59.108" v="6" actId="20577"/>
          <ac:spMkLst>
            <pc:docMk/>
            <pc:sldMk cId="96141190" sldId="316"/>
            <ac:spMk id="6" creationId="{AD392700-3CD4-4CE9-B30F-2B86A282696B}"/>
          </ac:spMkLst>
        </pc:spChg>
      </pc:sldChg>
      <pc:sldChg chg="modSp">
        <pc:chgData name="Baiba Kaļķe" userId="S::baibak@edu.lu.lv::090b5955-d8cd-4512-94e7-80946276549e" providerId="AD" clId="Web-{0D11E9CA-6F8E-4C30-A4E3-E1B36FBC3C0A}" dt="2021-09-20T13:36:46.157" v="13" actId="20577"/>
        <pc:sldMkLst>
          <pc:docMk/>
          <pc:sldMk cId="4236640557" sldId="317"/>
        </pc:sldMkLst>
        <pc:spChg chg="mod">
          <ac:chgData name="Baiba Kaļķe" userId="S::baibak@edu.lu.lv::090b5955-d8cd-4512-94e7-80946276549e" providerId="AD" clId="Web-{0D11E9CA-6F8E-4C30-A4E3-E1B36FBC3C0A}" dt="2021-09-20T13:36:46.157" v="13" actId="20577"/>
          <ac:spMkLst>
            <pc:docMk/>
            <pc:sldMk cId="4236640557" sldId="317"/>
            <ac:spMk id="11" creationId="{1038D75E-D99E-4E75-BA6D-64C7D6E87EC2}"/>
          </ac:spMkLst>
        </pc:spChg>
      </pc:sldChg>
      <pc:sldChg chg="modSp">
        <pc:chgData name="Baiba Kaļķe" userId="S::baibak@edu.lu.lv::090b5955-d8cd-4512-94e7-80946276549e" providerId="AD" clId="Web-{0D11E9CA-6F8E-4C30-A4E3-E1B36FBC3C0A}" dt="2021-09-20T13:38:33.789" v="33" actId="20577"/>
        <pc:sldMkLst>
          <pc:docMk/>
          <pc:sldMk cId="3138784476" sldId="320"/>
        </pc:sldMkLst>
        <pc:spChg chg="mod">
          <ac:chgData name="Baiba Kaļķe" userId="S::baibak@edu.lu.lv::090b5955-d8cd-4512-94e7-80946276549e" providerId="AD" clId="Web-{0D11E9CA-6F8E-4C30-A4E3-E1B36FBC3C0A}" dt="2021-09-20T13:38:33.789" v="33" actId="20577"/>
          <ac:spMkLst>
            <pc:docMk/>
            <pc:sldMk cId="3138784476" sldId="320"/>
            <ac:spMk id="3" creationId="{00000000-0000-0000-0000-000000000000}"/>
          </ac:spMkLst>
        </pc:spChg>
      </pc:sldChg>
      <pc:sldChg chg="modSp">
        <pc:chgData name="Baiba Kaļķe" userId="S::baibak@edu.lu.lv::090b5955-d8cd-4512-94e7-80946276549e" providerId="AD" clId="Web-{0D11E9CA-6F8E-4C30-A4E3-E1B36FBC3C0A}" dt="2021-09-20T13:40:10.466" v="61" actId="14100"/>
        <pc:sldMkLst>
          <pc:docMk/>
          <pc:sldMk cId="2560189714" sldId="321"/>
        </pc:sldMkLst>
        <pc:spChg chg="mod">
          <ac:chgData name="Baiba Kaļķe" userId="S::baibak@edu.lu.lv::090b5955-d8cd-4512-94e7-80946276549e" providerId="AD" clId="Web-{0D11E9CA-6F8E-4C30-A4E3-E1B36FBC3C0A}" dt="2021-09-20T13:39:51.715" v="52" actId="20577"/>
          <ac:spMkLst>
            <pc:docMk/>
            <pc:sldMk cId="2560189714" sldId="321"/>
            <ac:spMk id="3" creationId="{00000000-0000-0000-0000-000000000000}"/>
          </ac:spMkLst>
        </pc:spChg>
        <pc:spChg chg="mod">
          <ac:chgData name="Baiba Kaļķe" userId="S::baibak@edu.lu.lv::090b5955-d8cd-4512-94e7-80946276549e" providerId="AD" clId="Web-{0D11E9CA-6F8E-4C30-A4E3-E1B36FBC3C0A}" dt="2021-09-20T13:40:10.466" v="61" actId="14100"/>
          <ac:spMkLst>
            <pc:docMk/>
            <pc:sldMk cId="2560189714" sldId="321"/>
            <ac:spMk id="5" creationId="{C00338EB-1C78-4018-B52F-53E62B363C3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044191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922507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10"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1"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2" name="Picture 11"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likumi.lv/ta/id/275061-brivpratiga-darba-likum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abjc.lv/?page_id=4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abjc.lv/?page_id=4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0" y="1801282"/>
            <a:ext cx="7964557" cy="2387600"/>
          </a:xfrm>
        </p:spPr>
        <p:txBody>
          <a:bodyPr>
            <a:normAutofit fontScale="90000"/>
          </a:bodyPr>
          <a:lstStyle/>
          <a:p>
            <a:r>
              <a:rPr lang="lv-LV" sz="4800" b="1" dirty="0"/>
              <a:t>7.klase </a:t>
            </a:r>
            <a:br>
              <a:rPr lang="lv-LV" sz="4800" b="1" dirty="0"/>
            </a:br>
            <a:r>
              <a:rPr lang="lv-LV" sz="4800" b="1" dirty="0"/>
              <a:t>Tēma: Brīvprātīgais darbs</a:t>
            </a:r>
            <a:br>
              <a:rPr lang="lv-LV" sz="4800" b="1" dirty="0"/>
            </a:br>
            <a:r>
              <a:rPr lang="lv-LV" sz="4800" b="1" err="1"/>
              <a:t>1</a:t>
            </a:r>
            <a:r>
              <a:rPr lang="lv-LV" sz="4800" b="1" smtClean="0"/>
              <a:t>. nodarbība</a:t>
            </a:r>
            <a:r>
              <a:rPr lang="lv-LV" sz="4800" b="1" dirty="0"/>
              <a:t>: Kāpēc jāveic brīvprātīgais darbs?</a:t>
            </a:r>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0" y="4308151"/>
            <a:ext cx="7116417" cy="1655762"/>
          </a:xfrm>
        </p:spPr>
        <p:txBody>
          <a:bodyPr/>
          <a:lstStyle/>
          <a:p>
            <a:r>
              <a:rPr lang="lv-LV" dirty="0"/>
              <a:t>Tikumiskās audzināšanas programma «e-</a:t>
            </a:r>
            <a:r>
              <a:rPr lang="lv-LV" dirty="0" err="1"/>
              <a:t>TAP</a:t>
            </a:r>
            <a:r>
              <a:rPr lang="lv-LV" dirty="0"/>
              <a:t>»</a:t>
            </a:r>
          </a:p>
        </p:txBody>
      </p:sp>
      <p:pic>
        <p:nvPicPr>
          <p:cNvPr id="4" name="Picture 3">
            <a:extLst>
              <a:ext uri="{FF2B5EF4-FFF2-40B4-BE49-F238E27FC236}">
                <a16:creationId xmlns="" xmlns:a16="http://schemas.microsoft.com/office/drawing/2014/main" id="{76FEDEDD-9CF3-4237-9758-2B10B8133CFF}"/>
              </a:ext>
            </a:extLst>
          </p:cNvPr>
          <p:cNvPicPr>
            <a:picLocks noChangeAspect="1"/>
          </p:cNvPicPr>
          <p:nvPr/>
        </p:nvPicPr>
        <p:blipFill>
          <a:blip r:embed="rId2" cstate="print"/>
          <a:stretch>
            <a:fillRect/>
          </a:stretch>
        </p:blipFill>
        <p:spPr>
          <a:xfrm>
            <a:off x="7964557" y="1801281"/>
            <a:ext cx="3950995" cy="2661129"/>
          </a:xfrm>
          <a:prstGeom prst="rect">
            <a:avLst/>
          </a:prstGeom>
          <a:ln>
            <a:noFill/>
          </a:ln>
          <a:effectLst>
            <a:softEdge rad="112500"/>
          </a:effectLst>
        </p:spPr>
      </p:pic>
      <p:sp>
        <p:nvSpPr>
          <p:cNvPr id="5" name="TextBox 4">
            <a:extLst>
              <a:ext uri="{FF2B5EF4-FFF2-40B4-BE49-F238E27FC236}">
                <a16:creationId xmlns="" xmlns:a16="http://schemas.microsoft.com/office/drawing/2014/main" id="{FF16C18B-8EEE-460F-8EA8-217E7E67A98E}"/>
              </a:ext>
            </a:extLst>
          </p:cNvPr>
          <p:cNvSpPr txBox="1"/>
          <p:nvPr/>
        </p:nvSpPr>
        <p:spPr>
          <a:xfrm>
            <a:off x="8971722" y="4423250"/>
            <a:ext cx="2716695" cy="307777"/>
          </a:xfrm>
          <a:prstGeom prst="rect">
            <a:avLst/>
          </a:prstGeom>
          <a:noFill/>
        </p:spPr>
        <p:txBody>
          <a:bodyPr wrap="square" rtlCol="0">
            <a:spAutoFit/>
          </a:bodyPr>
          <a:lstStyle/>
          <a:p>
            <a:r>
              <a:rPr lang="lv-LV" sz="1400" dirty="0"/>
              <a:t>Attēls: pixabay.com</a:t>
            </a:r>
            <a:endParaRPr lang="en-GB" sz="1400" dirty="0"/>
          </a:p>
        </p:txBody>
      </p:sp>
    </p:spTree>
    <p:extLst>
      <p:ext uri="{BB962C8B-B14F-4D97-AF65-F5344CB8AC3E}">
        <p14:creationId xmlns="" xmlns:p14="http://schemas.microsoft.com/office/powerpoint/2010/main" val="259296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99D29FF-00E5-4016-B0FE-80B807290B15}"/>
              </a:ext>
            </a:extLst>
          </p:cNvPr>
          <p:cNvSpPr txBox="1"/>
          <p:nvPr/>
        </p:nvSpPr>
        <p:spPr>
          <a:xfrm>
            <a:off x="2928730" y="737009"/>
            <a:ext cx="6096000" cy="2062103"/>
          </a:xfrm>
          <a:prstGeom prst="rect">
            <a:avLst/>
          </a:prstGeom>
          <a:noFill/>
        </p:spPr>
        <p:txBody>
          <a:bodyPr wrap="square">
            <a:spAutoFit/>
          </a:bodyPr>
          <a:lstStyle/>
          <a:p>
            <a:pPr algn="ctr"/>
            <a:r>
              <a:rPr lang="lv-LV" sz="3200" dirty="0">
                <a:effectLst/>
                <a:latin typeface="Calibri" panose="020F0502020204030204" pitchFamily="34" charset="0"/>
                <a:ea typeface="Times New Roman" panose="02020603050405020304" pitchFamily="18" charset="0"/>
                <a:cs typeface="Times New Roman" panose="02020603050405020304" pitchFamily="18" charset="0"/>
              </a:rPr>
              <a:t>Kas notiktu, ja brīvprātīgie minētajās organizācijās personīgu iemeslu dēļ pārstātu ziedot savu laiku?</a:t>
            </a:r>
            <a:endParaRPr lang="en-GB" sz="3200" dirty="0"/>
          </a:p>
        </p:txBody>
      </p:sp>
      <p:pic>
        <p:nvPicPr>
          <p:cNvPr id="4" name="Picture 3">
            <a:extLst>
              <a:ext uri="{FF2B5EF4-FFF2-40B4-BE49-F238E27FC236}">
                <a16:creationId xmlns="" xmlns:a16="http://schemas.microsoft.com/office/drawing/2014/main" id="{AC4A99A9-5A70-4851-97A8-E59DE0BC2D30}"/>
              </a:ext>
            </a:extLst>
          </p:cNvPr>
          <p:cNvPicPr>
            <a:picLocks noChangeAspect="1"/>
          </p:cNvPicPr>
          <p:nvPr/>
        </p:nvPicPr>
        <p:blipFill>
          <a:blip r:embed="rId2" cstate="print"/>
          <a:stretch>
            <a:fillRect/>
          </a:stretch>
        </p:blipFill>
        <p:spPr>
          <a:xfrm>
            <a:off x="4332000" y="2954912"/>
            <a:ext cx="3166079" cy="3166079"/>
          </a:xfrm>
          <a:prstGeom prst="rect">
            <a:avLst/>
          </a:prstGeom>
        </p:spPr>
      </p:pic>
      <p:sp>
        <p:nvSpPr>
          <p:cNvPr id="5" name="TextBox 4">
            <a:extLst>
              <a:ext uri="{FF2B5EF4-FFF2-40B4-BE49-F238E27FC236}">
                <a16:creationId xmlns="" xmlns:a16="http://schemas.microsoft.com/office/drawing/2014/main" id="{96EBE404-C359-4B86-AFF9-18CB1DF0D0FA}"/>
              </a:ext>
            </a:extLst>
          </p:cNvPr>
          <p:cNvSpPr txBox="1"/>
          <p:nvPr/>
        </p:nvSpPr>
        <p:spPr>
          <a:xfrm>
            <a:off x="5221356" y="6276791"/>
            <a:ext cx="2716695" cy="307777"/>
          </a:xfrm>
          <a:prstGeom prst="rect">
            <a:avLst/>
          </a:prstGeom>
          <a:noFill/>
        </p:spPr>
        <p:txBody>
          <a:bodyPr wrap="square" rtlCol="0">
            <a:spAutoFit/>
          </a:bodyPr>
          <a:lstStyle/>
          <a:p>
            <a:r>
              <a:rPr lang="lv-LV" sz="1400" dirty="0"/>
              <a:t>Attēls: pixabay.com</a:t>
            </a:r>
            <a:endParaRPr lang="en-GB" sz="1400" dirty="0"/>
          </a:p>
        </p:txBody>
      </p:sp>
    </p:spTree>
    <p:extLst>
      <p:ext uri="{BB962C8B-B14F-4D97-AF65-F5344CB8AC3E}">
        <p14:creationId xmlns="" xmlns:p14="http://schemas.microsoft.com/office/powerpoint/2010/main" val="230481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F9DB747-7843-4E9E-8420-47E76EAEA7A6}"/>
              </a:ext>
            </a:extLst>
          </p:cNvPr>
          <p:cNvSpPr txBox="1"/>
          <p:nvPr/>
        </p:nvSpPr>
        <p:spPr>
          <a:xfrm>
            <a:off x="755374" y="1213265"/>
            <a:ext cx="6096000" cy="3271345"/>
          </a:xfrm>
          <a:prstGeom prst="rect">
            <a:avLst/>
          </a:prstGeom>
          <a:noFill/>
        </p:spPr>
        <p:txBody>
          <a:bodyPr wrap="square">
            <a:spAutoFit/>
          </a:bodyPr>
          <a:lstStyle/>
          <a:p>
            <a:pPr marL="342900" lvl="0" indent="-342900" algn="just">
              <a:lnSpc>
                <a:spcPct val="115000"/>
              </a:lnSpc>
              <a:spcAft>
                <a:spcPts val="10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Tavā kopienā ir daudz organizāciju, kurās strādā un kuras vada brīvprātīgie. Vai vari kādu nosaukt?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Kāda nozīme tevis nosauktajā organizācijā ir brīvprātīgajiem?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Ko šī organizācija dara? Kādā veidā tā nes labumu vietējai kopienai?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 xmlns:a16="http://schemas.microsoft.com/office/drawing/2014/main" id="{F5568345-BEE4-4991-9380-860A523F1DCC}"/>
              </a:ext>
            </a:extLst>
          </p:cNvPr>
          <p:cNvPicPr>
            <a:picLocks noChangeAspect="1"/>
          </p:cNvPicPr>
          <p:nvPr/>
        </p:nvPicPr>
        <p:blipFill>
          <a:blip r:embed="rId2" cstate="print"/>
          <a:stretch>
            <a:fillRect/>
          </a:stretch>
        </p:blipFill>
        <p:spPr>
          <a:xfrm>
            <a:off x="7393388" y="1465741"/>
            <a:ext cx="4429486" cy="2766391"/>
          </a:xfrm>
          <a:prstGeom prst="rect">
            <a:avLst/>
          </a:prstGeom>
          <a:ln>
            <a:noFill/>
          </a:ln>
          <a:effectLst>
            <a:softEdge rad="112500"/>
          </a:effectLst>
        </p:spPr>
      </p:pic>
      <p:sp>
        <p:nvSpPr>
          <p:cNvPr id="5" name="TextBox 4">
            <a:extLst>
              <a:ext uri="{FF2B5EF4-FFF2-40B4-BE49-F238E27FC236}">
                <a16:creationId xmlns="" xmlns:a16="http://schemas.microsoft.com/office/drawing/2014/main" id="{A746F659-9239-4A77-9104-D8E9F45746B4}"/>
              </a:ext>
            </a:extLst>
          </p:cNvPr>
          <p:cNvSpPr txBox="1"/>
          <p:nvPr/>
        </p:nvSpPr>
        <p:spPr>
          <a:xfrm>
            <a:off x="8971722" y="4423250"/>
            <a:ext cx="2716695" cy="307777"/>
          </a:xfrm>
          <a:prstGeom prst="rect">
            <a:avLst/>
          </a:prstGeom>
          <a:noFill/>
        </p:spPr>
        <p:txBody>
          <a:bodyPr wrap="square" rtlCol="0">
            <a:spAutoFit/>
          </a:bodyPr>
          <a:lstStyle/>
          <a:p>
            <a:r>
              <a:rPr lang="lv-LV" sz="1400" dirty="0"/>
              <a:t>Attēls: pixabay.com</a:t>
            </a:r>
            <a:endParaRPr lang="en-GB" sz="1400" dirty="0"/>
          </a:p>
        </p:txBody>
      </p:sp>
    </p:spTree>
    <p:extLst>
      <p:ext uri="{BB962C8B-B14F-4D97-AF65-F5344CB8AC3E}">
        <p14:creationId xmlns="" xmlns:p14="http://schemas.microsoft.com/office/powerpoint/2010/main" val="44528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EE913C5-1940-4566-9EA5-4F79E321581D}"/>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3238718" y="4539417"/>
            <a:ext cx="5012804" cy="2318583"/>
          </a:xfrm>
          <a:prstGeom prst="rect">
            <a:avLst/>
          </a:prstGeom>
        </p:spPr>
      </p:pic>
      <p:sp>
        <p:nvSpPr>
          <p:cNvPr id="4" name="TextBox 3">
            <a:extLst>
              <a:ext uri="{FF2B5EF4-FFF2-40B4-BE49-F238E27FC236}">
                <a16:creationId xmlns="" xmlns:a16="http://schemas.microsoft.com/office/drawing/2014/main" id="{60D555E4-5D85-4423-8DC3-D314DD747CC2}"/>
              </a:ext>
            </a:extLst>
          </p:cNvPr>
          <p:cNvSpPr txBox="1"/>
          <p:nvPr/>
        </p:nvSpPr>
        <p:spPr>
          <a:xfrm>
            <a:off x="1140641" y="1998762"/>
            <a:ext cx="9677116" cy="2318583"/>
          </a:xfrm>
          <a:prstGeom prst="rect">
            <a:avLst/>
          </a:prstGeom>
          <a:noFill/>
        </p:spPr>
        <p:txBody>
          <a:bodyPr wrap="square">
            <a:spAutoFit/>
          </a:bodyPr>
          <a:lstStyle/>
          <a:p>
            <a:pPr>
              <a:lnSpc>
                <a:spcPct val="107000"/>
              </a:lnSpc>
              <a:spcAft>
                <a:spcPts val="800"/>
              </a:spcAft>
            </a:pPr>
            <a:r>
              <a:rPr lang="lv-LV" sz="2800" dirty="0">
                <a:effectLst/>
                <a:latin typeface="Calibri" panose="020F0502020204030204" pitchFamily="34" charset="0"/>
                <a:ea typeface="Times New Roman" panose="02020603050405020304" pitchFamily="18" charset="0"/>
                <a:cs typeface="Times New Roman" panose="02020603050405020304" pitchFamily="18" charset="0"/>
              </a:rPr>
              <a:t>Pāros izdomājiet brīvprātīgā darba definīciju!</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800" dirty="0">
                <a:effectLst/>
                <a:latin typeface="Calibri" panose="020F0502020204030204" pitchFamily="34" charset="0"/>
                <a:ea typeface="Calibri" panose="020F0502020204030204" pitchFamily="34" charset="0"/>
                <a:cs typeface="Times New Roman" panose="02020603050405020304" pitchFamily="18" charset="0"/>
              </a:rPr>
              <a:t>Vai esi iesaistīts līdzīgās aktivitātēs savā skolā vai kopienā?</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800" dirty="0">
                <a:effectLst/>
                <a:latin typeface="Calibri" panose="020F0502020204030204" pitchFamily="34" charset="0"/>
                <a:ea typeface="Calibri" panose="020F0502020204030204" pitchFamily="34" charset="0"/>
                <a:cs typeface="Times New Roman" panose="02020603050405020304" pitchFamily="18" charset="0"/>
              </a:rPr>
              <a:t>Kur tavas kopienas locekļi jau šobrīd veic brīvprātīgo darbu?</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800" dirty="0">
                <a:effectLst/>
                <a:latin typeface="Calibri" panose="020F0502020204030204" pitchFamily="34" charset="0"/>
                <a:ea typeface="Calibri" panose="020F0502020204030204" pitchFamily="34" charset="0"/>
                <a:cs typeface="Times New Roman" panose="02020603050405020304" pitchFamily="18" charset="0"/>
              </a:rPr>
              <a:t>Vai pazīsti kādu brīvprātīgo?</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408E83CD-79F8-4540-B101-2D6BF95B4FE7}"/>
              </a:ext>
            </a:extLst>
          </p:cNvPr>
          <p:cNvSpPr txBox="1"/>
          <p:nvPr/>
        </p:nvSpPr>
        <p:spPr>
          <a:xfrm>
            <a:off x="1086678" y="578794"/>
            <a:ext cx="609600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1. aktivitāte. Kas ir brīvprātīgais darbs?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5800688-D04A-4A8E-A459-FE2ED11E104D}"/>
              </a:ext>
            </a:extLst>
          </p:cNvPr>
          <p:cNvSpPr txBox="1"/>
          <p:nvPr/>
        </p:nvSpPr>
        <p:spPr>
          <a:xfrm>
            <a:off x="8521148" y="6550223"/>
            <a:ext cx="2716695" cy="307777"/>
          </a:xfrm>
          <a:prstGeom prst="rect">
            <a:avLst/>
          </a:prstGeom>
          <a:noFill/>
        </p:spPr>
        <p:txBody>
          <a:bodyPr wrap="square" rtlCol="0">
            <a:spAutoFit/>
          </a:bodyPr>
          <a:lstStyle/>
          <a:p>
            <a:r>
              <a:rPr lang="lv-LV" sz="1400" dirty="0"/>
              <a:t>Attēls: pixabay.com</a:t>
            </a:r>
            <a:endParaRPr lang="en-GB" sz="1400" dirty="0"/>
          </a:p>
        </p:txBody>
      </p:sp>
    </p:spTree>
    <p:extLst>
      <p:ext uri="{BB962C8B-B14F-4D97-AF65-F5344CB8AC3E}">
        <p14:creationId xmlns="" xmlns:p14="http://schemas.microsoft.com/office/powerpoint/2010/main" val="134270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4AE49F2-0F64-4FE6-8DE5-BF03BFF24C89}"/>
              </a:ext>
            </a:extLst>
          </p:cNvPr>
          <p:cNvPicPr>
            <a:picLocks noChangeAspect="1"/>
          </p:cNvPicPr>
          <p:nvPr/>
        </p:nvPicPr>
        <p:blipFill>
          <a:blip r:embed="rId2" cstate="print"/>
          <a:stretch>
            <a:fillRect/>
          </a:stretch>
        </p:blipFill>
        <p:spPr>
          <a:xfrm>
            <a:off x="7091336" y="3006207"/>
            <a:ext cx="3345132" cy="2308449"/>
          </a:xfrm>
          <a:prstGeom prst="rect">
            <a:avLst/>
          </a:prstGeom>
          <a:ln>
            <a:noFill/>
          </a:ln>
          <a:effectLst>
            <a:softEdge rad="112500"/>
          </a:effectLst>
        </p:spPr>
      </p:pic>
      <p:pic>
        <p:nvPicPr>
          <p:cNvPr id="3" name="Picture 2">
            <a:extLst>
              <a:ext uri="{FF2B5EF4-FFF2-40B4-BE49-F238E27FC236}">
                <a16:creationId xmlns="" xmlns:a16="http://schemas.microsoft.com/office/drawing/2014/main" id="{3A9F2D97-4970-4713-AFF9-D2860B446551}"/>
              </a:ext>
            </a:extLst>
          </p:cNvPr>
          <p:cNvPicPr>
            <a:picLocks noChangeAspect="1"/>
          </p:cNvPicPr>
          <p:nvPr/>
        </p:nvPicPr>
        <p:blipFill>
          <a:blip r:embed="rId3" cstate="print"/>
          <a:stretch>
            <a:fillRect/>
          </a:stretch>
        </p:blipFill>
        <p:spPr>
          <a:xfrm>
            <a:off x="2419012" y="3149961"/>
            <a:ext cx="3294521" cy="2218972"/>
          </a:xfrm>
          <a:prstGeom prst="rect">
            <a:avLst/>
          </a:prstGeom>
          <a:ln>
            <a:noFill/>
          </a:ln>
          <a:effectLst>
            <a:softEdge rad="112500"/>
          </a:effectLst>
        </p:spPr>
      </p:pic>
      <p:sp>
        <p:nvSpPr>
          <p:cNvPr id="5" name="TextBox 4">
            <a:extLst>
              <a:ext uri="{FF2B5EF4-FFF2-40B4-BE49-F238E27FC236}">
                <a16:creationId xmlns="" xmlns:a16="http://schemas.microsoft.com/office/drawing/2014/main" id="{B823AE93-6756-477A-9FEA-346C43613CFC}"/>
              </a:ext>
            </a:extLst>
          </p:cNvPr>
          <p:cNvSpPr txBox="1"/>
          <p:nvPr/>
        </p:nvSpPr>
        <p:spPr>
          <a:xfrm>
            <a:off x="995336" y="943179"/>
            <a:ext cx="9341360" cy="1384995"/>
          </a:xfrm>
          <a:prstGeom prst="rect">
            <a:avLst/>
          </a:prstGeom>
          <a:noFill/>
        </p:spPr>
        <p:txBody>
          <a:bodyPr wrap="square" lIns="91440" tIns="45720" rIns="91440" bIns="45720" anchor="t">
            <a:spAutoFit/>
          </a:bodyPr>
          <a:lstStyle/>
          <a:p>
            <a:pPr algn="just"/>
            <a:r>
              <a:rPr lang="lv-LV" sz="2800" dirty="0">
                <a:effectLst/>
                <a:latin typeface="Calibri"/>
                <a:ea typeface="Times New Roman" panose="02020603050405020304" pitchFamily="18" charset="0"/>
                <a:cs typeface="Times New Roman"/>
              </a:rPr>
              <a:t>Uzrakstiet īsu refleksiju par sev pazīstamu cilvēku, kurš veic brīvprātīgo darbu, aprakstot, kādu darbu šis cilvēks dara un kāda ir viņa motivācija būt par brīvprātīgo šajā organizācijā</a:t>
            </a:r>
            <a:r>
              <a:rPr lang="lv-LV" sz="2800" dirty="0">
                <a:latin typeface="Calibri"/>
                <a:ea typeface="Times New Roman" panose="02020603050405020304" pitchFamily="18" charset="0"/>
                <a:cs typeface="Times New Roman"/>
              </a:rPr>
              <a:t>!</a:t>
            </a:r>
            <a:endParaRPr lang="en-GB" sz="2800" dirty="0"/>
          </a:p>
        </p:txBody>
      </p:sp>
      <p:sp>
        <p:nvSpPr>
          <p:cNvPr id="6" name="TextBox 5">
            <a:extLst>
              <a:ext uri="{FF2B5EF4-FFF2-40B4-BE49-F238E27FC236}">
                <a16:creationId xmlns="" xmlns:a16="http://schemas.microsoft.com/office/drawing/2014/main" id="{4BF24888-DDAE-4E39-A670-8280BCB989DD}"/>
              </a:ext>
            </a:extLst>
          </p:cNvPr>
          <p:cNvSpPr txBox="1"/>
          <p:nvPr/>
        </p:nvSpPr>
        <p:spPr>
          <a:xfrm>
            <a:off x="154074" y="95469"/>
            <a:ext cx="609600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1. aktivitāte. Kas ir brīvprātīgais darbs?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E667C9E5-8E5D-4E54-B210-E1CE49B1650A}"/>
              </a:ext>
            </a:extLst>
          </p:cNvPr>
          <p:cNvSpPr txBox="1"/>
          <p:nvPr/>
        </p:nvSpPr>
        <p:spPr>
          <a:xfrm>
            <a:off x="7832035" y="5407913"/>
            <a:ext cx="2716695" cy="307777"/>
          </a:xfrm>
          <a:prstGeom prst="rect">
            <a:avLst/>
          </a:prstGeom>
          <a:noFill/>
        </p:spPr>
        <p:txBody>
          <a:bodyPr wrap="square" rtlCol="0">
            <a:spAutoFit/>
          </a:bodyPr>
          <a:lstStyle/>
          <a:p>
            <a:r>
              <a:rPr lang="lv-LV" sz="1400" dirty="0"/>
              <a:t>Attēli: pixabay.com</a:t>
            </a:r>
            <a:endParaRPr lang="en-GB" sz="1400" dirty="0"/>
          </a:p>
        </p:txBody>
      </p:sp>
    </p:spTree>
    <p:extLst>
      <p:ext uri="{BB962C8B-B14F-4D97-AF65-F5344CB8AC3E}">
        <p14:creationId xmlns="" xmlns:p14="http://schemas.microsoft.com/office/powerpoint/2010/main" val="63294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671C8A0-CD02-44DF-B8F3-7D13F8455C2B}"/>
              </a:ext>
            </a:extLst>
          </p:cNvPr>
          <p:cNvSpPr txBox="1"/>
          <p:nvPr/>
        </p:nvSpPr>
        <p:spPr>
          <a:xfrm>
            <a:off x="106018" y="108721"/>
            <a:ext cx="609600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2. aktivitāte. Kāpēc veikt brīvprātīgo darbu?</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CF1FD3CB-AB26-4B3E-88A3-CC93CEC76AB9}"/>
              </a:ext>
            </a:extLst>
          </p:cNvPr>
          <p:cNvPicPr>
            <a:picLocks noChangeAspect="1"/>
          </p:cNvPicPr>
          <p:nvPr/>
        </p:nvPicPr>
        <p:blipFill>
          <a:blip r:embed="rId2" cstate="print"/>
          <a:stretch>
            <a:fillRect/>
          </a:stretch>
        </p:blipFill>
        <p:spPr>
          <a:xfrm>
            <a:off x="8604635" y="2131051"/>
            <a:ext cx="3280784" cy="2355971"/>
          </a:xfrm>
          <a:prstGeom prst="rect">
            <a:avLst/>
          </a:prstGeom>
          <a:ln>
            <a:noFill/>
          </a:ln>
          <a:effectLst>
            <a:softEdge rad="112500"/>
          </a:effectLst>
        </p:spPr>
      </p:pic>
      <p:sp>
        <p:nvSpPr>
          <p:cNvPr id="6" name="TextBox 5">
            <a:extLst>
              <a:ext uri="{FF2B5EF4-FFF2-40B4-BE49-F238E27FC236}">
                <a16:creationId xmlns="" xmlns:a16="http://schemas.microsoft.com/office/drawing/2014/main" id="{AD392700-3CD4-4CE9-B30F-2B86A282696B}"/>
              </a:ext>
            </a:extLst>
          </p:cNvPr>
          <p:cNvSpPr txBox="1"/>
          <p:nvPr/>
        </p:nvSpPr>
        <p:spPr>
          <a:xfrm>
            <a:off x="539366" y="1306958"/>
            <a:ext cx="7531208" cy="4325992"/>
          </a:xfrm>
          <a:prstGeom prst="rect">
            <a:avLst/>
          </a:prstGeom>
          <a:noFill/>
        </p:spPr>
        <p:txBody>
          <a:bodyPr wrap="square" lIns="91440" tIns="45720" rIns="91440" bIns="45720" anchor="t">
            <a:spAutoFit/>
          </a:bodyPr>
          <a:lstStyle/>
          <a:p>
            <a:pPr marL="342900" lvl="0" indent="-342900" algn="just">
              <a:lnSpc>
                <a:spcPct val="115000"/>
              </a:lnSpc>
              <a:spcAft>
                <a:spcPts val="10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Kādi tikumi, jūsuprāt, ir vajadzīgi brīvprātīgajam, iesaistoties dažādās minētajās organizācijās? Kāpēc?</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Kādus tikumus var attīstīt brīvprātīgais darbs? Kādā veidā?</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 vēl, veicot brīvprātīgo darbu, attīstās raksturs?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a:ea typeface="Calibri" panose="020F0502020204030204" pitchFamily="34" charset="0"/>
                <a:cs typeface="Times New Roman"/>
              </a:rPr>
              <a:t>Kāda varētu būt cilvēku motivācija veikt brīvprātīgo darbu? Vai motīvi vienmēr ir </a:t>
            </a:r>
            <a:r>
              <a:rPr lang="lv-LV" sz="2400" dirty="0">
                <a:latin typeface="Calibri"/>
                <a:ea typeface="Calibri" panose="020F0502020204030204" pitchFamily="34" charset="0"/>
                <a:cs typeface="Times New Roman"/>
              </a:rPr>
              <a:t>labi/tikumīgi</a:t>
            </a:r>
            <a:r>
              <a:rPr lang="lv-LV" sz="2400" dirty="0">
                <a:effectLst/>
                <a:latin typeface="Calibri"/>
                <a:ea typeface="Calibri" panose="020F0502020204030204" pitchFamily="34" charset="0"/>
                <a:cs typeface="Times New Roman"/>
              </a:rPr>
              <a:t>?</a:t>
            </a:r>
            <a:endParaRPr lang="en-GB" sz="2400" dirty="0">
              <a:effectLst/>
              <a:latin typeface="Calibri"/>
              <a:ea typeface="Calibri" panose="020F0502020204030204" pitchFamily="34" charset="0"/>
              <a:cs typeface="Times New Roman"/>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Kādas varētu būt sekas, ja brīvprātīgo darbu veic apšaubāmu motīvu vadīts cilvēks?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6D82E8CB-14F4-4F2C-92B0-8345C18BE30A}"/>
              </a:ext>
            </a:extLst>
          </p:cNvPr>
          <p:cNvSpPr txBox="1"/>
          <p:nvPr/>
        </p:nvSpPr>
        <p:spPr>
          <a:xfrm>
            <a:off x="9289774" y="4487022"/>
            <a:ext cx="2716695" cy="307777"/>
          </a:xfrm>
          <a:prstGeom prst="rect">
            <a:avLst/>
          </a:prstGeom>
          <a:noFill/>
        </p:spPr>
        <p:txBody>
          <a:bodyPr wrap="square" rtlCol="0">
            <a:spAutoFit/>
          </a:bodyPr>
          <a:lstStyle/>
          <a:p>
            <a:r>
              <a:rPr lang="lv-LV" sz="1400" dirty="0"/>
              <a:t>Attēls: pixabay.com</a:t>
            </a:r>
            <a:endParaRPr lang="en-GB" sz="1400" dirty="0"/>
          </a:p>
        </p:txBody>
      </p:sp>
    </p:spTree>
    <p:extLst>
      <p:ext uri="{BB962C8B-B14F-4D97-AF65-F5344CB8AC3E}">
        <p14:creationId xmlns="" xmlns:p14="http://schemas.microsoft.com/office/powerpoint/2010/main" val="9614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9B5AD62-7247-4FC5-9D69-1220355CA3C7}"/>
              </a:ext>
            </a:extLst>
          </p:cNvPr>
          <p:cNvSpPr txBox="1"/>
          <p:nvPr/>
        </p:nvSpPr>
        <p:spPr>
          <a:xfrm>
            <a:off x="145774" y="95469"/>
            <a:ext cx="6096000" cy="492122"/>
          </a:xfrm>
          <a:prstGeom prst="rect">
            <a:avLst/>
          </a:prstGeom>
          <a:noFill/>
        </p:spPr>
        <p:txBody>
          <a:bodyPr wrap="square">
            <a:spAutoFit/>
          </a:bodyPr>
          <a:lstStyle/>
          <a:p>
            <a:pPr algn="just">
              <a:lnSpc>
                <a:spcPct val="115000"/>
              </a:lnSpc>
              <a:spcAft>
                <a:spcPts val="1000"/>
              </a:spcAft>
            </a:pPr>
            <a:r>
              <a:rPr lang="lv-LV" sz="2400" b="1">
                <a:effectLst/>
                <a:latin typeface="Calibri" panose="020F0502020204030204" pitchFamily="34" charset="0"/>
                <a:ea typeface="Times New Roman" panose="02020603050405020304" pitchFamily="18" charset="0"/>
                <a:cs typeface="Times New Roman" panose="02020603050405020304" pitchFamily="18" charset="0"/>
              </a:rPr>
              <a:t>3. aktivitāte. Tava kopiena.</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36E645AD-FAD2-463D-AE91-9FAA6B2BEBDD}"/>
              </a:ext>
            </a:extLst>
          </p:cNvPr>
          <p:cNvPicPr>
            <a:picLocks noChangeAspect="1"/>
          </p:cNvPicPr>
          <p:nvPr/>
        </p:nvPicPr>
        <p:blipFill>
          <a:blip r:embed="rId2" cstate="print"/>
          <a:stretch>
            <a:fillRect/>
          </a:stretch>
        </p:blipFill>
        <p:spPr>
          <a:xfrm>
            <a:off x="10042473" y="1255570"/>
            <a:ext cx="1893408" cy="1614052"/>
          </a:xfrm>
          <a:prstGeom prst="rect">
            <a:avLst/>
          </a:prstGeom>
        </p:spPr>
      </p:pic>
      <p:pic>
        <p:nvPicPr>
          <p:cNvPr id="5" name="Picture 4">
            <a:extLst>
              <a:ext uri="{FF2B5EF4-FFF2-40B4-BE49-F238E27FC236}">
                <a16:creationId xmlns="" xmlns:a16="http://schemas.microsoft.com/office/drawing/2014/main" id="{498D13F6-C648-4BC0-B616-F7D7B2A423BE}"/>
              </a:ext>
            </a:extLst>
          </p:cNvPr>
          <p:cNvPicPr>
            <a:picLocks noChangeAspect="1"/>
          </p:cNvPicPr>
          <p:nvPr/>
        </p:nvPicPr>
        <p:blipFill>
          <a:blip r:embed="rId3" cstate="print"/>
          <a:stretch>
            <a:fillRect/>
          </a:stretch>
        </p:blipFill>
        <p:spPr>
          <a:xfrm>
            <a:off x="10021722" y="3429000"/>
            <a:ext cx="1914159" cy="1726118"/>
          </a:xfrm>
          <a:prstGeom prst="rect">
            <a:avLst/>
          </a:prstGeom>
        </p:spPr>
      </p:pic>
      <p:sp>
        <p:nvSpPr>
          <p:cNvPr id="11" name="TextBox 10">
            <a:extLst>
              <a:ext uri="{FF2B5EF4-FFF2-40B4-BE49-F238E27FC236}">
                <a16:creationId xmlns="" xmlns:a16="http://schemas.microsoft.com/office/drawing/2014/main" id="{1038D75E-D99E-4E75-BA6D-64C7D6E87EC2}"/>
              </a:ext>
            </a:extLst>
          </p:cNvPr>
          <p:cNvSpPr txBox="1"/>
          <p:nvPr/>
        </p:nvSpPr>
        <p:spPr>
          <a:xfrm>
            <a:off x="256119" y="768816"/>
            <a:ext cx="9563742" cy="4827155"/>
          </a:xfrm>
          <a:prstGeom prst="rect">
            <a:avLst/>
          </a:prstGeom>
          <a:noFill/>
        </p:spPr>
        <p:txBody>
          <a:bodyPr wrap="square" lIns="91440" tIns="45720" rIns="91440" bIns="45720" anchor="t">
            <a:spAutoFit/>
          </a:bodyPr>
          <a:lstStyle/>
          <a:p>
            <a:pPr>
              <a:lnSpc>
                <a:spcPct val="107000"/>
              </a:lnSpc>
              <a:spcAft>
                <a:spcPts val="800"/>
              </a:spcAft>
            </a:pP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Kā brīvprātīgie var padarīt kopienu labāku?</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Izmantojot iepriekšējās aktivitātēs paustās idejas, izveidojiet brīvprātīgā darba shēmu savā kopienā. Shēmai ir jāatspoguļo esoša problēma vai organizācijas darbs tavā kopienā, un tajā jāparāda:</a:t>
            </a:r>
          </a:p>
          <a:p>
            <a:pPr algn="just">
              <a:lnSpc>
                <a:spcPct val="115000"/>
              </a:lnSpc>
              <a:spcAft>
                <a:spcPts val="1000"/>
              </a:spcAft>
            </a:pP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b="1" dirty="0">
                <a:effectLst/>
                <a:latin typeface="Calibri"/>
                <a:ea typeface="Calibri" panose="020F0502020204030204" pitchFamily="34" charset="0"/>
                <a:cs typeface="Times New Roman"/>
              </a:rPr>
              <a:t>KĀPĒC</a:t>
            </a:r>
            <a:r>
              <a:rPr lang="lv-LV" sz="2400" dirty="0">
                <a:effectLst/>
                <a:latin typeface="Calibri"/>
                <a:ea typeface="Calibri" panose="020F0502020204030204" pitchFamily="34" charset="0"/>
                <a:cs typeface="Times New Roman"/>
              </a:rPr>
              <a:t> brīvprātīgais darbs ir nepieciešams</a:t>
            </a:r>
            <a:r>
              <a:rPr lang="lv-LV" sz="2400" dirty="0">
                <a:latin typeface="Calibri"/>
                <a:ea typeface="Calibri" panose="020F0502020204030204" pitchFamily="34" charset="0"/>
                <a:cs typeface="Times New Roman"/>
              </a:rPr>
              <a:t>,</a:t>
            </a:r>
            <a:endParaRPr lang="en-GB" sz="2400" dirty="0">
              <a:effectLst/>
              <a:latin typeface="Calibri"/>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b="1" dirty="0">
                <a:effectLst/>
                <a:latin typeface="Calibri"/>
                <a:ea typeface="Calibri" panose="020F0502020204030204" pitchFamily="34" charset="0"/>
                <a:cs typeface="Times New Roman"/>
              </a:rPr>
              <a:t>KUR</a:t>
            </a:r>
            <a:r>
              <a:rPr lang="lv-LV" sz="2400" dirty="0">
                <a:effectLst/>
                <a:latin typeface="Calibri"/>
                <a:ea typeface="Calibri" panose="020F0502020204030204" pitchFamily="34" charset="0"/>
                <a:cs typeface="Times New Roman"/>
              </a:rPr>
              <a:t> tas ir nepieciešams</a:t>
            </a:r>
            <a:r>
              <a:rPr lang="lv-LV" sz="2400" dirty="0">
                <a:latin typeface="Calibri"/>
                <a:ea typeface="Calibri" panose="020F0502020204030204" pitchFamily="34" charset="0"/>
                <a:cs typeface="Times New Roman"/>
              </a:rPr>
              <a:t>,</a:t>
            </a:r>
            <a:endParaRPr lang="en-GB" sz="2400" dirty="0">
              <a:effectLst/>
              <a:latin typeface="Calibri"/>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b="1" dirty="0">
                <a:effectLst/>
                <a:latin typeface="Calibri" panose="020F0502020204030204" pitchFamily="34" charset="0"/>
                <a:ea typeface="Calibri" panose="020F0502020204030204" pitchFamily="34" charset="0"/>
                <a:cs typeface="Times New Roman" panose="02020603050405020304" pitchFamily="18" charset="0"/>
              </a:rPr>
              <a:t>KĀ</a:t>
            </a:r>
            <a:r>
              <a:rPr lang="lv-LV" sz="2400" dirty="0">
                <a:effectLst/>
                <a:latin typeface="Calibri" panose="020F0502020204030204" pitchFamily="34" charset="0"/>
                <a:ea typeface="Calibri" panose="020F0502020204030204" pitchFamily="34" charset="0"/>
                <a:cs typeface="Times New Roman" panose="02020603050405020304" pitchFamily="18" charset="0"/>
              </a:rPr>
              <a:t> tas palīdzēs kopienai un cilvēkam.</a:t>
            </a:r>
          </a:p>
          <a:p>
            <a:pPr lvl="0" algn="just">
              <a:lnSpc>
                <a:spcPct val="115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r>
              <a:rPr lang="lv-LV" sz="2400" dirty="0">
                <a:effectLst/>
                <a:latin typeface="Calibri"/>
                <a:ea typeface="Times New Roman" panose="02020603050405020304" pitchFamily="18" charset="0"/>
                <a:cs typeface="Times New Roman"/>
              </a:rPr>
              <a:t>Shēmai jāparāda brīvprātīgā darba sniegtie ieguvumi gan </a:t>
            </a:r>
            <a:r>
              <a:rPr lang="lv-LV" sz="2400" dirty="0">
                <a:latin typeface="Calibri"/>
                <a:ea typeface="Times New Roman" panose="02020603050405020304" pitchFamily="18" charset="0"/>
                <a:cs typeface="Times New Roman"/>
              </a:rPr>
              <a:t>organizācijai, gan problēmas </a:t>
            </a:r>
            <a:r>
              <a:rPr lang="lv-LV" sz="2400" dirty="0">
                <a:effectLst/>
                <a:latin typeface="Calibri"/>
                <a:ea typeface="Times New Roman" panose="02020603050405020304" pitchFamily="18" charset="0"/>
                <a:cs typeface="Times New Roman"/>
              </a:rPr>
              <a:t>risināšanas procesam, gan cilvēkam, kurš šo darbu veic.</a:t>
            </a:r>
            <a:r>
              <a:rPr lang="lv-LV" sz="2400" dirty="0">
                <a:latin typeface="Calibri"/>
                <a:ea typeface="Times New Roman" panose="02020603050405020304" pitchFamily="18" charset="0"/>
                <a:cs typeface="Times New Roman"/>
              </a:rPr>
              <a:t> </a:t>
            </a:r>
            <a:endParaRPr lang="en-GB" sz="2400" dirty="0"/>
          </a:p>
        </p:txBody>
      </p:sp>
      <p:sp>
        <p:nvSpPr>
          <p:cNvPr id="6" name="TextBox 5">
            <a:extLst>
              <a:ext uri="{FF2B5EF4-FFF2-40B4-BE49-F238E27FC236}">
                <a16:creationId xmlns="" xmlns:a16="http://schemas.microsoft.com/office/drawing/2014/main" id="{082DF907-EE75-4C18-BB2F-A200E690D3C1}"/>
              </a:ext>
            </a:extLst>
          </p:cNvPr>
          <p:cNvSpPr txBox="1"/>
          <p:nvPr/>
        </p:nvSpPr>
        <p:spPr>
          <a:xfrm>
            <a:off x="10177670" y="5155118"/>
            <a:ext cx="2716695" cy="307777"/>
          </a:xfrm>
          <a:prstGeom prst="rect">
            <a:avLst/>
          </a:prstGeom>
          <a:noFill/>
        </p:spPr>
        <p:txBody>
          <a:bodyPr wrap="square" rtlCol="0">
            <a:spAutoFit/>
          </a:bodyPr>
          <a:lstStyle/>
          <a:p>
            <a:r>
              <a:rPr lang="lv-LV" sz="1400" dirty="0"/>
              <a:t>Attēli: pixabay.com</a:t>
            </a:r>
            <a:endParaRPr lang="en-GB" sz="1400" dirty="0"/>
          </a:p>
        </p:txBody>
      </p:sp>
    </p:spTree>
    <p:extLst>
      <p:ext uri="{BB962C8B-B14F-4D97-AF65-F5344CB8AC3E}">
        <p14:creationId xmlns="" xmlns:p14="http://schemas.microsoft.com/office/powerpoint/2010/main" val="4236640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9A49E4-514C-4779-81B7-8A3EC37891D1}"/>
              </a:ext>
            </a:extLst>
          </p:cNvPr>
          <p:cNvSpPr>
            <a:spLocks noGrp="1"/>
          </p:cNvSpPr>
          <p:nvPr>
            <p:ph type="title"/>
          </p:nvPr>
        </p:nvSpPr>
        <p:spPr>
          <a:xfrm>
            <a:off x="360555" y="172172"/>
            <a:ext cx="10515600" cy="1005353"/>
          </a:xfrm>
        </p:spPr>
        <p:txBody>
          <a:bodyPr>
            <a:normAutofit/>
          </a:bodyPr>
          <a:lstStyle/>
          <a:p>
            <a:r>
              <a:rPr lang="lv-LV" sz="3200" b="1" dirty="0"/>
              <a:t>Brīvprātīga darba likums</a:t>
            </a:r>
            <a:endParaRPr lang="en-US" sz="3200" b="1" dirty="0"/>
          </a:p>
        </p:txBody>
      </p:sp>
      <p:sp>
        <p:nvSpPr>
          <p:cNvPr id="3" name="Content Placeholder 2">
            <a:extLst>
              <a:ext uri="{FF2B5EF4-FFF2-40B4-BE49-F238E27FC236}">
                <a16:creationId xmlns="" xmlns:a16="http://schemas.microsoft.com/office/drawing/2014/main" id="{0FFA23FB-AE55-4FB1-8F13-55946CD1C807}"/>
              </a:ext>
            </a:extLst>
          </p:cNvPr>
          <p:cNvSpPr>
            <a:spLocks noGrp="1"/>
          </p:cNvSpPr>
          <p:nvPr>
            <p:ph idx="1"/>
          </p:nvPr>
        </p:nvSpPr>
        <p:spPr>
          <a:xfrm>
            <a:off x="360555" y="1177525"/>
            <a:ext cx="11370528" cy="2411838"/>
          </a:xfrm>
        </p:spPr>
        <p:txBody>
          <a:bodyPr vert="horz" lIns="91440" tIns="45720" rIns="91440" bIns="45720" rtlCol="0" anchor="t">
            <a:normAutofit/>
          </a:bodyPr>
          <a:lstStyle/>
          <a:p>
            <a:pPr marL="0" indent="0">
              <a:buNone/>
            </a:pPr>
            <a:r>
              <a:rPr lang="lv-LV" dirty="0"/>
              <a:t>2.pants. </a:t>
            </a:r>
            <a:endParaRPr lang="en-US" dirty="0"/>
          </a:p>
          <a:p>
            <a:r>
              <a:rPr lang="lv-LV" dirty="0"/>
              <a:t>(1) Brīvprātīgais darbs ir organizēts un uz labas gribas pamata veikts fiziskās personas fizisks vai intelektuāls bezatlīdzības darbs sabiedrības labā.</a:t>
            </a:r>
          </a:p>
          <a:p>
            <a:r>
              <a:rPr lang="lv-LV" dirty="0"/>
              <a:t>(2) Brīvprātīgajam darbam nav peļņas gūšanas nolūka.</a:t>
            </a:r>
            <a:endParaRPr lang="en-US" dirty="0"/>
          </a:p>
        </p:txBody>
      </p:sp>
      <p:sp>
        <p:nvSpPr>
          <p:cNvPr id="5" name="Rectangle 4"/>
          <p:cNvSpPr/>
          <p:nvPr/>
        </p:nvSpPr>
        <p:spPr>
          <a:xfrm>
            <a:off x="360555" y="3589363"/>
            <a:ext cx="11242289" cy="830997"/>
          </a:xfrm>
          <a:prstGeom prst="rect">
            <a:avLst/>
          </a:prstGeom>
        </p:spPr>
        <p:txBody>
          <a:bodyPr wrap="square">
            <a:spAutoFit/>
          </a:bodyPr>
          <a:lstStyle/>
          <a:p>
            <a:r>
              <a:rPr lang="en-US" sz="2400" dirty="0">
                <a:solidFill>
                  <a:srgbClr val="C00000"/>
                </a:solidFill>
                <a:latin typeface="Arial" panose="020B0604020202020204" pitchFamily="34" charset="0"/>
              </a:rPr>
              <a:t> </a:t>
            </a:r>
            <a:r>
              <a:rPr lang="lv-LV" sz="2400" dirty="0">
                <a:solidFill>
                  <a:srgbClr val="C00000"/>
                </a:solidFill>
                <a:latin typeface="Arial" panose="020B0604020202020204" pitchFamily="34" charset="0"/>
              </a:rPr>
              <a:t> </a:t>
            </a:r>
          </a:p>
          <a:p>
            <a:r>
              <a:rPr lang="lv-LV" sz="2400" dirty="0">
                <a:solidFill>
                  <a:srgbClr val="C00000"/>
                </a:solidFill>
                <a:latin typeface="Arial" panose="020B0604020202020204" pitchFamily="34" charset="0"/>
              </a:rPr>
              <a:t> </a:t>
            </a:r>
            <a:r>
              <a:rPr lang="lv-LV" sz="2400" dirty="0">
                <a:latin typeface="Arial" panose="020B0604020202020204" pitchFamily="34" charset="0"/>
              </a:rPr>
              <a:t>«Brīvprātīga darba likums» </a:t>
            </a:r>
            <a:r>
              <a:rPr lang="lv-LV" dirty="0">
                <a:latin typeface="Arial" panose="020B0604020202020204" pitchFamily="34" charset="0"/>
                <a:hlinkClick r:id="rId2">
                  <a:extLst>
                    <a:ext uri="{A12FA001-AC4F-418D-AE19-62706E023703}">
                      <ahyp:hlinkClr xmlns="" xmlns:ahyp="http://schemas.microsoft.com/office/drawing/2018/hyperlinkcolor" val="tx"/>
                    </a:ext>
                  </a:extLst>
                </a:hlinkClick>
              </a:rPr>
              <a:t>https://likumi.lv/ta/id/275061-brivpratiga-darba-likums</a:t>
            </a:r>
            <a:r>
              <a:rPr lang="lv-LV" dirty="0">
                <a:latin typeface="Arial" panose="020B0604020202020204" pitchFamily="34" charset="0"/>
              </a:rPr>
              <a:t> </a:t>
            </a:r>
            <a:endParaRPr lang="en-US" dirty="0"/>
          </a:p>
        </p:txBody>
      </p:sp>
      <p:sp>
        <p:nvSpPr>
          <p:cNvPr id="4" name="TextBox 3"/>
          <p:cNvSpPr txBox="1"/>
          <p:nvPr/>
        </p:nvSpPr>
        <p:spPr>
          <a:xfrm>
            <a:off x="599739" y="4836166"/>
            <a:ext cx="10300011" cy="954107"/>
          </a:xfrm>
          <a:prstGeom prst="rect">
            <a:avLst/>
          </a:prstGeom>
          <a:noFill/>
        </p:spPr>
        <p:txBody>
          <a:bodyPr wrap="square" rtlCol="0">
            <a:spAutoFit/>
          </a:bodyPr>
          <a:lstStyle/>
          <a:p>
            <a:r>
              <a:rPr lang="lv-LV" sz="2800" i="1" dirty="0"/>
              <a:t>Uzdevums. </a:t>
            </a:r>
            <a:r>
              <a:rPr lang="lv-LV" sz="2800" dirty="0"/>
              <a:t>Salīdziniet brīvprātīga darba definīciju likumā ar savu patstāvīgi izveidoto definīciju! Kādas ir atšķirības?  Kas ir kopīgs?</a:t>
            </a:r>
            <a:endParaRPr lang="en-US" sz="2800" dirty="0"/>
          </a:p>
        </p:txBody>
      </p:sp>
    </p:spTree>
    <p:extLst>
      <p:ext uri="{BB962C8B-B14F-4D97-AF65-F5344CB8AC3E}">
        <p14:creationId xmlns="" xmlns:p14="http://schemas.microsoft.com/office/powerpoint/2010/main" val="192594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721" y="209009"/>
            <a:ext cx="8060473" cy="850358"/>
          </a:xfrm>
        </p:spPr>
        <p:txBody>
          <a:bodyPr>
            <a:normAutofit/>
          </a:bodyPr>
          <a:lstStyle/>
          <a:p>
            <a:r>
              <a:rPr lang="lv-LV" sz="3200" b="1" dirty="0"/>
              <a:t>Ko dod b</a:t>
            </a:r>
            <a:r>
              <a:rPr lang="en-US" sz="3200" b="1" dirty="0" err="1"/>
              <a:t>rīvprātīgais</a:t>
            </a:r>
            <a:r>
              <a:rPr lang="en-US" sz="3200" b="1" dirty="0"/>
              <a:t> darbs?</a:t>
            </a:r>
          </a:p>
        </p:txBody>
      </p:sp>
      <p:sp>
        <p:nvSpPr>
          <p:cNvPr id="3" name="Content Placeholder 2"/>
          <p:cNvSpPr>
            <a:spLocks noGrp="1"/>
          </p:cNvSpPr>
          <p:nvPr>
            <p:ph idx="1"/>
          </p:nvPr>
        </p:nvSpPr>
        <p:spPr>
          <a:xfrm>
            <a:off x="242538" y="1048217"/>
            <a:ext cx="11394688" cy="5586760"/>
          </a:xfrm>
        </p:spPr>
        <p:txBody>
          <a:bodyPr vert="horz" lIns="91440" tIns="45720" rIns="91440" bIns="45720" rtlCol="0" anchor="t">
            <a:normAutofit/>
          </a:bodyPr>
          <a:lstStyle/>
          <a:p>
            <a:r>
              <a:rPr lang="en-US" sz="2000" dirty="0" err="1"/>
              <a:t>Brīvprātīgais</a:t>
            </a:r>
            <a:r>
              <a:rPr lang="en-US" sz="2000" dirty="0"/>
              <a:t> </a:t>
            </a:r>
            <a:r>
              <a:rPr lang="en-US" sz="2000" dirty="0" err="1"/>
              <a:t>darbs</a:t>
            </a:r>
            <a:r>
              <a:rPr lang="en-US" sz="2000" dirty="0"/>
              <a:t> – </a:t>
            </a:r>
            <a:r>
              <a:rPr lang="en-US" sz="2000" dirty="0" err="1"/>
              <a:t>iespēja</a:t>
            </a:r>
            <a:r>
              <a:rPr lang="en-US" sz="2000" dirty="0"/>
              <a:t> visa </a:t>
            </a:r>
            <a:r>
              <a:rPr lang="en-US" sz="2000" dirty="0" err="1"/>
              <a:t>vecuma</a:t>
            </a:r>
            <a:r>
              <a:rPr lang="en-US" sz="2000" dirty="0"/>
              <a:t> </a:t>
            </a:r>
            <a:r>
              <a:rPr lang="en-US" sz="2000" dirty="0" err="1"/>
              <a:t>cilvēkiem</a:t>
            </a:r>
            <a:r>
              <a:rPr lang="en-US" sz="2000" dirty="0"/>
              <a:t> </a:t>
            </a:r>
            <a:r>
              <a:rPr lang="en-US" sz="2000" dirty="0" err="1"/>
              <a:t>veikt</a:t>
            </a:r>
            <a:r>
              <a:rPr lang="en-US" sz="2000" dirty="0"/>
              <a:t> </a:t>
            </a:r>
            <a:r>
              <a:rPr lang="en-US" sz="2000" dirty="0" err="1"/>
              <a:t>sabiedrisku</a:t>
            </a:r>
            <a:r>
              <a:rPr lang="en-US" sz="2000" dirty="0"/>
              <a:t> </a:t>
            </a:r>
            <a:r>
              <a:rPr lang="en-US" sz="2000" dirty="0" err="1"/>
              <a:t>darbu</a:t>
            </a:r>
            <a:r>
              <a:rPr lang="en-US" sz="2000" dirty="0"/>
              <a:t>, </a:t>
            </a:r>
            <a:r>
              <a:rPr lang="en-US" sz="2000" dirty="0" err="1"/>
              <a:t>lai</a:t>
            </a:r>
            <a:r>
              <a:rPr lang="en-US" sz="2000" dirty="0"/>
              <a:t> </a:t>
            </a:r>
            <a:r>
              <a:rPr lang="en-US" sz="2000" dirty="0" err="1"/>
              <a:t>veicinātu</a:t>
            </a:r>
            <a:r>
              <a:rPr lang="en-US" sz="2000" dirty="0"/>
              <a:t> </a:t>
            </a:r>
            <a:r>
              <a:rPr lang="en-US" sz="2000" dirty="0" err="1"/>
              <a:t>kopēju</a:t>
            </a:r>
            <a:r>
              <a:rPr lang="en-US" sz="2000" dirty="0"/>
              <a:t> </a:t>
            </a:r>
            <a:r>
              <a:rPr lang="en-US" sz="2000" dirty="0" err="1"/>
              <a:t>sabiedrības</a:t>
            </a:r>
            <a:r>
              <a:rPr lang="en-US" sz="2000" dirty="0"/>
              <a:t> </a:t>
            </a:r>
            <a:r>
              <a:rPr lang="en-US" sz="2000" dirty="0" err="1"/>
              <a:t>attīstību</a:t>
            </a:r>
            <a:r>
              <a:rPr lang="en-US" sz="2000" dirty="0"/>
              <a:t>. </a:t>
            </a:r>
            <a:r>
              <a:rPr lang="en-US" sz="2000" b="1" dirty="0" err="1"/>
              <a:t>Jauniešu</a:t>
            </a:r>
            <a:r>
              <a:rPr lang="en-US" sz="2000" b="1" dirty="0"/>
              <a:t> </a:t>
            </a:r>
            <a:r>
              <a:rPr lang="en-US" sz="2000" b="1" dirty="0" err="1"/>
              <a:t>brīvprātīgais</a:t>
            </a:r>
            <a:r>
              <a:rPr lang="en-US" sz="2000" b="1" dirty="0"/>
              <a:t> </a:t>
            </a:r>
            <a:r>
              <a:rPr lang="en-US" sz="2000" b="1" dirty="0" err="1"/>
              <a:t>darbs</a:t>
            </a:r>
            <a:r>
              <a:rPr lang="en-US" sz="2000" dirty="0"/>
              <a:t> </a:t>
            </a:r>
            <a:r>
              <a:rPr lang="en-US" sz="2000" dirty="0" err="1"/>
              <a:t>ir</a:t>
            </a:r>
            <a:r>
              <a:rPr lang="en-US" sz="2000" dirty="0"/>
              <a:t> </a:t>
            </a:r>
            <a:r>
              <a:rPr lang="en-US" sz="2000" dirty="0" err="1"/>
              <a:t>vērsts</a:t>
            </a:r>
            <a:r>
              <a:rPr lang="en-US" sz="2000" dirty="0"/>
              <a:t> </a:t>
            </a:r>
            <a:r>
              <a:rPr lang="en-US" sz="2000" dirty="0" err="1"/>
              <a:t>uz</a:t>
            </a:r>
            <a:r>
              <a:rPr lang="en-US" sz="2000" dirty="0"/>
              <a:t> </a:t>
            </a:r>
            <a:r>
              <a:rPr lang="en-US" sz="2000" dirty="0" err="1"/>
              <a:t>prasmju</a:t>
            </a:r>
            <a:r>
              <a:rPr lang="en-US" sz="2000" dirty="0"/>
              <a:t> un </a:t>
            </a:r>
            <a:r>
              <a:rPr lang="en-US" sz="2000" dirty="0" err="1"/>
              <a:t>savas</a:t>
            </a:r>
            <a:r>
              <a:rPr lang="en-US" sz="2000" dirty="0"/>
              <a:t> </a:t>
            </a:r>
            <a:r>
              <a:rPr lang="en-US" sz="2000" dirty="0" err="1"/>
              <a:t>pirmās</a:t>
            </a:r>
            <a:r>
              <a:rPr lang="en-US" sz="2000" dirty="0"/>
              <a:t> </a:t>
            </a:r>
            <a:r>
              <a:rPr lang="en-US" sz="2000" dirty="0" err="1"/>
              <a:t>darba</a:t>
            </a:r>
            <a:r>
              <a:rPr lang="en-US" sz="2000" dirty="0"/>
              <a:t> </a:t>
            </a:r>
            <a:r>
              <a:rPr lang="en-US" sz="2000" dirty="0" err="1"/>
              <a:t>pieredzes</a:t>
            </a:r>
            <a:r>
              <a:rPr lang="en-US" sz="2000" dirty="0"/>
              <a:t> </a:t>
            </a:r>
            <a:r>
              <a:rPr lang="en-US" sz="2000" dirty="0" err="1"/>
              <a:t>iegūšanu</a:t>
            </a:r>
            <a:r>
              <a:rPr lang="en-US" sz="2000" dirty="0"/>
              <a:t>. </a:t>
            </a:r>
            <a:r>
              <a:rPr lang="en-US" sz="2000" dirty="0" err="1"/>
              <a:t>Jaunieši</a:t>
            </a:r>
            <a:r>
              <a:rPr lang="en-US" sz="2000" dirty="0"/>
              <a:t>, kas </a:t>
            </a:r>
            <a:r>
              <a:rPr lang="en-US" sz="2000" dirty="0" err="1"/>
              <a:t>veic</a:t>
            </a:r>
            <a:r>
              <a:rPr lang="en-US" sz="2000" dirty="0"/>
              <a:t> </a:t>
            </a:r>
            <a:r>
              <a:rPr lang="en-US" sz="2000" dirty="0" err="1"/>
              <a:t>brīvprātīgo</a:t>
            </a:r>
            <a:r>
              <a:rPr lang="en-US" sz="2000" dirty="0"/>
              <a:t> </a:t>
            </a:r>
            <a:r>
              <a:rPr lang="en-US" sz="2000" dirty="0" err="1"/>
              <a:t>darbu</a:t>
            </a:r>
            <a:r>
              <a:rPr lang="en-US" sz="2000" dirty="0"/>
              <a:t>, </a:t>
            </a:r>
            <a:r>
              <a:rPr lang="en-US" sz="2000" dirty="0" err="1"/>
              <a:t>pilnvērtīgāk</a:t>
            </a:r>
            <a:r>
              <a:rPr lang="en-US" sz="2000" dirty="0"/>
              <a:t> </a:t>
            </a:r>
            <a:r>
              <a:rPr lang="en-US" sz="2000" dirty="0" err="1"/>
              <a:t>sagatavo</a:t>
            </a:r>
            <a:r>
              <a:rPr lang="en-US" sz="2000" dirty="0"/>
              <a:t> </a:t>
            </a:r>
            <a:r>
              <a:rPr lang="en-US" sz="2000" dirty="0" err="1"/>
              <a:t>sevi</a:t>
            </a:r>
            <a:r>
              <a:rPr lang="en-US" sz="2000" dirty="0"/>
              <a:t> </a:t>
            </a:r>
            <a:r>
              <a:rPr lang="en-US" sz="2000" dirty="0" err="1"/>
              <a:t>dzīvei</a:t>
            </a:r>
            <a:r>
              <a:rPr lang="en-US" sz="2000" dirty="0"/>
              <a:t>.</a:t>
            </a:r>
            <a:endParaRPr lang="lv-LV" sz="2000" dirty="0"/>
          </a:p>
          <a:p>
            <a:pPr marL="0" indent="0">
              <a:buNone/>
            </a:pPr>
            <a:r>
              <a:rPr lang="lv-LV" sz="2000" dirty="0"/>
              <a:t>Kurš var kļūt par brīvprātīgo?</a:t>
            </a:r>
          </a:p>
          <a:p>
            <a:r>
              <a:rPr lang="lv-LV" sz="2000" dirty="0"/>
              <a:t>Brīvprātīgais var būt jebkurš cilvēks neatkarīgi no dzimuma, izcelsmes, nacionalitātes, reliģiskās piederības, politiskajiem uzskatiem, vecuma un veselības stāvokļa. Katram, kas to vēlas, ir iespējas kļūt par brīvprātīgo, ziedojot vienu dienu vai pāris stundas katru dienu vai nedēļā. </a:t>
            </a:r>
          </a:p>
          <a:p>
            <a:pPr marL="0" indent="0">
              <a:buNone/>
            </a:pPr>
            <a:r>
              <a:rPr lang="lv-LV" sz="2000" dirty="0"/>
              <a:t>Ko dod brīvprātīgais darbs tā darītājam?</a:t>
            </a:r>
          </a:p>
          <a:p>
            <a:r>
              <a:rPr lang="lv-LV" sz="2000" dirty="0"/>
              <a:t>Tā ir iespēja jebkuram jaunietim izmantot un pilnveidot savas zināšanas, prasmes un iemaņas.</a:t>
            </a:r>
            <a:endParaRPr lang="lv-LV" sz="2000" dirty="0">
              <a:cs typeface="Calibri"/>
            </a:endParaRPr>
          </a:p>
          <a:p>
            <a:r>
              <a:rPr lang="lv-LV" sz="2000" dirty="0"/>
              <a:t>Iegūt jaunus draugus un domubiedrus, kurus vieno kopīgas intereses.</a:t>
            </a:r>
            <a:endParaRPr lang="lv-LV" sz="2000" dirty="0">
              <a:cs typeface="Calibri" panose="020F0502020204030204"/>
            </a:endParaRPr>
          </a:p>
          <a:p>
            <a:r>
              <a:rPr lang="lv-LV" sz="2000" dirty="0"/>
              <a:t>Iespēju nonākt sabiedriskās dzīves apritē.</a:t>
            </a:r>
          </a:p>
          <a:p>
            <a:r>
              <a:rPr lang="lv-LV" sz="2000" dirty="0"/>
              <a:t>Iespēju ietekmēt sociālos procesus.</a:t>
            </a:r>
            <a:endParaRPr lang="lv-LV" sz="2000" dirty="0">
              <a:cs typeface="Calibri"/>
            </a:endParaRPr>
          </a:p>
          <a:p>
            <a:r>
              <a:rPr lang="lv-LV" sz="2000" dirty="0"/>
              <a:t>Īstenot iecerētas idejas un sapņus.</a:t>
            </a:r>
            <a:endParaRPr lang="en-US" sz="2000" dirty="0"/>
          </a:p>
        </p:txBody>
      </p:sp>
      <p:sp>
        <p:nvSpPr>
          <p:cNvPr id="4" name="Rectangle 3"/>
          <p:cNvSpPr/>
          <p:nvPr/>
        </p:nvSpPr>
        <p:spPr>
          <a:xfrm>
            <a:off x="5133326" y="6450311"/>
            <a:ext cx="4653774" cy="369332"/>
          </a:xfrm>
          <a:prstGeom prst="rect">
            <a:avLst/>
          </a:prstGeom>
        </p:spPr>
        <p:txBody>
          <a:bodyPr wrap="none">
            <a:spAutoFit/>
          </a:bodyPr>
          <a:lstStyle/>
          <a:p>
            <a:r>
              <a:rPr lang="lv-LV" dirty="0">
                <a:solidFill>
                  <a:srgbClr val="C00000"/>
                </a:solidFill>
              </a:rPr>
              <a:t>Materiāls pieejams: </a:t>
            </a:r>
            <a:r>
              <a:rPr lang="en-US" dirty="0">
                <a:hlinkClick r:id="rId2"/>
              </a:rPr>
              <a:t>http://abjc.lv/?page_id=48</a:t>
            </a:r>
            <a:r>
              <a:rPr lang="lv-LV" dirty="0"/>
              <a:t> </a:t>
            </a:r>
            <a:endParaRPr lang="en-US" dirty="0"/>
          </a:p>
        </p:txBody>
      </p:sp>
    </p:spTree>
    <p:extLst>
      <p:ext uri="{BB962C8B-B14F-4D97-AF65-F5344CB8AC3E}">
        <p14:creationId xmlns="" xmlns:p14="http://schemas.microsoft.com/office/powerpoint/2010/main" val="313878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629" y="165074"/>
            <a:ext cx="8339254" cy="725332"/>
          </a:xfrm>
        </p:spPr>
        <p:txBody>
          <a:bodyPr>
            <a:normAutofit/>
          </a:bodyPr>
          <a:lstStyle/>
          <a:p>
            <a:r>
              <a:rPr lang="lv-LV" sz="3600" b="1" dirty="0"/>
              <a:t>Brīvprātīgā darba principi:</a:t>
            </a:r>
            <a:endParaRPr lang="en-US" sz="3600" b="1" dirty="0"/>
          </a:p>
        </p:txBody>
      </p:sp>
      <p:sp>
        <p:nvSpPr>
          <p:cNvPr id="3" name="Content Placeholder 2"/>
          <p:cNvSpPr>
            <a:spLocks noGrp="1"/>
          </p:cNvSpPr>
          <p:nvPr>
            <p:ph idx="1"/>
          </p:nvPr>
        </p:nvSpPr>
        <p:spPr>
          <a:xfrm>
            <a:off x="288098" y="890406"/>
            <a:ext cx="11124156" cy="4710112"/>
          </a:xfrm>
        </p:spPr>
        <p:txBody>
          <a:bodyPr vert="horz" lIns="91440" tIns="45720" rIns="91440" bIns="45720" rtlCol="0" anchor="t">
            <a:normAutofit/>
          </a:bodyPr>
          <a:lstStyle/>
          <a:p>
            <a:pPr marL="457200" indent="-457200"/>
            <a:r>
              <a:rPr lang="lv-LV" sz="2200" dirty="0"/>
              <a:t>Brīvprātīgais darbs sniedz labumu gan sabiedrībai, gan brīvprātīgajam.</a:t>
            </a:r>
          </a:p>
          <a:p>
            <a:pPr marL="457200" indent="-457200"/>
            <a:r>
              <a:rPr lang="lv-LV" sz="2200" dirty="0"/>
              <a:t>Brīvprātīgais darbs nav apmaksāts.</a:t>
            </a:r>
            <a:endParaRPr lang="lv-LV" sz="2200" dirty="0">
              <a:cs typeface="Calibri"/>
            </a:endParaRPr>
          </a:p>
          <a:p>
            <a:pPr marL="457200" indent="-457200"/>
            <a:r>
              <a:rPr lang="lv-LV" sz="2200" dirty="0"/>
              <a:t>Brīvprātīgais darbs vienmēr ir brīvas izvēles jautājums.</a:t>
            </a:r>
            <a:endParaRPr lang="lv-LV" sz="2200" dirty="0">
              <a:cs typeface="Calibri"/>
            </a:endParaRPr>
          </a:p>
          <a:p>
            <a:pPr marL="457200" indent="-457200"/>
            <a:r>
              <a:rPr lang="lv-LV" sz="2200" dirty="0"/>
              <a:t>Brīvprātīgais darbs ir likumīgs ceļš, kā pilsoņi var piedalīties un ietekmēt sabiedriskās norises.</a:t>
            </a:r>
            <a:endParaRPr lang="lv-LV" sz="2200" dirty="0">
              <a:cs typeface="Calibri"/>
            </a:endParaRPr>
          </a:p>
          <a:p>
            <a:pPr marL="457200" indent="-457200"/>
            <a:r>
              <a:rPr lang="lv-LV" sz="2200" dirty="0"/>
              <a:t>Brīvprātīgais darbs ir līdzeklis, kā indivīds var risināt cilvēciskās, vides un sociālās vajadzības.</a:t>
            </a:r>
            <a:endParaRPr lang="lv-LV" sz="2200" dirty="0">
              <a:cs typeface="Calibri"/>
            </a:endParaRPr>
          </a:p>
          <a:p>
            <a:pPr marL="457200" indent="-457200"/>
            <a:r>
              <a:rPr lang="lv-LV" sz="2200" dirty="0"/>
              <a:t>Brīvprātīgais darbs tiek īstenots tikai bezpeļņas sektorā.</a:t>
            </a:r>
            <a:endParaRPr lang="lv-LV" sz="2200" dirty="0">
              <a:cs typeface="Calibri"/>
            </a:endParaRPr>
          </a:p>
          <a:p>
            <a:pPr marL="457200" indent="-457200"/>
            <a:r>
              <a:rPr lang="lv-LV" sz="2200" dirty="0"/>
              <a:t>Brīvprātīgais darbs neaizvieto algotu darbaspēku, nerada draudus apmaksāta darbaspēka drošībai.</a:t>
            </a:r>
            <a:endParaRPr lang="en-US" sz="2200" dirty="0"/>
          </a:p>
          <a:p>
            <a:pPr marL="457200" indent="-457200"/>
            <a:r>
              <a:rPr lang="lv-LV" sz="2200" dirty="0"/>
              <a:t>Brīvprātīgais darbs atzīst cita tiesības, cieņu un kultūru.</a:t>
            </a:r>
            <a:endParaRPr lang="en-US" sz="2200" dirty="0">
              <a:cs typeface="Calibri"/>
            </a:endParaRPr>
          </a:p>
          <a:p>
            <a:endParaRPr lang="en-US" sz="2200" dirty="0"/>
          </a:p>
        </p:txBody>
      </p:sp>
      <p:sp>
        <p:nvSpPr>
          <p:cNvPr id="4" name="Rectangle 3"/>
          <p:cNvSpPr/>
          <p:nvPr/>
        </p:nvSpPr>
        <p:spPr>
          <a:xfrm>
            <a:off x="5427989" y="5846879"/>
            <a:ext cx="4653774" cy="369332"/>
          </a:xfrm>
          <a:prstGeom prst="rect">
            <a:avLst/>
          </a:prstGeom>
        </p:spPr>
        <p:txBody>
          <a:bodyPr wrap="none">
            <a:spAutoFit/>
          </a:bodyPr>
          <a:lstStyle/>
          <a:p>
            <a:r>
              <a:rPr lang="lv-LV" dirty="0"/>
              <a:t>Materiāls pieejams: </a:t>
            </a:r>
            <a:r>
              <a:rPr lang="en-US" dirty="0">
                <a:hlinkClick r:id="rId2">
                  <a:extLst>
                    <a:ext uri="{A12FA001-AC4F-418D-AE19-62706E023703}">
                      <ahyp:hlinkClr xmlns="" xmlns:ahyp="http://schemas.microsoft.com/office/drawing/2018/hyperlinkcolor" val="tx"/>
                    </a:ext>
                  </a:extLst>
                </a:hlinkClick>
              </a:rPr>
              <a:t>http://abjc.lv/?page_id=48</a:t>
            </a:r>
            <a:r>
              <a:rPr lang="lv-LV" dirty="0"/>
              <a:t> </a:t>
            </a:r>
            <a:endParaRPr lang="en-US" dirty="0"/>
          </a:p>
        </p:txBody>
      </p:sp>
      <p:sp>
        <p:nvSpPr>
          <p:cNvPr id="5" name="TextBox 4">
            <a:extLst>
              <a:ext uri="{FF2B5EF4-FFF2-40B4-BE49-F238E27FC236}">
                <a16:creationId xmlns="" xmlns:a16="http://schemas.microsoft.com/office/drawing/2014/main" id="{C00338EB-1C78-4018-B52F-53E62B363C35}"/>
              </a:ext>
            </a:extLst>
          </p:cNvPr>
          <p:cNvSpPr txBox="1"/>
          <p:nvPr/>
        </p:nvSpPr>
        <p:spPr>
          <a:xfrm>
            <a:off x="483944" y="4620394"/>
            <a:ext cx="991165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t>Uzdevums</a:t>
            </a:r>
            <a:r>
              <a:rPr lang="en-US" sz="2400" dirty="0"/>
              <a:t> </a:t>
            </a:r>
            <a:r>
              <a:rPr lang="en-US" sz="2400" dirty="0" err="1"/>
              <a:t>skolēnam</a:t>
            </a:r>
            <a:r>
              <a:rPr lang="en-US" sz="2400" dirty="0"/>
              <a:t>:</a:t>
            </a:r>
          </a:p>
          <a:p>
            <a:r>
              <a:rPr lang="en-US" sz="2400" dirty="0"/>
              <a:t> </a:t>
            </a:r>
            <a:r>
              <a:rPr lang="en-US" sz="2400" dirty="0" err="1"/>
              <a:t>Raksturo</a:t>
            </a:r>
            <a:r>
              <a:rPr lang="en-US" sz="2400" dirty="0"/>
              <a:t> </a:t>
            </a:r>
            <a:r>
              <a:rPr lang="en-US" sz="2400" dirty="0" err="1"/>
              <a:t>vai</a:t>
            </a:r>
            <a:r>
              <a:rPr lang="en-US" sz="2400" dirty="0"/>
              <a:t> </a:t>
            </a:r>
            <a:r>
              <a:rPr lang="en-US" sz="2400" dirty="0" err="1"/>
              <a:t>pierādi</a:t>
            </a:r>
            <a:r>
              <a:rPr lang="en-US" sz="2400" dirty="0"/>
              <a:t> </a:t>
            </a:r>
            <a:r>
              <a:rPr lang="en-US" sz="2400" dirty="0" err="1"/>
              <a:t>kādu</a:t>
            </a:r>
            <a:r>
              <a:rPr lang="en-US" sz="2400" dirty="0"/>
              <a:t> no </a:t>
            </a:r>
            <a:r>
              <a:rPr lang="en-US" sz="2400" dirty="0" err="1"/>
              <a:t>brīvprātīgā</a:t>
            </a:r>
            <a:r>
              <a:rPr lang="en-US" sz="2400" dirty="0"/>
              <a:t> </a:t>
            </a:r>
            <a:r>
              <a:rPr lang="en-US" sz="2400" dirty="0" err="1"/>
              <a:t>darba</a:t>
            </a:r>
            <a:r>
              <a:rPr lang="en-US" sz="2400" dirty="0"/>
              <a:t> </a:t>
            </a:r>
            <a:r>
              <a:rPr lang="en-US" sz="2400" dirty="0" err="1"/>
              <a:t>principiem</a:t>
            </a:r>
            <a:r>
              <a:rPr lang="en-US" sz="2400" dirty="0"/>
              <a:t> </a:t>
            </a:r>
            <a:r>
              <a:rPr lang="en-US" sz="2400" dirty="0" err="1"/>
              <a:t>ar</a:t>
            </a:r>
            <a:r>
              <a:rPr lang="en-US" sz="2400" dirty="0"/>
              <a:t> </a:t>
            </a:r>
            <a:r>
              <a:rPr lang="en-US" sz="2400" dirty="0" err="1"/>
              <a:t>konkrētiem</a:t>
            </a:r>
            <a:r>
              <a:rPr lang="en-US" sz="2400" dirty="0"/>
              <a:t> </a:t>
            </a:r>
            <a:r>
              <a:rPr lang="en-US" sz="2400" dirty="0" err="1"/>
              <a:t>piemēriem</a:t>
            </a:r>
            <a:r>
              <a:rPr lang="en-US" sz="2400" dirty="0"/>
              <a:t> </a:t>
            </a:r>
            <a:r>
              <a:rPr lang="en-US" sz="2400" dirty="0" err="1"/>
              <a:t>vai</a:t>
            </a:r>
            <a:r>
              <a:rPr lang="en-US" sz="2400" dirty="0"/>
              <a:t> </a:t>
            </a:r>
            <a:r>
              <a:rPr lang="en-US" sz="2400" dirty="0" err="1"/>
              <a:t>argumentiem</a:t>
            </a:r>
            <a:r>
              <a:rPr lang="en-US" sz="2400" dirty="0"/>
              <a:t>!</a:t>
            </a:r>
            <a:endParaRPr lang="en-US" sz="2400">
              <a:cs typeface="Calibri"/>
            </a:endParaRPr>
          </a:p>
        </p:txBody>
      </p:sp>
    </p:spTree>
    <p:extLst>
      <p:ext uri="{BB962C8B-B14F-4D97-AF65-F5344CB8AC3E}">
        <p14:creationId xmlns="" xmlns:p14="http://schemas.microsoft.com/office/powerpoint/2010/main" val="2560189714"/>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13515A-6C93-49A7-955F-56A10C49AF5E}">
  <ds:schemaRefs>
    <ds:schemaRef ds:uri="http://www.w3.org/XML/1998/namespace"/>
    <ds:schemaRef ds:uri="bcd8bb90-b1cb-4fe5-8892-66ea2dba031d"/>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49EBB747-1CE2-40FB-B740-7CFE0F9D2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A08566-3BD7-43FA-A447-5E6815443D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TotalTime>
  <Words>684</Words>
  <Application>Microsoft Office PowerPoint</Application>
  <PresentationFormat>Custom</PresentationFormat>
  <Paragraphs>72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dizains</vt:lpstr>
      <vt:lpstr>7.klase  Tēma: Brīvprātīgais darbs 1. nodarbība: Kāpēc jāveic brīvprātīgais darbs?</vt:lpstr>
      <vt:lpstr>Slide 2</vt:lpstr>
      <vt:lpstr>Slide 3</vt:lpstr>
      <vt:lpstr>Slide 4</vt:lpstr>
      <vt:lpstr>Slide 5</vt:lpstr>
      <vt:lpstr>Slide 6</vt:lpstr>
      <vt:lpstr>Brīvprātīga darba likums</vt:lpstr>
      <vt:lpstr>Ko dod brīvprātīgais darbs?</vt:lpstr>
      <vt:lpstr>Brīvprātīgā darba principi:</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Manuels Fernandezs</dc:creator>
  <cp:lastModifiedBy>Arturs</cp:lastModifiedBy>
  <cp:revision>39</cp:revision>
  <dcterms:created xsi:type="dcterms:W3CDTF">2021-06-29T10:55:51Z</dcterms:created>
  <dcterms:modified xsi:type="dcterms:W3CDTF">2021-10-15T10:40:14Z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