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13" r:id="rId6"/>
    <p:sldId id="315" r:id="rId7"/>
    <p:sldId id="316" r:id="rId8"/>
    <p:sldId id="321" r:id="rId9"/>
    <p:sldId id="322" r:id="rId10"/>
    <p:sldId id="317" r:id="rId11"/>
    <p:sldId id="318" r:id="rId12"/>
    <p:sldId id="319" r:id="rId13"/>
    <p:sldId id="32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B6D716-AF14-4E0B-8171-4B0655EA17D8}" v="519" dt="2021-09-20T13:57:40.8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ba Kaļķe" userId="S::baibak@edu.lu.lv::090b5955-d8cd-4512-94e7-80946276549e" providerId="AD" clId="Web-{A2B6D716-AF14-4E0B-8171-4B0655EA17D8}"/>
    <pc:docChg chg="modSld">
      <pc:chgData name="Baiba Kaļķe" userId="S::baibak@edu.lu.lv::090b5955-d8cd-4512-94e7-80946276549e" providerId="AD" clId="Web-{A2B6D716-AF14-4E0B-8171-4B0655EA17D8}" dt="2021-09-20T13:57:40.824" v="259" actId="20577"/>
      <pc:docMkLst>
        <pc:docMk/>
      </pc:docMkLst>
      <pc:sldChg chg="modSp">
        <pc:chgData name="Baiba Kaļķe" userId="S::baibak@edu.lu.lv::090b5955-d8cd-4512-94e7-80946276549e" providerId="AD" clId="Web-{A2B6D716-AF14-4E0B-8171-4B0655EA17D8}" dt="2021-09-20T13:41:29.221" v="6" actId="20577"/>
        <pc:sldMkLst>
          <pc:docMk/>
          <pc:sldMk cId="1712761613" sldId="313"/>
        </pc:sldMkLst>
        <pc:spChg chg="mod">
          <ac:chgData name="Baiba Kaļķe" userId="S::baibak@edu.lu.lv::090b5955-d8cd-4512-94e7-80946276549e" providerId="AD" clId="Web-{A2B6D716-AF14-4E0B-8171-4B0655EA17D8}" dt="2021-09-20T13:41:12.439" v="3" actId="20577"/>
          <ac:spMkLst>
            <pc:docMk/>
            <pc:sldMk cId="1712761613" sldId="313"/>
            <ac:spMk id="4" creationId="{C6354CF9-A086-48DC-9E68-A279E2A00F5F}"/>
          </ac:spMkLst>
        </pc:spChg>
        <pc:spChg chg="mod">
          <ac:chgData name="Baiba Kaļķe" userId="S::baibak@edu.lu.lv::090b5955-d8cd-4512-94e7-80946276549e" providerId="AD" clId="Web-{A2B6D716-AF14-4E0B-8171-4B0655EA17D8}" dt="2021-09-20T13:41:29.221" v="6" actId="20577"/>
          <ac:spMkLst>
            <pc:docMk/>
            <pc:sldMk cId="1712761613" sldId="313"/>
            <ac:spMk id="5" creationId="{AE1A6D0D-FBFE-4483-AAF7-B86DA4902862}"/>
          </ac:spMkLst>
        </pc:spChg>
      </pc:sldChg>
      <pc:sldChg chg="modSp">
        <pc:chgData name="Baiba Kaļķe" userId="S::baibak@edu.lu.lv::090b5955-d8cd-4512-94e7-80946276549e" providerId="AD" clId="Web-{A2B6D716-AF14-4E0B-8171-4B0655EA17D8}" dt="2021-09-20T13:43:43.463" v="16" actId="20577"/>
        <pc:sldMkLst>
          <pc:docMk/>
          <pc:sldMk cId="3144022068" sldId="315"/>
        </pc:sldMkLst>
        <pc:spChg chg="mod">
          <ac:chgData name="Baiba Kaļķe" userId="S::baibak@edu.lu.lv::090b5955-d8cd-4512-94e7-80946276549e" providerId="AD" clId="Web-{A2B6D716-AF14-4E0B-8171-4B0655EA17D8}" dt="2021-09-20T13:43:43.463" v="16" actId="20577"/>
          <ac:spMkLst>
            <pc:docMk/>
            <pc:sldMk cId="3144022068" sldId="315"/>
            <ac:spMk id="4" creationId="{6AC4D063-CD90-4ABB-879C-A9903D72253C}"/>
          </ac:spMkLst>
        </pc:spChg>
        <pc:spChg chg="mod">
          <ac:chgData name="Baiba Kaļķe" userId="S::baibak@edu.lu.lv::090b5955-d8cd-4512-94e7-80946276549e" providerId="AD" clId="Web-{A2B6D716-AF14-4E0B-8171-4B0655EA17D8}" dt="2021-09-20T13:41:39.019" v="7" actId="20577"/>
          <ac:spMkLst>
            <pc:docMk/>
            <pc:sldMk cId="3144022068" sldId="315"/>
            <ac:spMk id="6" creationId="{5F62AD9A-8396-4345-B70A-DEF12ED8D9F4}"/>
          </ac:spMkLst>
        </pc:spChg>
      </pc:sldChg>
      <pc:sldChg chg="modSp">
        <pc:chgData name="Baiba Kaļķe" userId="S::baibak@edu.lu.lv::090b5955-d8cd-4512-94e7-80946276549e" providerId="AD" clId="Web-{A2B6D716-AF14-4E0B-8171-4B0655EA17D8}" dt="2021-09-20T13:45:45.267" v="49" actId="20577"/>
        <pc:sldMkLst>
          <pc:docMk/>
          <pc:sldMk cId="2456596586" sldId="316"/>
        </pc:sldMkLst>
        <pc:spChg chg="mod">
          <ac:chgData name="Baiba Kaļķe" userId="S::baibak@edu.lu.lv::090b5955-d8cd-4512-94e7-80946276549e" providerId="AD" clId="Web-{A2B6D716-AF14-4E0B-8171-4B0655EA17D8}" dt="2021-09-20T13:44:03.339" v="29" actId="20577"/>
          <ac:spMkLst>
            <pc:docMk/>
            <pc:sldMk cId="2456596586" sldId="316"/>
            <ac:spMk id="3" creationId="{2E5D40D4-A574-4F83-9762-74C1B54BF551}"/>
          </ac:spMkLst>
        </pc:spChg>
        <pc:spChg chg="mod">
          <ac:chgData name="Baiba Kaļķe" userId="S::baibak@edu.lu.lv::090b5955-d8cd-4512-94e7-80946276549e" providerId="AD" clId="Web-{A2B6D716-AF14-4E0B-8171-4B0655EA17D8}" dt="2021-09-20T13:45:45.267" v="49" actId="20577"/>
          <ac:spMkLst>
            <pc:docMk/>
            <pc:sldMk cId="2456596586" sldId="316"/>
            <ac:spMk id="6" creationId="{00A4894F-7C58-49C9-A381-4C3E2737ADE9}"/>
          </ac:spMkLst>
        </pc:spChg>
      </pc:sldChg>
      <pc:sldChg chg="modSp">
        <pc:chgData name="Baiba Kaļķe" userId="S::baibak@edu.lu.lv::090b5955-d8cd-4512-94e7-80946276549e" providerId="AD" clId="Web-{A2B6D716-AF14-4E0B-8171-4B0655EA17D8}" dt="2021-09-20T13:52:48.338" v="121" actId="20577"/>
        <pc:sldMkLst>
          <pc:docMk/>
          <pc:sldMk cId="1831450766" sldId="317"/>
        </pc:sldMkLst>
        <pc:spChg chg="mod">
          <ac:chgData name="Baiba Kaļķe" userId="S::baibak@edu.lu.lv::090b5955-d8cd-4512-94e7-80946276549e" providerId="AD" clId="Web-{A2B6D716-AF14-4E0B-8171-4B0655EA17D8}" dt="2021-09-20T13:52:15.165" v="110" actId="20577"/>
          <ac:spMkLst>
            <pc:docMk/>
            <pc:sldMk cId="1831450766" sldId="317"/>
            <ac:spMk id="3" creationId="{710DC73D-EDFD-4BF5-A83F-664B5F093413}"/>
          </ac:spMkLst>
        </pc:spChg>
        <pc:spChg chg="mod">
          <ac:chgData name="Baiba Kaļķe" userId="S::baibak@edu.lu.lv::090b5955-d8cd-4512-94e7-80946276549e" providerId="AD" clId="Web-{A2B6D716-AF14-4E0B-8171-4B0655EA17D8}" dt="2021-09-20T13:52:33.634" v="118" actId="20577"/>
          <ac:spMkLst>
            <pc:docMk/>
            <pc:sldMk cId="1831450766" sldId="317"/>
            <ac:spMk id="7" creationId="{CCDA526F-5EC9-444A-A164-ED64AD995061}"/>
          </ac:spMkLst>
        </pc:spChg>
        <pc:spChg chg="mod">
          <ac:chgData name="Baiba Kaļķe" userId="S::baibak@edu.lu.lv::090b5955-d8cd-4512-94e7-80946276549e" providerId="AD" clId="Web-{A2B6D716-AF14-4E0B-8171-4B0655EA17D8}" dt="2021-09-20T13:52:48.338" v="121" actId="20577"/>
          <ac:spMkLst>
            <pc:docMk/>
            <pc:sldMk cId="1831450766" sldId="317"/>
            <ac:spMk id="9" creationId="{B12B9D98-1BF5-47D7-9528-C894CCC68469}"/>
          </ac:spMkLst>
        </pc:spChg>
      </pc:sldChg>
      <pc:sldChg chg="modSp">
        <pc:chgData name="Baiba Kaļķe" userId="S::baibak@edu.lu.lv::090b5955-d8cd-4512-94e7-80946276549e" providerId="AD" clId="Web-{A2B6D716-AF14-4E0B-8171-4B0655EA17D8}" dt="2021-09-20T13:57:40.824" v="259" actId="20577"/>
        <pc:sldMkLst>
          <pc:docMk/>
          <pc:sldMk cId="3952408670" sldId="318"/>
        </pc:sldMkLst>
        <pc:spChg chg="mod">
          <ac:chgData name="Baiba Kaļķe" userId="S::baibak@edu.lu.lv::090b5955-d8cd-4512-94e7-80946276549e" providerId="AD" clId="Web-{A2B6D716-AF14-4E0B-8171-4B0655EA17D8}" dt="2021-09-20T13:57:40.824" v="259" actId="20577"/>
          <ac:spMkLst>
            <pc:docMk/>
            <pc:sldMk cId="3952408670" sldId="318"/>
            <ac:spMk id="9" creationId="{AFB3E3F8-6C4B-4A71-B6DD-069F66C1BA14}"/>
          </ac:spMkLst>
        </pc:spChg>
        <pc:spChg chg="mod">
          <ac:chgData name="Baiba Kaļķe" userId="S::baibak@edu.lu.lv::090b5955-d8cd-4512-94e7-80946276549e" providerId="AD" clId="Web-{A2B6D716-AF14-4E0B-8171-4B0655EA17D8}" dt="2021-09-20T13:53:06.621" v="123" actId="20577"/>
          <ac:spMkLst>
            <pc:docMk/>
            <pc:sldMk cId="3952408670" sldId="318"/>
            <ac:spMk id="11" creationId="{B5713E60-56B1-4D1E-8295-FAA13A1B6C0C}"/>
          </ac:spMkLst>
        </pc:spChg>
      </pc:sldChg>
      <pc:sldChg chg="modSp">
        <pc:chgData name="Baiba Kaļķe" userId="S::baibak@edu.lu.lv::090b5955-d8cd-4512-94e7-80946276549e" providerId="AD" clId="Web-{A2B6D716-AF14-4E0B-8171-4B0655EA17D8}" dt="2021-09-20T13:47:57.603" v="71" actId="20577"/>
        <pc:sldMkLst>
          <pc:docMk/>
          <pc:sldMk cId="1478151430" sldId="321"/>
        </pc:sldMkLst>
        <pc:spChg chg="mod">
          <ac:chgData name="Baiba Kaļķe" userId="S::baibak@edu.lu.lv::090b5955-d8cd-4512-94e7-80946276549e" providerId="AD" clId="Web-{A2B6D716-AF14-4E0B-8171-4B0655EA17D8}" dt="2021-09-20T13:47:57.603" v="71" actId="20577"/>
          <ac:spMkLst>
            <pc:docMk/>
            <pc:sldMk cId="1478151430" sldId="321"/>
            <ac:spMk id="4" creationId="{FB794DE3-7911-4F2C-A436-0F208C6527DE}"/>
          </ac:spMkLst>
        </pc:spChg>
        <pc:spChg chg="mod">
          <ac:chgData name="Baiba Kaļķe" userId="S::baibak@edu.lu.lv::090b5955-d8cd-4512-94e7-80946276549e" providerId="AD" clId="Web-{A2B6D716-AF14-4E0B-8171-4B0655EA17D8}" dt="2021-09-20T13:47:29.273" v="61" actId="20577"/>
          <ac:spMkLst>
            <pc:docMk/>
            <pc:sldMk cId="1478151430" sldId="321"/>
            <ac:spMk id="9" creationId="{AFB3E3F8-6C4B-4A71-B6DD-069F66C1BA14}"/>
          </ac:spMkLst>
        </pc:spChg>
        <pc:spChg chg="mod">
          <ac:chgData name="Baiba Kaļķe" userId="S::baibak@edu.lu.lv::090b5955-d8cd-4512-94e7-80946276549e" providerId="AD" clId="Web-{A2B6D716-AF14-4E0B-8171-4B0655EA17D8}" dt="2021-09-20T13:46:05.206" v="57" actId="20577"/>
          <ac:spMkLst>
            <pc:docMk/>
            <pc:sldMk cId="1478151430" sldId="321"/>
            <ac:spMk id="11" creationId="{B5713E60-56B1-4D1E-8295-FAA13A1B6C0C}"/>
          </ac:spMkLst>
        </pc:spChg>
      </pc:sldChg>
      <pc:sldChg chg="modSp">
        <pc:chgData name="Baiba Kaļķe" userId="S::baibak@edu.lu.lv::090b5955-d8cd-4512-94e7-80946276549e" providerId="AD" clId="Web-{A2B6D716-AF14-4E0B-8171-4B0655EA17D8}" dt="2021-09-20T13:51:40.163" v="108" actId="20577"/>
        <pc:sldMkLst>
          <pc:docMk/>
          <pc:sldMk cId="444636261" sldId="322"/>
        </pc:sldMkLst>
        <pc:spChg chg="mod">
          <ac:chgData name="Baiba Kaļķe" userId="S::baibak@edu.lu.lv::090b5955-d8cd-4512-94e7-80946276549e" providerId="AD" clId="Web-{A2B6D716-AF14-4E0B-8171-4B0655EA17D8}" dt="2021-09-20T13:48:26.745" v="81" actId="20577"/>
          <ac:spMkLst>
            <pc:docMk/>
            <pc:sldMk cId="444636261" sldId="322"/>
            <ac:spMk id="2" creationId="{00000000-0000-0000-0000-000000000000}"/>
          </ac:spMkLst>
        </pc:spChg>
        <pc:spChg chg="mod">
          <ac:chgData name="Baiba Kaļķe" userId="S::baibak@edu.lu.lv::090b5955-d8cd-4512-94e7-80946276549e" providerId="AD" clId="Web-{A2B6D716-AF14-4E0B-8171-4B0655EA17D8}" dt="2021-09-20T13:51:31.240" v="106" actId="20577"/>
          <ac:spMkLst>
            <pc:docMk/>
            <pc:sldMk cId="444636261" sldId="322"/>
            <ac:spMk id="3" creationId="{00000000-0000-0000-0000-000000000000}"/>
          </ac:spMkLst>
        </pc:spChg>
        <pc:spChg chg="mod">
          <ac:chgData name="Baiba Kaļķe" userId="S::baibak@edu.lu.lv::090b5955-d8cd-4512-94e7-80946276549e" providerId="AD" clId="Web-{A2B6D716-AF14-4E0B-8171-4B0655EA17D8}" dt="2021-09-20T13:51:40.163" v="108" actId="20577"/>
          <ac:spMkLst>
            <pc:docMk/>
            <pc:sldMk cId="444636261" sldId="322"/>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8F228779-61C0-4C8C-BCB4-26DF4E9A2DFC}"/>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 xmlns:a16="http://schemas.microsoft.com/office/drawing/2014/main" id="{BBEE8F59-1D3D-4D9B-A1E3-6682BDD39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5" name="Kājenes vietturis 4">
            <a:extLst>
              <a:ext uri="{FF2B5EF4-FFF2-40B4-BE49-F238E27FC236}">
                <a16:creationId xmlns="" xmlns:a16="http://schemas.microsoft.com/office/drawing/2014/main" id="{C4D99B03-7410-4B5C-8462-C3B34E625BEA}"/>
              </a:ext>
            </a:extLst>
          </p:cNvPr>
          <p:cNvSpPr>
            <a:spLocks noGrp="1"/>
          </p:cNvSpPr>
          <p:nvPr>
            <p:ph type="ftr" sz="quarter" idx="11"/>
          </p:nvPr>
        </p:nvSpPr>
        <p:spPr/>
        <p:txBody>
          <a:bodyPr/>
          <a:lstStyle/>
          <a:p>
            <a:r>
              <a:rPr lang="lv-LV" dirty="0"/>
              <a:t>Tikumiskās audzināšanas programma «e-</a:t>
            </a:r>
            <a:r>
              <a:rPr lang="lv-LV" dirty="0" err="1"/>
              <a:t>TAP</a:t>
            </a:r>
            <a:r>
              <a:rPr lang="lv-LV" dirty="0"/>
              <a:t>»</a:t>
            </a:r>
          </a:p>
        </p:txBody>
      </p:sp>
      <p:sp>
        <p:nvSpPr>
          <p:cNvPr id="6" name="Slaida numura vietturis 5">
            <a:extLst>
              <a:ext uri="{FF2B5EF4-FFF2-40B4-BE49-F238E27FC236}">
                <a16:creationId xmlns="" xmlns:a16="http://schemas.microsoft.com/office/drawing/2014/main" id="{9D1195F8-465A-4876-ABCA-4B4954FF0E5F}"/>
              </a:ext>
            </a:extLst>
          </p:cNvPr>
          <p:cNvSpPr>
            <a:spLocks noGrp="1"/>
          </p:cNvSpPr>
          <p:nvPr>
            <p:ph type="sldNum" sz="quarter" idx="12"/>
          </p:nvPr>
        </p:nvSpPr>
        <p:spPr/>
        <p:txBody>
          <a:bodyPr/>
          <a:lstStyle/>
          <a:p>
            <a:fld id="{F302B40F-253C-4A2C-A7BA-87C281F7059C}" type="slidenum">
              <a:rPr lang="lv-LV" smtClean="0"/>
              <a:pPr/>
              <a:t>‹#›</a:t>
            </a:fld>
            <a:endParaRPr lang="lv-LV" dirty="0"/>
          </a:p>
        </p:txBody>
      </p:sp>
      <p:sp>
        <p:nvSpPr>
          <p:cNvPr id="7" name="Datuma vietturis 6">
            <a:extLst>
              <a:ext uri="{FF2B5EF4-FFF2-40B4-BE49-F238E27FC236}">
                <a16:creationId xmlns="" xmlns:a16="http://schemas.microsoft.com/office/drawing/2014/main" id="{340EAAE9-9D49-43B5-B2EA-E01CA3100996}"/>
              </a:ext>
            </a:extLst>
          </p:cNvPr>
          <p:cNvSpPr>
            <a:spLocks noGrp="1"/>
          </p:cNvSpPr>
          <p:nvPr>
            <p:ph type="dt" sz="half" idx="13"/>
          </p:nvPr>
        </p:nvSpPr>
        <p:spPr/>
        <p:txBody>
          <a:bodyPr/>
          <a:lstStyle/>
          <a:p>
            <a:fld id="{59905B8D-2AD7-43C5-B5C7-AAC8C9C7DC62}" type="datetimeFigureOut">
              <a:rPr lang="lv-LV" smtClean="0"/>
              <a:pPr/>
              <a:t>2021.10.15.</a:t>
            </a:fld>
            <a:endParaRPr lang="lv-LV"/>
          </a:p>
        </p:txBody>
      </p:sp>
    </p:spTree>
    <p:extLst>
      <p:ext uri="{BB962C8B-B14F-4D97-AF65-F5344CB8AC3E}">
        <p14:creationId xmlns="" xmlns:p14="http://schemas.microsoft.com/office/powerpoint/2010/main" val="248160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C424DA7-6ED7-489E-81CC-7ACDF6F0F83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 xmlns:a16="http://schemas.microsoft.com/office/drawing/2014/main" id="{9CAE25FC-ABDA-4840-8533-3C069C7302C2}"/>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A5D802F8-2BBB-4A48-ABE9-9780FA93A6FF}"/>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EE4FF3E1-02A5-4CE1-B275-85A8F821F08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B9B231A8-6872-4513-B7DA-3DDC7378C68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495566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 xmlns:a16="http://schemas.microsoft.com/office/drawing/2014/main" id="{4989F32B-0E6E-4293-A1FB-82CAD89AED59}"/>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 xmlns:a16="http://schemas.microsoft.com/office/drawing/2014/main" id="{6F4065EB-9903-4833-8B26-B31BFFC00870}"/>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10CF3A90-87D8-4FB1-83C6-0EDBC21060DB}"/>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7661945D-55BF-481F-8E51-628F8C2A0D9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00D2B39B-0B95-4745-A944-22664762FAF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2044191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1992132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cxnSp>
        <p:nvCxnSpPr>
          <p:cNvPr id="13" name="Straight Connector 12"/>
          <p:cNvCxnSpPr/>
          <p:nvPr userDrawn="1"/>
        </p:nvCxnSpPr>
        <p:spPr>
          <a:xfrm>
            <a:off x="556260" y="2377440"/>
            <a:ext cx="1099566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527A40F3-953A-4AAC-949B-6308D4F2D69C}"/>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9E47D260-528F-4935-8FFF-121421915482}"/>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68DDCEF3-48D9-4C76-81A0-FBC06656508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6019CA23-9B7B-48C8-9456-CAC16CB73FC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6EDFD709-3A7E-45FA-9E28-A0E118D4D19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27447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1AF2105A-BE16-4023-A281-449CC000A1C9}"/>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 xmlns:a16="http://schemas.microsoft.com/office/drawing/2014/main" id="{907BA1F9-8DAC-42A7-920E-1A189996B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 xmlns:a16="http://schemas.microsoft.com/office/drawing/2014/main" id="{BC18F243-920D-4A3A-815C-2C8B3A1B4C87}"/>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00E3CB7D-6D73-4377-A844-9C588A99E8C4}"/>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E414FF69-E7CD-4A50-A335-4B98594D02B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29973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1A10C63-37CE-49AB-AC37-6764E656CD35}"/>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20392354-6C8A-4C1A-9AD8-0E8176B9C1B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 xmlns:a16="http://schemas.microsoft.com/office/drawing/2014/main" id="{3C8CB974-E128-45FF-8DFE-7D2ACBD27B69}"/>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 xmlns:a16="http://schemas.microsoft.com/office/drawing/2014/main" id="{01B26E6D-53D2-4630-B583-1FEA1C9C565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6" name="Kājenes vietturis 5">
            <a:extLst>
              <a:ext uri="{FF2B5EF4-FFF2-40B4-BE49-F238E27FC236}">
                <a16:creationId xmlns="" xmlns:a16="http://schemas.microsoft.com/office/drawing/2014/main" id="{AFB42425-E935-47EC-B04E-4AD03A1D7E4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8B65D0B1-1932-4D68-9D1B-9AC143A6ECE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49419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6D142B8-4977-4975-9863-149F90B27C73}"/>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 xmlns:a16="http://schemas.microsoft.com/office/drawing/2014/main" id="{02A36313-154D-46B3-A6AF-D33248A49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 xmlns:a16="http://schemas.microsoft.com/office/drawing/2014/main" id="{F3F9E0B4-FEC1-4318-8355-28E05AF3788B}"/>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 xmlns:a16="http://schemas.microsoft.com/office/drawing/2014/main" id="{6A6B43FF-6AFA-4507-A225-2E09D6561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 xmlns:a16="http://schemas.microsoft.com/office/drawing/2014/main" id="{E633F104-B9D0-4FDF-9B1B-DB5584CB19F2}"/>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 xmlns:a16="http://schemas.microsoft.com/office/drawing/2014/main" id="{EAE456EF-6758-4780-9B88-D67FB89D54C8}"/>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8" name="Kājenes vietturis 7">
            <a:extLst>
              <a:ext uri="{FF2B5EF4-FFF2-40B4-BE49-F238E27FC236}">
                <a16:creationId xmlns="" xmlns:a16="http://schemas.microsoft.com/office/drawing/2014/main" id="{9F41904B-78A2-4462-85B4-1A98908B2B21}"/>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 xmlns:a16="http://schemas.microsoft.com/office/drawing/2014/main" id="{95BC230F-4303-4432-B577-C0C1669DF90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91665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BD3202D5-A75B-46D6-9AEC-4D4D4F3A122B}"/>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 xmlns:a16="http://schemas.microsoft.com/office/drawing/2014/main" id="{93F540D8-55F4-460A-A64B-B10450F9E242}"/>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4" name="Kājenes vietturis 3">
            <a:extLst>
              <a:ext uri="{FF2B5EF4-FFF2-40B4-BE49-F238E27FC236}">
                <a16:creationId xmlns="" xmlns:a16="http://schemas.microsoft.com/office/drawing/2014/main" id="{2F28EED8-378B-4930-9617-A3122F707C0A}"/>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 xmlns:a16="http://schemas.microsoft.com/office/drawing/2014/main" id="{AF4D2A10-56DB-4B9B-9DDE-E2E783372A7E}"/>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86290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 xmlns:a16="http://schemas.microsoft.com/office/drawing/2014/main" id="{159FF9BB-260E-42AE-BDAC-9D342D90925A}"/>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3" name="Kājenes vietturis 2">
            <a:extLst>
              <a:ext uri="{FF2B5EF4-FFF2-40B4-BE49-F238E27FC236}">
                <a16:creationId xmlns="" xmlns:a16="http://schemas.microsoft.com/office/drawing/2014/main" id="{3A369999-4E8D-4EB1-9674-51F38E168322}"/>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 xmlns:a16="http://schemas.microsoft.com/office/drawing/2014/main" id="{457E5497-68D4-419B-925A-A33275DDC910}"/>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91800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turs ar parakstu">
    <p:spTree>
      <p:nvGrpSpPr>
        <p:cNvPr id="1" name=""/>
        <p:cNvGrpSpPr/>
        <p:nvPr/>
      </p:nvGrpSpPr>
      <p:grpSpPr>
        <a:xfrm>
          <a:off x="0" y="0"/>
          <a:ext cx="0" cy="0"/>
          <a:chOff x="0" y="0"/>
          <a:chExt cx="0" cy="0"/>
        </a:xfrm>
      </p:grpSpPr>
      <p:sp>
        <p:nvSpPr>
          <p:cNvPr id="3" name="Satura vietturis 2">
            <a:extLst>
              <a:ext uri="{FF2B5EF4-FFF2-40B4-BE49-F238E27FC236}">
                <a16:creationId xmlns="" xmlns:a16="http://schemas.microsoft.com/office/drawing/2014/main" id="{83940C2C-A96B-46B1-8B9E-189B8D881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 xmlns:a16="http://schemas.microsoft.com/office/drawing/2014/main" id="{48027D95-1190-4ADE-AF54-772123F2D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Tree>
    <p:extLst>
      <p:ext uri="{BB962C8B-B14F-4D97-AF65-F5344CB8AC3E}">
        <p14:creationId xmlns="" xmlns:p14="http://schemas.microsoft.com/office/powerpoint/2010/main" val="1654377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D75863EE-4D36-400B-A724-9742900FFBA0}"/>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 xmlns:a16="http://schemas.microsoft.com/office/drawing/2014/main" id="{304BB024-F865-4642-9376-FDDC6303C7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 xmlns:a16="http://schemas.microsoft.com/office/drawing/2014/main" id="{84809A04-3866-47D5-B638-1CC037855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 xmlns:a16="http://schemas.microsoft.com/office/drawing/2014/main" id="{59C68826-2A02-4BDB-93F3-F327244C101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6" name="Kājenes vietturis 5">
            <a:extLst>
              <a:ext uri="{FF2B5EF4-FFF2-40B4-BE49-F238E27FC236}">
                <a16:creationId xmlns="" xmlns:a16="http://schemas.microsoft.com/office/drawing/2014/main" id="{C8E961D9-4421-40C4-A596-2AABB1C0B1B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ED58F46C-ABE8-4194-87CD-0F9606E6504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26235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 xmlns:a16="http://schemas.microsoft.com/office/drawing/2014/main" id="{C4E9B60D-3E52-4DBB-B98D-4C6B98897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 xmlns:a16="http://schemas.microsoft.com/office/drawing/2014/main" id="{9759CCF8-6F9B-41FF-844C-0B1805D5B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232FFE9E-68EF-4F77-B3F4-E4BF990B5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E5F1484D-E4E5-4D1B-AF95-8FA051A7C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v-LV" dirty="0"/>
              <a:t>E-</a:t>
            </a:r>
            <a:r>
              <a:rPr lang="lv-LV" dirty="0" err="1"/>
              <a:t>TAP</a:t>
            </a:r>
            <a:endParaRPr lang="lv-LV" dirty="0"/>
          </a:p>
        </p:txBody>
      </p:sp>
      <p:sp>
        <p:nvSpPr>
          <p:cNvPr id="6" name="Slaida numura vietturis 5">
            <a:extLst>
              <a:ext uri="{FF2B5EF4-FFF2-40B4-BE49-F238E27FC236}">
                <a16:creationId xmlns="" xmlns:a16="http://schemas.microsoft.com/office/drawing/2014/main" id="{144A657D-ADBA-4BF6-8E6E-4FE0C2F25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B40F-253C-4A2C-A7BA-87C281F7059C}" type="slidenum">
              <a:rPr lang="lv-LV" smtClean="0"/>
              <a:pPr/>
              <a:t>‹#›</a:t>
            </a:fld>
            <a:endParaRPr lang="lv-LV"/>
          </a:p>
        </p:txBody>
      </p:sp>
      <p:pic>
        <p:nvPicPr>
          <p:cNvPr id="10" name="Attēls 8">
            <a:extLst>
              <a:ext uri="{FF2B5EF4-FFF2-40B4-BE49-F238E27FC236}">
                <a16:creationId xmlns:lc="http://schemas.openxmlformats.org/drawingml/2006/lockedCanvas" xmlns:a16="http://schemas.microsoft.com/office/drawing/2014/main" xmlns="" id="{B13E43D7-9C42-45AE-BF03-91C4B7A7877F}"/>
              </a:ext>
            </a:extLst>
          </p:cNvPr>
          <p:cNvPicPr>
            <a:picLocks noChangeAspect="1"/>
          </p:cNvPicPr>
          <p:nvPr userDrawn="1"/>
        </p:nvPicPr>
        <p:blipFill>
          <a:blip r:embed="rId16" cstate="print"/>
          <a:stretch>
            <a:fillRect/>
          </a:stretch>
        </p:blipFill>
        <p:spPr>
          <a:xfrm>
            <a:off x="152405" y="5924237"/>
            <a:ext cx="2105522" cy="743831"/>
          </a:xfrm>
          <a:prstGeom prst="rect">
            <a:avLst/>
          </a:prstGeom>
        </p:spPr>
      </p:pic>
      <p:pic>
        <p:nvPicPr>
          <p:cNvPr id="11" name="Attēls 7">
            <a:extLst>
              <a:ext uri="{FF2B5EF4-FFF2-40B4-BE49-F238E27FC236}">
                <a16:creationId xmlns:lc="http://schemas.openxmlformats.org/drawingml/2006/lockedCanvas" xmlns:a16="http://schemas.microsoft.com/office/drawing/2014/main" xmlns="" id="{AB3E88F5-45B7-4538-93B5-2715D014B94A}"/>
              </a:ext>
            </a:extLst>
          </p:cNvPr>
          <p:cNvPicPr>
            <a:picLocks noChangeAspect="1"/>
          </p:cNvPicPr>
          <p:nvPr userDrawn="1"/>
        </p:nvPicPr>
        <p:blipFill>
          <a:blip r:embed="rId17" cstate="print">
            <a:extLst>
              <a:ext uri="{BEBA8EAE-BF5A-486C-A8C5-ECC9F3942E4B}">
                <a14:imgProps xmlns:lc="http://schemas.openxmlformats.org/drawingml/2006/lockedCanvas" xmlns:a14="http://schemas.microsoft.com/office/drawing/2010/main" xmlns="">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12" name="Picture 11" descr="E-tap_main.png"/>
          <p:cNvPicPr>
            <a:picLocks noChangeAspect="1"/>
          </p:cNvPicPr>
          <p:nvPr userDrawn="1"/>
        </p:nvPicPr>
        <p:blipFill>
          <a:blip r:embed="rId19" cstate="print"/>
          <a:stretch>
            <a:fillRect/>
          </a:stretch>
        </p:blipFill>
        <p:spPr>
          <a:xfrm>
            <a:off x="10322011" y="4239"/>
            <a:ext cx="1869989" cy="782902"/>
          </a:xfrm>
          <a:prstGeom prst="rect">
            <a:avLst/>
          </a:prstGeom>
        </p:spPr>
      </p:pic>
    </p:spTree>
    <p:extLst>
      <p:ext uri="{BB962C8B-B14F-4D97-AF65-F5344CB8AC3E}">
        <p14:creationId xmlns="" xmlns:p14="http://schemas.microsoft.com/office/powerpoint/2010/main" val="3049302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www.redcross.lv/jauniesi/kas-mes-esam/" TargetMode="External"/><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t5jl1cD1zLE&amp;ab_channel=LatgalesRegionalaTV" TargetMode="External"/><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5F9EF60-A8E6-425F-870C-F44EC6141DD0}"/>
              </a:ext>
            </a:extLst>
          </p:cNvPr>
          <p:cNvSpPr>
            <a:spLocks noGrp="1"/>
          </p:cNvSpPr>
          <p:nvPr>
            <p:ph type="ctrTitle"/>
          </p:nvPr>
        </p:nvSpPr>
        <p:spPr>
          <a:xfrm>
            <a:off x="0" y="1788029"/>
            <a:ext cx="6900863" cy="2387600"/>
          </a:xfrm>
        </p:spPr>
        <p:txBody>
          <a:bodyPr>
            <a:normAutofit fontScale="90000"/>
          </a:bodyPr>
          <a:lstStyle/>
          <a:p>
            <a:r>
              <a:rPr lang="lv-LV" sz="4800" b="1" dirty="0"/>
              <a:t>7.klase </a:t>
            </a:r>
            <a:br>
              <a:rPr lang="lv-LV" sz="4800" b="1" dirty="0"/>
            </a:br>
            <a:r>
              <a:rPr lang="lv-LV" sz="4800" b="1" dirty="0"/>
              <a:t>Tēma: Brīvprātīgais darbs</a:t>
            </a:r>
            <a:br>
              <a:rPr lang="lv-LV" sz="4800" b="1" dirty="0"/>
            </a:br>
            <a:r>
              <a:rPr lang="lv-LV" sz="4800" b="1" dirty="0"/>
              <a:t>2. nodarbība: Kā brīvprātīgais darbs var mani pilnveidot?</a:t>
            </a:r>
            <a:endParaRPr lang="lv-LV" sz="4800" dirty="0"/>
          </a:p>
        </p:txBody>
      </p:sp>
      <p:sp>
        <p:nvSpPr>
          <p:cNvPr id="3" name="Apakšvirsraksts 2">
            <a:extLst>
              <a:ext uri="{FF2B5EF4-FFF2-40B4-BE49-F238E27FC236}">
                <a16:creationId xmlns="" xmlns:a16="http://schemas.microsoft.com/office/drawing/2014/main" id="{A3FF2741-A011-4065-B2FC-71ADEEAF6049}"/>
              </a:ext>
            </a:extLst>
          </p:cNvPr>
          <p:cNvSpPr>
            <a:spLocks noGrp="1"/>
          </p:cNvSpPr>
          <p:nvPr>
            <p:ph type="subTitle" idx="1"/>
          </p:nvPr>
        </p:nvSpPr>
        <p:spPr>
          <a:xfrm>
            <a:off x="185530" y="4346714"/>
            <a:ext cx="6003235" cy="1510492"/>
          </a:xfrm>
        </p:spPr>
        <p:txBody>
          <a:bodyPr/>
          <a:lstStyle/>
          <a:p>
            <a:r>
              <a:rPr lang="lv-LV" dirty="0"/>
              <a:t>Tikumiskās audzināšanas programma «e-</a:t>
            </a:r>
            <a:r>
              <a:rPr lang="lv-LV" dirty="0" err="1"/>
              <a:t>TAP</a:t>
            </a:r>
            <a:r>
              <a:rPr lang="lv-LV" dirty="0"/>
              <a:t>»</a:t>
            </a:r>
          </a:p>
        </p:txBody>
      </p:sp>
      <p:pic>
        <p:nvPicPr>
          <p:cNvPr id="1028" name="Picture 4" descr="Aicina uz brīvprātīgo darbu valsts sociālās aprūpes centros | Veselam.lv">
            <a:extLst>
              <a:ext uri="{FF2B5EF4-FFF2-40B4-BE49-F238E27FC236}">
                <a16:creationId xmlns="" xmlns:a16="http://schemas.microsoft.com/office/drawing/2014/main" id="{B3781599-C1BA-4C18-9698-9636ECBC44E8}"/>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707184" y="993084"/>
            <a:ext cx="5768287" cy="412432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E4D39CD0-1BF9-4A9D-9184-87EC01EA0CF7}"/>
              </a:ext>
            </a:extLst>
          </p:cNvPr>
          <p:cNvSpPr txBox="1"/>
          <p:nvPr/>
        </p:nvSpPr>
        <p:spPr>
          <a:xfrm>
            <a:off x="8950393" y="4943061"/>
            <a:ext cx="2300703" cy="312787"/>
          </a:xfrm>
          <a:prstGeom prst="rect">
            <a:avLst/>
          </a:prstGeom>
          <a:noFill/>
        </p:spPr>
        <p:txBody>
          <a:bodyPr wrap="square" rtlCol="0">
            <a:spAutoFit/>
          </a:bodyPr>
          <a:lstStyle/>
          <a:p>
            <a:r>
              <a:rPr lang="lv-LV" sz="1400" dirty="0"/>
              <a:t>Attēls: la.lv</a:t>
            </a:r>
            <a:endParaRPr lang="en-GB" sz="1400" dirty="0"/>
          </a:p>
        </p:txBody>
      </p:sp>
    </p:spTree>
    <p:extLst>
      <p:ext uri="{BB962C8B-B14F-4D97-AF65-F5344CB8AC3E}">
        <p14:creationId xmlns="" xmlns:p14="http://schemas.microsoft.com/office/powerpoint/2010/main" val="2592969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xmlns="" id="{13A6F55A-93F3-44E7-9339-69136DD5BF5A}"/>
              </a:ext>
            </a:extLst>
          </p:cNvPr>
          <p:cNvSpPr txBox="1">
            <a:spLocks/>
          </p:cNvSpPr>
          <p:nvPr/>
        </p:nvSpPr>
        <p:spPr>
          <a:xfrm>
            <a:off x="766173" y="1494672"/>
            <a:ext cx="10515600" cy="17670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dirty="0"/>
              <a:t>Tikumiskās audzināšanas programma «e-TAP»</a:t>
            </a:r>
          </a:p>
        </p:txBody>
      </p:sp>
      <p:sp>
        <p:nvSpPr>
          <p:cNvPr id="5" name="Teksta vietturis 4">
            <a:extLst>
              <a:ext uri="{FF2B5EF4-FFF2-40B4-BE49-F238E27FC236}">
                <a16:creationId xmlns:a16="http://schemas.microsoft.com/office/drawing/2014/main" xmlns="" id="{978E98D7-0704-4C63-A129-5D9F78E2784A}"/>
              </a:ext>
            </a:extLst>
          </p:cNvPr>
          <p:cNvSpPr txBox="1">
            <a:spLocks/>
          </p:cNvSpPr>
          <p:nvPr/>
        </p:nvSpPr>
        <p:spPr>
          <a:xfrm>
            <a:off x="910227" y="2637223"/>
            <a:ext cx="10515600" cy="252562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lv-LV" dirty="0"/>
              <a:t>Resursi pieejami: </a:t>
            </a:r>
            <a:r>
              <a:rPr lang="lv-LV" dirty="0">
                <a:hlinkClick r:id="rId2"/>
              </a:rPr>
              <a:t>www.arete.lu.lv</a:t>
            </a:r>
            <a:endParaRPr lang="lv-LV" dirty="0"/>
          </a:p>
          <a:p>
            <a:pPr>
              <a:lnSpc>
                <a:spcPct val="120000"/>
              </a:lnSpc>
              <a:spcBef>
                <a:spcPts val="0"/>
              </a:spcBef>
              <a:spcAft>
                <a:spcPts val="600"/>
              </a:spcAft>
            </a:pPr>
            <a:endParaRPr lang="lv-LV" sz="1600" dirty="0"/>
          </a:p>
          <a:p>
            <a:pPr marL="0" indent="0">
              <a:lnSpc>
                <a:spcPct val="120000"/>
              </a:lnSpc>
              <a:spcBef>
                <a:spcPts val="0"/>
              </a:spcBef>
              <a:spcAft>
                <a:spcPts val="600"/>
              </a:spcAft>
              <a:buNone/>
            </a:pPr>
            <a:r>
              <a:rPr lang="lv-LV" sz="1600" dirty="0"/>
              <a:t>Programmas administrators: Dr. Manuels </a:t>
            </a:r>
            <a:r>
              <a:rPr lang="lv-LV" sz="1600" dirty="0" err="1"/>
              <a:t>Fernandezs</a:t>
            </a:r>
            <a:r>
              <a:rPr lang="lv-LV" sz="1600" dirty="0"/>
              <a:t>. </a:t>
            </a:r>
            <a:r>
              <a:rPr lang="lv-LV" sz="1600" dirty="0">
                <a:hlinkClick r:id="rId3"/>
              </a:rPr>
              <a:t>manuels.fernandezs@lu.lv</a:t>
            </a:r>
            <a:r>
              <a:rPr lang="lv-LV" sz="1600" dirty="0"/>
              <a:t>, +371 26253625</a:t>
            </a:r>
          </a:p>
          <a:p>
            <a:pPr marL="0" indent="0">
              <a:lnSpc>
                <a:spcPct val="120000"/>
              </a:lnSpc>
              <a:spcBef>
                <a:spcPts val="0"/>
              </a:spcBef>
              <a:spcAft>
                <a:spcPts val="600"/>
              </a:spcAft>
              <a:buFontTx/>
              <a:buNone/>
              <a:defRPr/>
            </a:pPr>
            <a:r>
              <a:rPr lang="lv-LV" sz="1600" dirty="0"/>
              <a:t>Latvijas Universitātes Pedagoģijas, psiholoģijas un mākslas fakultātes Pedagoģijas zinātniskā institūta vadošais pētnieks</a:t>
            </a:r>
          </a:p>
          <a:p>
            <a:pPr marL="0" indent="0">
              <a:lnSpc>
                <a:spcPct val="120000"/>
              </a:lnSpc>
              <a:spcBef>
                <a:spcPts val="0"/>
              </a:spcBef>
              <a:spcAft>
                <a:spcPts val="600"/>
              </a:spcAft>
              <a:buNone/>
              <a:defRPr/>
            </a:pPr>
            <a:r>
              <a:rPr lang="lv-LV" sz="1600" dirty="0"/>
              <a:t>Imantas 7. līnija 1, 223. telpa, Rīga, LV-1083, Latvija</a:t>
            </a:r>
          </a:p>
          <a:p>
            <a:pPr marL="0" indent="0">
              <a:buNone/>
            </a:pPr>
            <a:r>
              <a:rPr lang="lv-LV" sz="1200" i="1" dirty="0"/>
              <a:t>"Digitālas mācību programmas piemērotības un </a:t>
            </a:r>
            <a:r>
              <a:rPr lang="lv-LV" sz="1200" i="1" dirty="0" err="1"/>
              <a:t>īstenojamības</a:t>
            </a:r>
            <a:r>
              <a:rPr lang="lv-LV" sz="1200" i="1" dirty="0"/>
              <a:t> izpēte jauniešu tikumiskajai audzināšanai Latvijas izglītības iestādēs (no 5 līdz 15 gadu vecumā)" (01.12.2020-31.12.2021). </a:t>
            </a:r>
            <a:r>
              <a:rPr lang="lv-LV" sz="1200" dirty="0"/>
              <a:t>Projekta Nr. lzp-2020/2-0277; LU reģistrācijas </a:t>
            </a:r>
            <a:r>
              <a:rPr lang="lv-LV" sz="1200" dirty="0" err="1"/>
              <a:t>Nr</a:t>
            </a:r>
            <a:r>
              <a:rPr lang="lv-LV" sz="1200" dirty="0"/>
              <a:t>: LZP2020/95</a:t>
            </a:r>
            <a:endParaRPr lang="lv-LV"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F0BD8F41-5055-41BC-9B12-C6B586BFC80C}"/>
              </a:ext>
            </a:extLst>
          </p:cNvPr>
          <p:cNvSpPr txBox="1"/>
          <p:nvPr/>
        </p:nvSpPr>
        <p:spPr>
          <a:xfrm>
            <a:off x="1835025" y="4205064"/>
            <a:ext cx="8766713" cy="1086836"/>
          </a:xfrm>
          <a:prstGeom prst="rect">
            <a:avLst/>
          </a:prstGeom>
          <a:noFill/>
        </p:spPr>
        <p:txBody>
          <a:bodyPr wrap="square">
            <a:spAutoFit/>
          </a:bodyPr>
          <a:lstStyle/>
          <a:p>
            <a:pPr>
              <a:lnSpc>
                <a:spcPct val="107000"/>
              </a:lnSpc>
              <a:spcAft>
                <a:spcPts val="800"/>
              </a:spcAft>
            </a:pPr>
            <a:r>
              <a:rPr lang="lv-LV" sz="2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2800" b="1" dirty="0">
              <a:effectLst/>
              <a:latin typeface="Calibri" panose="020F0502020204030204" pitchFamily="34" charset="0"/>
              <a:ea typeface="Times New Roman" panose="02020603050405020304" pitchFamily="18" charset="0"/>
              <a:cs typeface="Times New Roman" panose="02020603050405020304" pitchFamily="18" charset="0"/>
            </a:endParaRPr>
          </a:p>
          <a:p>
            <a:r>
              <a:rPr lang="lv-LV" sz="2800" b="1" dirty="0">
                <a:effectLst/>
                <a:latin typeface="Calibri" panose="020F0502020204030204" pitchFamily="34" charset="0"/>
                <a:ea typeface="Times New Roman" panose="02020603050405020304" pitchFamily="18" charset="0"/>
                <a:cs typeface="Times New Roman" panose="02020603050405020304" pitchFamily="18" charset="0"/>
              </a:rPr>
              <a:t>Ko šie citāti stāsta par brīvprātīgā darba dabu un nozīmi? </a:t>
            </a:r>
            <a:endParaRPr lang="en-GB" sz="2800" b="1" dirty="0"/>
          </a:p>
        </p:txBody>
      </p:sp>
      <p:sp>
        <p:nvSpPr>
          <p:cNvPr id="4" name="AutoShape 2">
            <a:extLst>
              <a:ext uri="{FF2B5EF4-FFF2-40B4-BE49-F238E27FC236}">
                <a16:creationId xmlns="" xmlns:a16="http://schemas.microsoft.com/office/drawing/2014/main" id="{C6354CF9-A086-48DC-9E68-A279E2A00F5F}"/>
              </a:ext>
            </a:extLst>
          </p:cNvPr>
          <p:cNvSpPr>
            <a:spLocks noChangeArrowheads="1"/>
          </p:cNvSpPr>
          <p:nvPr/>
        </p:nvSpPr>
        <p:spPr bwMode="auto">
          <a:xfrm>
            <a:off x="723553" y="504399"/>
            <a:ext cx="8877647" cy="1620183"/>
          </a:xfrm>
          <a:prstGeom prst="horizontalScroll">
            <a:avLst>
              <a:gd name="adj" fmla="val 12500"/>
            </a:avLst>
          </a:prstGeom>
          <a:noFill/>
          <a:ln w="25400" algn="ctr">
            <a:solidFill>
              <a:srgbClr val="000000"/>
            </a:solidFill>
            <a:round/>
            <a:headEnd/>
            <a:tailEnd/>
          </a:ln>
          <a:effectLst/>
          <a:extLst>
            <a:ext uri="{909E8E84-426E-40DD-AFC4-6F175D3DCCD1}">
              <a14:hiddenFill xmlns="" xmlns:a14="http://schemas.microsoft.com/office/drawing/2010/main">
                <a:solidFill>
                  <a:srgbClr val="5B9BD5"/>
                </a:solidFill>
              </a14:hiddenFill>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nSpc>
                <a:spcPct val="107000"/>
              </a:lnSpc>
              <a:spcAft>
                <a:spcPts val="800"/>
              </a:spcAft>
            </a:pPr>
            <a:r>
              <a:rPr lang="lv-LV" sz="2800" dirty="0">
                <a:effectLst/>
                <a:latin typeface="Calibri"/>
                <a:ea typeface="Times New Roman" panose="02020603050405020304" pitchFamily="18" charset="0"/>
                <a:cs typeface="Times New Roman"/>
              </a:rPr>
              <a:t>“Mēs domājam, ka mūsu darbi ir tikai pilīte okeānā. Taču bez šīs pilītes okeāns nebūtu pilnīgs.”</a:t>
            </a:r>
            <a:r>
              <a:rPr lang="lv-LV" sz="2800" dirty="0">
                <a:latin typeface="Calibri"/>
                <a:ea typeface="Times New Roman" panose="02020603050405020304" pitchFamily="18" charset="0"/>
                <a:cs typeface="Times New Roman"/>
              </a:rPr>
              <a:t>  (</a:t>
            </a:r>
            <a:r>
              <a:rPr lang="lv-LV" sz="2800" dirty="0">
                <a:effectLst/>
                <a:latin typeface="Calibri"/>
                <a:ea typeface="Times New Roman" panose="02020603050405020304" pitchFamily="18" charset="0"/>
                <a:cs typeface="Times New Roman"/>
              </a:rPr>
              <a:t>Māte Terēze</a:t>
            </a:r>
            <a:r>
              <a:rPr lang="lv-LV" sz="2800" dirty="0">
                <a:latin typeface="Calibri"/>
                <a:ea typeface="Times New Roman" panose="02020603050405020304" pitchFamily="18" charset="0"/>
                <a:cs typeface="Times New Roman"/>
              </a:rPr>
              <a:t>)</a:t>
            </a:r>
            <a:endParaRPr lang="en-GB" sz="2800" dirty="0">
              <a:effectLst/>
              <a:latin typeface="Calibri"/>
              <a:ea typeface="Times New Roman" panose="02020603050405020304" pitchFamily="18" charset="0"/>
              <a:cs typeface="Times New Roman"/>
            </a:endParaRPr>
          </a:p>
          <a:p>
            <a:pPr marL="0" marR="179070" lvl="0" indent="0" algn="l" defTabSz="914400" rtl="0" eaLnBrk="0" fontAlgn="base" latinLnBrk="0" hangingPunct="0">
              <a:lnSpc>
                <a:spcPct val="100000"/>
              </a:lnSpc>
              <a:spcBef>
                <a:spcPct val="0"/>
              </a:spcBef>
              <a:spcAft>
                <a:spcPct val="0"/>
              </a:spcAft>
              <a:buClrTx/>
              <a:buSzTx/>
              <a:buFontTx/>
              <a:buNone/>
              <a:tabLst/>
            </a:pPr>
            <a:endParaRPr lang="en-US"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p:txBody>
      </p:sp>
      <p:sp>
        <p:nvSpPr>
          <p:cNvPr id="5" name="Rectangle 4">
            <a:extLst>
              <a:ext uri="{FF2B5EF4-FFF2-40B4-BE49-F238E27FC236}">
                <a16:creationId xmlns="" xmlns:a16="http://schemas.microsoft.com/office/drawing/2014/main" id="{AE1A6D0D-FBFE-4483-AAF7-B86DA4902862}"/>
              </a:ext>
            </a:extLst>
          </p:cNvPr>
          <p:cNvSpPr/>
          <p:nvPr/>
        </p:nvSpPr>
        <p:spPr>
          <a:xfrm>
            <a:off x="2602943" y="2260054"/>
            <a:ext cx="9091338" cy="1549783"/>
          </a:xfrm>
          <a:prstGeom prst="rect">
            <a:avLst/>
          </a:prstGeom>
        </p:spPr>
        <p:txBody>
          <a:bodyPr wrap="square" lIns="91440" tIns="45720" rIns="91440" bIns="45720" anchor="t">
            <a:spAutoFit/>
          </a:bodyPr>
          <a:lstStyle/>
          <a:p>
            <a:pPr algn="just">
              <a:lnSpc>
                <a:spcPct val="115000"/>
              </a:lnSpc>
              <a:spcAft>
                <a:spcPts val="1000"/>
              </a:spcAft>
            </a:pPr>
            <a:r>
              <a:rPr lang="lv-LV" sz="2800" dirty="0">
                <a:effectLst/>
                <a:latin typeface="Calibri"/>
                <a:ea typeface="Times New Roman" panose="02020603050405020304" pitchFamily="18" charset="0"/>
                <a:cs typeface="Times New Roman"/>
              </a:rPr>
              <a:t>“Nekad nešaubieties par to, vai neliela grupa rūpīgu, apņēmīgu pilsoņu var mainīt pasauli, jo tas ir vienīgais, kas to vispār spēj.”</a:t>
            </a:r>
            <a:r>
              <a:rPr lang="lv-LV" sz="2800" dirty="0">
                <a:latin typeface="Calibri"/>
                <a:ea typeface="Times New Roman" panose="02020603050405020304" pitchFamily="18" charset="0"/>
                <a:cs typeface="Times New Roman"/>
              </a:rPr>
              <a:t>  (</a:t>
            </a:r>
            <a:r>
              <a:rPr lang="lv-LV" sz="2800" dirty="0" err="1">
                <a:effectLst/>
                <a:latin typeface="Calibri"/>
                <a:ea typeface="Times New Roman" panose="02020603050405020304" pitchFamily="18" charset="0"/>
                <a:cs typeface="Times New Roman"/>
              </a:rPr>
              <a:t>Mārgarita</a:t>
            </a:r>
            <a:r>
              <a:rPr lang="lv-LV" sz="2800" dirty="0">
                <a:effectLst/>
                <a:latin typeface="Calibri"/>
                <a:ea typeface="Times New Roman" panose="02020603050405020304" pitchFamily="18" charset="0"/>
                <a:cs typeface="Times New Roman"/>
              </a:rPr>
              <a:t> Mīda</a:t>
            </a:r>
            <a:r>
              <a:rPr lang="lv-LV" sz="2800" dirty="0">
                <a:latin typeface="Calibri"/>
                <a:ea typeface="Times New Roman" panose="02020603050405020304" pitchFamily="18" charset="0"/>
                <a:cs typeface="Times New Roman"/>
              </a:rPr>
              <a:t>)</a:t>
            </a:r>
            <a:endParaRPr lang="en-GB" sz="2800" dirty="0">
              <a:effectLst/>
              <a:latin typeface="Calibri"/>
              <a:ea typeface="Times New Roman" panose="02020603050405020304" pitchFamily="18" charset="0"/>
              <a:cs typeface="Times New Roman"/>
            </a:endParaRPr>
          </a:p>
        </p:txBody>
      </p:sp>
      <p:sp>
        <p:nvSpPr>
          <p:cNvPr id="6" name="AutoShape 2">
            <a:extLst>
              <a:ext uri="{FF2B5EF4-FFF2-40B4-BE49-F238E27FC236}">
                <a16:creationId xmlns="" xmlns:a16="http://schemas.microsoft.com/office/drawing/2014/main" id="{EE2069EF-19BD-477F-A9EC-CF3CEAF3A64A}"/>
              </a:ext>
            </a:extLst>
          </p:cNvPr>
          <p:cNvSpPr>
            <a:spLocks noChangeArrowheads="1"/>
          </p:cNvSpPr>
          <p:nvPr/>
        </p:nvSpPr>
        <p:spPr bwMode="auto">
          <a:xfrm>
            <a:off x="2216332" y="2026895"/>
            <a:ext cx="9477949" cy="2285186"/>
          </a:xfrm>
          <a:prstGeom prst="horizontalScroll">
            <a:avLst>
              <a:gd name="adj" fmla="val 12500"/>
            </a:avLst>
          </a:prstGeom>
          <a:noFill/>
          <a:ln w="25400" algn="ctr">
            <a:solidFill>
              <a:srgbClr val="000000"/>
            </a:solidFill>
            <a:round/>
            <a:headEnd/>
            <a:tailEnd/>
          </a:ln>
          <a:effectLst/>
          <a:extLst>
            <a:ext uri="{909E8E84-426E-40DD-AFC4-6F175D3DCCD1}">
              <a14:hiddenFill xmlns="" xmlns:a14="http://schemas.microsoft.com/office/drawing/2010/main">
                <a:solidFill>
                  <a:srgbClr val="5B9BD5"/>
                </a:solidFill>
              </a14:hiddenFill>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179388"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000000"/>
              </a:solidFill>
              <a:effectLst/>
              <a:latin typeface="Calibri" panose="020F0502020204030204" pitchFamily="34" charset="0"/>
            </a:endParaRPr>
          </a:p>
        </p:txBody>
      </p:sp>
    </p:spTree>
    <p:extLst>
      <p:ext uri="{BB962C8B-B14F-4D97-AF65-F5344CB8AC3E}">
        <p14:creationId xmlns="" xmlns:p14="http://schemas.microsoft.com/office/powerpoint/2010/main" val="1712761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107A1B9-BA18-46E3-9D9A-3D1C3BF8A5AB}"/>
              </a:ext>
            </a:extLst>
          </p:cNvPr>
          <p:cNvPicPr>
            <a:picLocks noChangeAspect="1"/>
          </p:cNvPicPr>
          <p:nvPr/>
        </p:nvPicPr>
        <p:blipFill>
          <a:blip r:embed="rId2" cstate="print">
            <a:clrChange>
              <a:clrFrom>
                <a:srgbClr val="FFFFFF"/>
              </a:clrFrom>
              <a:clrTo>
                <a:srgbClr val="FFFFFF">
                  <a:alpha val="0"/>
                </a:srgbClr>
              </a:clrTo>
            </a:clrChange>
          </a:blip>
          <a:stretch>
            <a:fillRect/>
          </a:stretch>
        </p:blipFill>
        <p:spPr>
          <a:xfrm>
            <a:off x="9675950" y="2158654"/>
            <a:ext cx="2143125" cy="2143125"/>
          </a:xfrm>
          <a:prstGeom prst="rect">
            <a:avLst/>
          </a:prstGeom>
        </p:spPr>
      </p:pic>
      <p:sp>
        <p:nvSpPr>
          <p:cNvPr id="4" name="TextBox 3">
            <a:extLst>
              <a:ext uri="{FF2B5EF4-FFF2-40B4-BE49-F238E27FC236}">
                <a16:creationId xmlns="" xmlns:a16="http://schemas.microsoft.com/office/drawing/2014/main" id="{6AC4D063-CD90-4ABB-879C-A9903D72253C}"/>
              </a:ext>
            </a:extLst>
          </p:cNvPr>
          <p:cNvSpPr txBox="1"/>
          <p:nvPr/>
        </p:nvSpPr>
        <p:spPr>
          <a:xfrm>
            <a:off x="516835" y="1382659"/>
            <a:ext cx="8733182" cy="4750724"/>
          </a:xfrm>
          <a:prstGeom prst="rect">
            <a:avLst/>
          </a:prstGeom>
          <a:noFill/>
        </p:spPr>
        <p:txBody>
          <a:bodyPr wrap="square" lIns="91440" tIns="45720" rIns="91440" bIns="45720" anchor="t">
            <a:spAutoFit/>
          </a:bodyPr>
          <a:lstStyle/>
          <a:p>
            <a:pPr algn="just">
              <a:lnSpc>
                <a:spcPct val="115000"/>
              </a:lnSpc>
              <a:spcAft>
                <a:spcPts val="1000"/>
              </a:spcAft>
            </a:pPr>
            <a:r>
              <a:rPr lang="lv-LV" sz="2400" dirty="0">
                <a:effectLst/>
                <a:latin typeface="Calibri"/>
                <a:ea typeface="Times New Roman" panose="02020603050405020304" pitchFamily="18" charset="0"/>
                <a:cs typeface="Times New Roman"/>
              </a:rPr>
              <a:t>Noskatieties </a:t>
            </a:r>
            <a:r>
              <a:rPr lang="lv-LV" sz="2400" i="1" dirty="0">
                <a:effectLst/>
                <a:latin typeface="Calibri"/>
                <a:ea typeface="Times New Roman" panose="02020603050405020304" pitchFamily="18" charset="0"/>
                <a:cs typeface="Times New Roman"/>
              </a:rPr>
              <a:t>LSK (Latvijas </a:t>
            </a:r>
            <a:r>
              <a:rPr lang="lv-LV" sz="2400" i="1" dirty="0">
                <a:latin typeface="Calibri"/>
                <a:ea typeface="Times New Roman" panose="02020603050405020304" pitchFamily="18" charset="0"/>
                <a:cs typeface="Times New Roman"/>
              </a:rPr>
              <a:t>Sarkanais</a:t>
            </a:r>
            <a:r>
              <a:rPr lang="lv-LV" sz="2400" i="1" dirty="0">
                <a:effectLst/>
                <a:latin typeface="Calibri"/>
                <a:ea typeface="Times New Roman" panose="02020603050405020304" pitchFamily="18" charset="0"/>
                <a:cs typeface="Times New Roman"/>
              </a:rPr>
              <a:t> </a:t>
            </a:r>
            <a:r>
              <a:rPr lang="lv-LV" sz="2400" i="1" dirty="0">
                <a:latin typeface="Calibri"/>
                <a:ea typeface="Times New Roman" panose="02020603050405020304" pitchFamily="18" charset="0"/>
                <a:cs typeface="Times New Roman"/>
              </a:rPr>
              <a:t>Krusts</a:t>
            </a:r>
            <a:r>
              <a:rPr lang="lv-LV" sz="2400" i="1" dirty="0">
                <a:effectLst/>
                <a:latin typeface="Calibri"/>
                <a:ea typeface="Times New Roman" panose="02020603050405020304" pitchFamily="18" charset="0"/>
                <a:cs typeface="Times New Roman"/>
              </a:rPr>
              <a:t>) </a:t>
            </a:r>
            <a:r>
              <a:rPr lang="lv-LV" sz="2400" dirty="0">
                <a:effectLst/>
                <a:latin typeface="Calibri"/>
                <a:ea typeface="Times New Roman" panose="02020603050405020304" pitchFamily="18" charset="0"/>
                <a:cs typeface="Times New Roman"/>
              </a:rPr>
              <a:t>kampaņas video “Latvijas Sarkanā Krusta </a:t>
            </a:r>
            <a:r>
              <a:rPr lang="lv-LV" sz="2400" dirty="0">
                <a:latin typeface="Calibri"/>
                <a:ea typeface="Times New Roman" panose="02020603050405020304" pitchFamily="18" charset="0"/>
                <a:cs typeface="Times New Roman"/>
              </a:rPr>
              <a:t>jaunatne”!</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lv-LV"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http://www.redcross.lv/jauniesi/kas-mes-esam/</a:t>
            </a:r>
            <a:r>
              <a:rPr lang="lv-LV" sz="2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Kāpēc jaunieši tiek mudināti iesaistīties brīvprātīgajā darbā dažādās organizācijās?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Vai tu vēlētos pievienoties kādai no videomateriālā pieminētajām vai līdzīgām organizācijām?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Video ataino dažādas rakstura stiprās puses. Vai brīvprātīgais darbs tās varētu stiprināt? Vai kādu no minētajām rakstura stiprajām pusēm tu vēlētos uzlabot?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5F62AD9A-8396-4345-B70A-DEF12ED8D9F4}"/>
              </a:ext>
            </a:extLst>
          </p:cNvPr>
          <p:cNvSpPr txBox="1"/>
          <p:nvPr/>
        </p:nvSpPr>
        <p:spPr>
          <a:xfrm>
            <a:off x="172278" y="107171"/>
            <a:ext cx="6096000" cy="492122"/>
          </a:xfrm>
          <a:prstGeom prst="rect">
            <a:avLst/>
          </a:prstGeom>
          <a:noFill/>
        </p:spPr>
        <p:txBody>
          <a:bodyPr wrap="square" lIns="91440" tIns="45720" rIns="91440" bIns="45720" anchor="t">
            <a:spAutoFit/>
          </a:bodyPr>
          <a:lstStyle/>
          <a:p>
            <a:pPr algn="just">
              <a:lnSpc>
                <a:spcPct val="115000"/>
              </a:lnSpc>
              <a:spcAft>
                <a:spcPts val="1000"/>
              </a:spcAft>
            </a:pPr>
            <a:r>
              <a:rPr lang="lv-LV" sz="2400" b="1" dirty="0">
                <a:effectLst/>
                <a:latin typeface="Calibri"/>
                <a:ea typeface="Times New Roman" panose="02020603050405020304" pitchFamily="18" charset="0"/>
                <a:cs typeface="Times New Roman"/>
              </a:rPr>
              <a:t>1. aktivitāte. Jaunatnes sociālā darbība</a:t>
            </a:r>
            <a:endParaRPr lang="en-GB" sz="2400" dirty="0">
              <a:effectLst/>
              <a:latin typeface="Calibri"/>
              <a:ea typeface="Times New Roman" panose="02020603050405020304" pitchFamily="18" charset="0"/>
              <a:cs typeface="Times New Roman"/>
            </a:endParaRPr>
          </a:p>
        </p:txBody>
      </p:sp>
      <p:sp>
        <p:nvSpPr>
          <p:cNvPr id="5" name="TextBox 4">
            <a:extLst>
              <a:ext uri="{FF2B5EF4-FFF2-40B4-BE49-F238E27FC236}">
                <a16:creationId xmlns="" xmlns:a16="http://schemas.microsoft.com/office/drawing/2014/main" id="{1B078B0D-AC85-43E2-B36D-A7F0E4CCEF9A}"/>
              </a:ext>
            </a:extLst>
          </p:cNvPr>
          <p:cNvSpPr txBox="1"/>
          <p:nvPr/>
        </p:nvSpPr>
        <p:spPr>
          <a:xfrm>
            <a:off x="10235854" y="4399722"/>
            <a:ext cx="2300703" cy="312787"/>
          </a:xfrm>
          <a:prstGeom prst="rect">
            <a:avLst/>
          </a:prstGeom>
          <a:noFill/>
        </p:spPr>
        <p:txBody>
          <a:bodyPr wrap="square" rtlCol="0">
            <a:spAutoFit/>
          </a:bodyPr>
          <a:lstStyle/>
          <a:p>
            <a:r>
              <a:rPr lang="lv-LV" sz="1400" dirty="0"/>
              <a:t>Attēls: redcross.lv</a:t>
            </a:r>
            <a:endParaRPr lang="en-GB" sz="1400" dirty="0"/>
          </a:p>
        </p:txBody>
      </p:sp>
    </p:spTree>
    <p:extLst>
      <p:ext uri="{BB962C8B-B14F-4D97-AF65-F5344CB8AC3E}">
        <p14:creationId xmlns="" xmlns:p14="http://schemas.microsoft.com/office/powerpoint/2010/main" val="3144022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2E5D40D4-A574-4F83-9762-74C1B54BF551}"/>
              </a:ext>
            </a:extLst>
          </p:cNvPr>
          <p:cNvSpPr txBox="1"/>
          <p:nvPr/>
        </p:nvSpPr>
        <p:spPr>
          <a:xfrm>
            <a:off x="238540" y="95469"/>
            <a:ext cx="6096000" cy="492122"/>
          </a:xfrm>
          <a:prstGeom prst="rect">
            <a:avLst/>
          </a:prstGeom>
          <a:noFill/>
        </p:spPr>
        <p:txBody>
          <a:bodyPr wrap="square" lIns="91440" tIns="45720" rIns="91440" bIns="45720" anchor="t">
            <a:spAutoFit/>
          </a:bodyPr>
          <a:lstStyle/>
          <a:p>
            <a:pPr algn="just">
              <a:lnSpc>
                <a:spcPct val="115000"/>
              </a:lnSpc>
              <a:spcAft>
                <a:spcPts val="1000"/>
              </a:spcAft>
            </a:pPr>
            <a:r>
              <a:rPr lang="lv-LV" sz="2400" b="1" dirty="0">
                <a:effectLst/>
                <a:latin typeface="Calibri"/>
                <a:ea typeface="Times New Roman" panose="02020603050405020304" pitchFamily="18" charset="0"/>
                <a:cs typeface="Times New Roman"/>
              </a:rPr>
              <a:t>2. aktivitāte. </a:t>
            </a:r>
            <a:r>
              <a:rPr lang="lv-LV" sz="2400" b="1" dirty="0">
                <a:latin typeface="Calibri"/>
                <a:ea typeface="Times New Roman" panose="02020603050405020304" pitchFamily="18" charset="0"/>
                <a:cs typeface="Times New Roman"/>
              </a:rPr>
              <a:t>Cilvēks-autoritāte</a:t>
            </a:r>
            <a:endParaRPr lang="lv-LV" sz="2400" b="1" dirty="0">
              <a:effectLst/>
              <a:latin typeface="Calibri"/>
              <a:ea typeface="Times New Roman" panose="02020603050405020304" pitchFamily="18" charset="0"/>
              <a:cs typeface="Times New Roman"/>
            </a:endParaRPr>
          </a:p>
        </p:txBody>
      </p:sp>
      <p:pic>
        <p:nvPicPr>
          <p:cNvPr id="4" name="Picture 3">
            <a:extLst>
              <a:ext uri="{FF2B5EF4-FFF2-40B4-BE49-F238E27FC236}">
                <a16:creationId xmlns="" xmlns:a16="http://schemas.microsoft.com/office/drawing/2014/main" id="{D81BCB71-2CA3-459C-9254-C2147892D73C}"/>
              </a:ext>
            </a:extLst>
          </p:cNvPr>
          <p:cNvPicPr>
            <a:picLocks noChangeAspect="1"/>
          </p:cNvPicPr>
          <p:nvPr/>
        </p:nvPicPr>
        <p:blipFill>
          <a:blip r:embed="rId2" cstate="print">
            <a:clrChange>
              <a:clrFrom>
                <a:srgbClr val="FFFFFF"/>
              </a:clrFrom>
              <a:clrTo>
                <a:srgbClr val="FFFFFF">
                  <a:alpha val="0"/>
                </a:srgbClr>
              </a:clrTo>
            </a:clrChange>
          </a:blip>
          <a:stretch>
            <a:fillRect/>
          </a:stretch>
        </p:blipFill>
        <p:spPr>
          <a:xfrm>
            <a:off x="4949686" y="95469"/>
            <a:ext cx="4124325" cy="1104900"/>
          </a:xfrm>
          <a:prstGeom prst="rect">
            <a:avLst/>
          </a:prstGeom>
        </p:spPr>
      </p:pic>
      <p:sp>
        <p:nvSpPr>
          <p:cNvPr id="6" name="TextBox 5">
            <a:extLst>
              <a:ext uri="{FF2B5EF4-FFF2-40B4-BE49-F238E27FC236}">
                <a16:creationId xmlns="" xmlns:a16="http://schemas.microsoft.com/office/drawing/2014/main" id="{00A4894F-7C58-49C9-A381-4C3E2737ADE9}"/>
              </a:ext>
            </a:extLst>
          </p:cNvPr>
          <p:cNvSpPr txBox="1"/>
          <p:nvPr/>
        </p:nvSpPr>
        <p:spPr>
          <a:xfrm>
            <a:off x="0" y="2264126"/>
            <a:ext cx="11900451" cy="3512244"/>
          </a:xfrm>
          <a:prstGeom prst="rect">
            <a:avLst/>
          </a:prstGeom>
          <a:noFill/>
        </p:spPr>
        <p:txBody>
          <a:bodyPr wrap="square" lIns="91440" tIns="45720" rIns="91440" bIns="45720" anchor="t">
            <a:spAutoFit/>
          </a:bodyPr>
          <a:lstStyle/>
          <a:p>
            <a:pPr>
              <a:lnSpc>
                <a:spcPct val="115000"/>
              </a:lnSpc>
              <a:spcAft>
                <a:spcPts val="1000"/>
              </a:spcAft>
            </a:pPr>
            <a:r>
              <a:rPr lang="lv-LV" sz="2400" dirty="0">
                <a:effectLst/>
                <a:latin typeface="Calibri"/>
                <a:ea typeface="Times New Roman" panose="02020603050405020304" pitchFamily="18" charset="0"/>
                <a:cs typeface="Times New Roman"/>
              </a:rPr>
              <a:t>Izlasi informāciju par </a:t>
            </a:r>
            <a:r>
              <a:rPr lang="lv-LV" sz="2400" i="1" dirty="0">
                <a:effectLst/>
                <a:latin typeface="Calibri"/>
                <a:ea typeface="Times New Roman" panose="02020603050405020304" pitchFamily="18" charset="0"/>
                <a:cs typeface="Times New Roman"/>
              </a:rPr>
              <a:t>Radošu apvienību jauniešiem </a:t>
            </a:r>
            <a:r>
              <a:rPr lang="lv-LV" sz="2400" i="1" dirty="0">
                <a:latin typeface="Calibri"/>
                <a:ea typeface="Times New Roman" panose="02020603050405020304" pitchFamily="18" charset="0"/>
                <a:cs typeface="Times New Roman"/>
              </a:rPr>
              <a:t>"</a:t>
            </a:r>
            <a:r>
              <a:rPr lang="lv-LV" sz="2400" i="1" dirty="0">
                <a:effectLst/>
                <a:latin typeface="Calibri"/>
                <a:ea typeface="Times New Roman" panose="02020603050405020304" pitchFamily="18" charset="0"/>
                <a:cs typeface="Times New Roman"/>
              </a:rPr>
              <a:t>TREPES</a:t>
            </a:r>
            <a:r>
              <a:rPr lang="lv-LV" sz="2400" i="1" dirty="0">
                <a:latin typeface="Calibri"/>
                <a:ea typeface="Times New Roman" panose="02020603050405020304" pitchFamily="18" charset="0"/>
                <a:cs typeface="Times New Roman"/>
              </a:rPr>
              <a:t>" </a:t>
            </a:r>
            <a:r>
              <a:rPr lang="lv-LV" sz="2400" u="sng" dirty="0">
                <a:solidFill>
                  <a:srgbClr val="0000FF"/>
                </a:solidFill>
                <a:effectLst/>
                <a:latin typeface="Calibri"/>
                <a:ea typeface="Times New Roman" panose="02020603050405020304" pitchFamily="18" charset="0"/>
                <a:cs typeface="Times New Roman"/>
                <a:hlinkClick r:id="rId3"/>
              </a:rPr>
              <a:t>https://www.youtube.com/watch?v=t5jl1cD1zLE&amp;ab_channel=LatgalesRegionalaTV</a:t>
            </a:r>
            <a:r>
              <a:rPr lang="lv-LV" sz="2400" dirty="0">
                <a:effectLst/>
                <a:latin typeface="Calibri"/>
                <a:ea typeface="Times New Roman" panose="02020603050405020304" pitchFamily="18" charset="0"/>
                <a:cs typeface="Times New Roman"/>
              </a:rPr>
              <a:t> un viņu vīziju par nabadzības izbeigšanu Lielbritānijā. Šajā organizācijā ir ļoti daudz veidu, kā iesaistīties brīvprātīgajā darbā,</a:t>
            </a:r>
            <a:r>
              <a:rPr lang="lv-LV" sz="2400" dirty="0">
                <a:latin typeface="Calibri"/>
                <a:ea typeface="Times New Roman" panose="02020603050405020304" pitchFamily="18" charset="0"/>
                <a:cs typeface="Times New Roman"/>
              </a:rPr>
              <a:t> –</a:t>
            </a:r>
            <a:r>
              <a:rPr lang="lv-LV" sz="2400" dirty="0">
                <a:effectLst/>
                <a:latin typeface="Calibri"/>
                <a:ea typeface="Times New Roman" panose="02020603050405020304" pitchFamily="18" charset="0"/>
                <a:cs typeface="Times New Roman"/>
              </a:rPr>
              <a:t> noliktavas pārraudzība, krājumu svēršana, pārtikas paku piegāde, tējas un maltīšu pasniegšana cilvēkiem un ziedojumu šķirošana.</a:t>
            </a:r>
            <a:endParaRPr lang="en-GB" sz="2400" dirty="0">
              <a:effectLst/>
              <a:latin typeface="Calibri"/>
              <a:ea typeface="Times New Roman" panose="02020603050405020304" pitchFamily="18" charset="0"/>
              <a:cs typeface="Times New Roman"/>
            </a:endParaRPr>
          </a:p>
          <a:p>
            <a:pPr marL="342900" lvl="0" indent="-342900" algn="just">
              <a:lnSpc>
                <a:spcPct val="107000"/>
              </a:lnSpc>
              <a:buFont typeface="Wingdings 3" panose="05040102010807070707" pitchFamily="18" charset="2"/>
              <a:buChar char=""/>
            </a:pPr>
            <a:r>
              <a:rPr lang="lv-LV" sz="2400" dirty="0">
                <a:effectLst/>
                <a:latin typeface="Calibri" panose="020F0502020204030204" pitchFamily="34" charset="0"/>
                <a:ea typeface="Times New Roman" panose="02020603050405020304" pitchFamily="18" charset="0"/>
                <a:cs typeface="Times New Roman" panose="02020603050405020304" pitchFamily="18" charset="0"/>
              </a:rPr>
              <a:t>Kā brīvprātīgais darbs šādā organizācijā var palīdzēt veidot raksturu?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buFont typeface="Wingdings 3" panose="05040102010807070707" pitchFamily="18" charset="2"/>
              <a:buChar char=""/>
            </a:pPr>
            <a:r>
              <a:rPr lang="en-GB" sz="2400" dirty="0" err="1">
                <a:effectLst/>
                <a:latin typeface="Calibri" panose="020F0502020204030204" pitchFamily="34" charset="0"/>
                <a:ea typeface="Times New Roman" panose="02020603050405020304" pitchFamily="18" charset="0"/>
                <a:cs typeface="Times New Roman" panose="02020603050405020304" pitchFamily="18" charset="0"/>
              </a:rPr>
              <a:t>Kādi</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2400" dirty="0" err="1">
                <a:effectLst/>
                <a:latin typeface="Calibri" panose="020F0502020204030204" pitchFamily="34" charset="0"/>
                <a:ea typeface="Times New Roman" panose="02020603050405020304" pitchFamily="18" charset="0"/>
                <a:cs typeface="Times New Roman" panose="02020603050405020304" pitchFamily="18" charset="0"/>
              </a:rPr>
              <a:t>varētu</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2400" dirty="0" err="1">
                <a:effectLst/>
                <a:latin typeface="Calibri" panose="020F0502020204030204" pitchFamily="34" charset="0"/>
                <a:ea typeface="Times New Roman" panose="02020603050405020304" pitchFamily="18" charset="0"/>
                <a:cs typeface="Times New Roman" panose="02020603050405020304" pitchFamily="18" charset="0"/>
              </a:rPr>
              <a:t>būt</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2400" dirty="0" err="1">
                <a:effectLst/>
                <a:latin typeface="Calibri" panose="020F0502020204030204" pitchFamily="34" charset="0"/>
                <a:ea typeface="Times New Roman" panose="02020603050405020304" pitchFamily="18" charset="0"/>
                <a:cs typeface="Times New Roman" panose="02020603050405020304" pitchFamily="18" charset="0"/>
              </a:rPr>
              <a:t>pārbaudījumi</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 kas </a:t>
            </a:r>
            <a:r>
              <a:rPr lang="en-GB" sz="2400" dirty="0" err="1">
                <a:effectLst/>
                <a:latin typeface="Calibri" panose="020F0502020204030204" pitchFamily="34" charset="0"/>
                <a:ea typeface="Times New Roman" panose="02020603050405020304" pitchFamily="18" charset="0"/>
                <a:cs typeface="Times New Roman" panose="02020603050405020304" pitchFamily="18" charset="0"/>
              </a:rPr>
              <a:t>rodas</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2400" dirty="0" err="1">
                <a:effectLst/>
                <a:latin typeface="Calibri" panose="020F0502020204030204" pitchFamily="34" charset="0"/>
                <a:ea typeface="Times New Roman" panose="02020603050405020304" pitchFamily="18" charset="0"/>
                <a:cs typeface="Times New Roman" panose="02020603050405020304" pitchFamily="18" charset="0"/>
              </a:rPr>
              <a:t>veicot</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2400" dirty="0" err="1">
                <a:effectLst/>
                <a:latin typeface="Calibri" panose="020F0502020204030204" pitchFamily="34" charset="0"/>
                <a:ea typeface="Times New Roman" panose="02020603050405020304" pitchFamily="18" charset="0"/>
                <a:cs typeface="Times New Roman" panose="02020603050405020304" pitchFamily="18" charset="0"/>
              </a:rPr>
              <a:t>brīvprātīgo</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2400" dirty="0" err="1">
                <a:effectLst/>
                <a:latin typeface="Calibri" panose="020F0502020204030204" pitchFamily="34" charset="0"/>
                <a:ea typeface="Times New Roman" panose="02020603050405020304" pitchFamily="18" charset="0"/>
                <a:cs typeface="Times New Roman" panose="02020603050405020304" pitchFamily="18" charset="0"/>
              </a:rPr>
              <a:t>darbu</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2400" dirty="0" err="1">
                <a:effectLst/>
                <a:latin typeface="Calibri" panose="020F0502020204030204" pitchFamily="34" charset="0"/>
                <a:ea typeface="Times New Roman" panose="02020603050405020304" pitchFamily="18" charset="0"/>
                <a:cs typeface="Times New Roman" panose="02020603050405020304" pitchFamily="18" charset="0"/>
              </a:rPr>
              <a:t>šādā</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2400" dirty="0" err="1">
                <a:effectLst/>
                <a:latin typeface="Calibri" panose="020F0502020204030204" pitchFamily="34" charset="0"/>
                <a:ea typeface="Times New Roman" panose="02020603050405020304" pitchFamily="18" charset="0"/>
                <a:cs typeface="Times New Roman" panose="02020603050405020304" pitchFamily="18" charset="0"/>
              </a:rPr>
              <a:t>organizācijā</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indent="-342900" algn="just">
              <a:lnSpc>
                <a:spcPct val="107000"/>
              </a:lnSpc>
              <a:spcAft>
                <a:spcPts val="800"/>
              </a:spcAft>
              <a:buFont typeface="Wingdings 3" panose="05040102010807070707" pitchFamily="18" charset="2"/>
              <a:buChar char=""/>
            </a:pPr>
            <a:r>
              <a:rPr lang="en-GB" sz="2400" dirty="0" err="1">
                <a:effectLst/>
                <a:latin typeface="Calibri"/>
                <a:ea typeface="Times New Roman" panose="02020603050405020304" pitchFamily="18" charset="0"/>
                <a:cs typeface="Times New Roman"/>
              </a:rPr>
              <a:t>Kāpēc</a:t>
            </a:r>
            <a:r>
              <a:rPr lang="en-GB" sz="2400" dirty="0">
                <a:effectLst/>
                <a:latin typeface="Calibri"/>
                <a:ea typeface="Times New Roman" panose="02020603050405020304" pitchFamily="18" charset="0"/>
                <a:cs typeface="Times New Roman"/>
              </a:rPr>
              <a:t> </a:t>
            </a:r>
            <a:r>
              <a:rPr lang="en-GB" sz="2400" dirty="0" err="1">
                <a:effectLst/>
                <a:latin typeface="Calibri"/>
                <a:ea typeface="Times New Roman" panose="02020603050405020304" pitchFamily="18" charset="0"/>
                <a:cs typeface="Times New Roman"/>
              </a:rPr>
              <a:t>cilvēki</a:t>
            </a:r>
            <a:r>
              <a:rPr lang="en-GB" sz="2400" dirty="0">
                <a:effectLst/>
                <a:latin typeface="Calibri"/>
                <a:ea typeface="Times New Roman" panose="02020603050405020304" pitchFamily="18" charset="0"/>
                <a:cs typeface="Times New Roman"/>
              </a:rPr>
              <a:t> </a:t>
            </a:r>
            <a:r>
              <a:rPr lang="en-GB" sz="2400" dirty="0" err="1">
                <a:effectLst/>
                <a:latin typeface="Calibri"/>
                <a:ea typeface="Times New Roman" panose="02020603050405020304" pitchFamily="18" charset="0"/>
                <a:cs typeface="Times New Roman"/>
              </a:rPr>
              <a:t>ziedo</a:t>
            </a:r>
            <a:r>
              <a:rPr lang="en-GB" sz="2400" dirty="0">
                <a:effectLst/>
                <a:latin typeface="Calibri"/>
                <a:ea typeface="Times New Roman" panose="02020603050405020304" pitchFamily="18" charset="0"/>
                <a:cs typeface="Times New Roman"/>
              </a:rPr>
              <a:t> </a:t>
            </a:r>
            <a:r>
              <a:rPr lang="en-GB" sz="2400" dirty="0" err="1">
                <a:effectLst/>
                <a:latin typeface="Calibri"/>
                <a:ea typeface="Times New Roman" panose="02020603050405020304" pitchFamily="18" charset="0"/>
                <a:cs typeface="Times New Roman"/>
              </a:rPr>
              <a:t>savu</a:t>
            </a:r>
            <a:r>
              <a:rPr lang="en-GB" sz="2400" dirty="0">
                <a:effectLst/>
                <a:latin typeface="Calibri"/>
                <a:ea typeface="Times New Roman" panose="02020603050405020304" pitchFamily="18" charset="0"/>
                <a:cs typeface="Times New Roman"/>
              </a:rPr>
              <a:t> </a:t>
            </a:r>
            <a:r>
              <a:rPr lang="en-GB" sz="2400" dirty="0" err="1">
                <a:effectLst/>
                <a:latin typeface="Calibri"/>
                <a:ea typeface="Times New Roman" panose="02020603050405020304" pitchFamily="18" charset="0"/>
                <a:cs typeface="Times New Roman"/>
              </a:rPr>
              <a:t>laiku</a:t>
            </a:r>
            <a:r>
              <a:rPr lang="en-GB" sz="2400" dirty="0">
                <a:effectLst/>
                <a:latin typeface="Calibri"/>
                <a:ea typeface="Times New Roman" panose="02020603050405020304" pitchFamily="18" charset="0"/>
                <a:cs typeface="Times New Roman"/>
              </a:rPr>
              <a:t>, </a:t>
            </a:r>
            <a:r>
              <a:rPr lang="en-GB" sz="2400" dirty="0" err="1">
                <a:effectLst/>
                <a:latin typeface="Calibri"/>
                <a:ea typeface="Times New Roman" panose="02020603050405020304" pitchFamily="18" charset="0"/>
                <a:cs typeface="Times New Roman"/>
              </a:rPr>
              <a:t>lai</a:t>
            </a:r>
            <a:r>
              <a:rPr lang="en-GB" sz="2400" dirty="0">
                <a:effectLst/>
                <a:latin typeface="Calibri"/>
                <a:ea typeface="Times New Roman" panose="02020603050405020304" pitchFamily="18" charset="0"/>
                <a:cs typeface="Times New Roman"/>
              </a:rPr>
              <a:t> </a:t>
            </a:r>
            <a:r>
              <a:rPr lang="en-GB" sz="2400" dirty="0" err="1">
                <a:effectLst/>
                <a:latin typeface="Calibri"/>
                <a:ea typeface="Times New Roman" panose="02020603050405020304" pitchFamily="18" charset="0"/>
                <a:cs typeface="Times New Roman"/>
              </a:rPr>
              <a:t>iesaistītos</a:t>
            </a:r>
            <a:r>
              <a:rPr lang="en-GB" sz="2400" dirty="0">
                <a:latin typeface="Calibri"/>
                <a:ea typeface="Times New Roman" panose="02020603050405020304" pitchFamily="18" charset="0"/>
                <a:cs typeface="Times New Roman"/>
              </a:rPr>
              <a:t> "</a:t>
            </a:r>
            <a:r>
              <a:rPr lang="en-GB" sz="2400" i="1" dirty="0">
                <a:effectLst/>
                <a:latin typeface="Calibri"/>
                <a:ea typeface="Times New Roman" panose="02020603050405020304" pitchFamily="18" charset="0"/>
                <a:cs typeface="Times New Roman"/>
              </a:rPr>
              <a:t>TREPES</a:t>
            </a:r>
            <a:r>
              <a:rPr lang="en-GB" sz="2400" i="1" dirty="0">
                <a:latin typeface="Calibri"/>
                <a:ea typeface="Times New Roman" panose="02020603050405020304" pitchFamily="18" charset="0"/>
                <a:cs typeface="Times New Roman"/>
              </a:rPr>
              <a:t>"</a:t>
            </a:r>
            <a:r>
              <a:rPr lang="en-GB" sz="2400" dirty="0">
                <a:latin typeface="Calibri"/>
                <a:ea typeface="Times New Roman" panose="02020603050405020304" pitchFamily="18" charset="0"/>
                <a:cs typeface="Times New Roman"/>
              </a:rPr>
              <a:t>?</a:t>
            </a:r>
            <a:endParaRPr lang="en-GB" sz="2400" dirty="0">
              <a:effectLst/>
              <a:latin typeface="Calibri"/>
              <a:ea typeface="Times New Roman" panose="02020603050405020304" pitchFamily="18" charset="0"/>
              <a:cs typeface="Times New Roman"/>
            </a:endParaRPr>
          </a:p>
        </p:txBody>
      </p:sp>
      <p:sp>
        <p:nvSpPr>
          <p:cNvPr id="5" name="TextBox 4">
            <a:extLst>
              <a:ext uri="{FF2B5EF4-FFF2-40B4-BE49-F238E27FC236}">
                <a16:creationId xmlns="" xmlns:a16="http://schemas.microsoft.com/office/drawing/2014/main" id="{DFBB4BB1-0E41-430D-845D-CAF59FF38D69}"/>
              </a:ext>
            </a:extLst>
          </p:cNvPr>
          <p:cNvSpPr txBox="1"/>
          <p:nvPr/>
        </p:nvSpPr>
        <p:spPr>
          <a:xfrm>
            <a:off x="6334540" y="1269465"/>
            <a:ext cx="2300703" cy="312787"/>
          </a:xfrm>
          <a:prstGeom prst="rect">
            <a:avLst/>
          </a:prstGeom>
          <a:noFill/>
        </p:spPr>
        <p:txBody>
          <a:bodyPr wrap="square" rtlCol="0">
            <a:spAutoFit/>
          </a:bodyPr>
          <a:lstStyle/>
          <a:p>
            <a:r>
              <a:rPr lang="lv-LV" sz="1400" dirty="0"/>
              <a:t>Attēls: visasiespejas.lv</a:t>
            </a:r>
            <a:endParaRPr lang="en-GB" sz="1400" dirty="0"/>
          </a:p>
        </p:txBody>
      </p:sp>
    </p:spTree>
    <p:extLst>
      <p:ext uri="{BB962C8B-B14F-4D97-AF65-F5344CB8AC3E}">
        <p14:creationId xmlns="" xmlns:p14="http://schemas.microsoft.com/office/powerpoint/2010/main" val="2456596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FB794DE3-7911-4F2C-A436-0F208C6527DE}"/>
              </a:ext>
            </a:extLst>
          </p:cNvPr>
          <p:cNvSpPr txBox="1"/>
          <p:nvPr/>
        </p:nvSpPr>
        <p:spPr>
          <a:xfrm>
            <a:off x="7806167" y="3194630"/>
            <a:ext cx="4034785" cy="2811026"/>
          </a:xfrm>
          <a:prstGeom prst="rect">
            <a:avLst/>
          </a:prstGeom>
          <a:noFill/>
        </p:spPr>
        <p:txBody>
          <a:bodyPr wrap="square" lIns="91440" tIns="45720" rIns="91440" bIns="45720" anchor="t">
            <a:spAutoFit/>
          </a:bodyPr>
          <a:lstStyle/>
          <a:p>
            <a:pPr marL="342900" lvl="0" indent="-342900" algn="just">
              <a:spcAft>
                <a:spcPts val="1000"/>
              </a:spcAft>
              <a:buFont typeface="Calibri" panose="020F0502020204030204" pitchFamily="34" charset="0"/>
              <a:buChar char="-"/>
            </a:pPr>
            <a:r>
              <a:rPr lang="lv-LV" sz="2000" dirty="0">
                <a:latin typeface="Calibri" panose="020F0502020204030204" pitchFamily="34" charset="0"/>
                <a:ea typeface="Calibri" panose="020F0502020204030204" pitchFamily="34" charset="0"/>
                <a:cs typeface="Times New Roman" panose="02020603050405020304" pitchFamily="18" charset="0"/>
              </a:rPr>
              <a:t>Kāpēc Alberts Šveicers atteicās no sekmīgas dzīves savā dzimtenē, lai palīdzētu cietējiem Āfrikā?</a:t>
            </a:r>
          </a:p>
          <a:p>
            <a:pPr marL="342900" lvl="0" indent="-342900" algn="just">
              <a:spcAft>
                <a:spcPts val="1000"/>
              </a:spcAft>
              <a:buFont typeface="Calibri" panose="020F0502020204030204" pitchFamily="34" charset="0"/>
              <a:buChar char="-"/>
            </a:pPr>
            <a:r>
              <a:rPr lang="lv-LV" sz="2000" dirty="0">
                <a:latin typeface="Calibri"/>
                <a:ea typeface="Calibri" panose="020F0502020204030204" pitchFamily="34" charset="0"/>
                <a:cs typeface="Times New Roman"/>
              </a:rPr>
              <a:t>Kādus tikumus viņš izmantoja?</a:t>
            </a:r>
          </a:p>
          <a:p>
            <a:pPr marL="342900" indent="-342900" algn="just">
              <a:spcAft>
                <a:spcPts val="1000"/>
              </a:spcAft>
              <a:buFont typeface="Calibri" panose="020F0502020204030204" pitchFamily="34" charset="0"/>
              <a:buChar char="-"/>
            </a:pPr>
            <a:r>
              <a:rPr lang="lv-LV" sz="2000" dirty="0">
                <a:latin typeface="Calibri"/>
                <a:ea typeface="Calibri" panose="020F0502020204030204" pitchFamily="34" charset="0"/>
                <a:cs typeface="Times New Roman"/>
              </a:rPr>
              <a:t>Kā atšķiras </a:t>
            </a:r>
            <a:r>
              <a:rPr lang="lv-LV" sz="2000" dirty="0" err="1">
                <a:latin typeface="Calibri"/>
                <a:ea typeface="Calibri" panose="020F0502020204030204" pitchFamily="34" charset="0"/>
                <a:cs typeface="Times New Roman"/>
              </a:rPr>
              <a:t>A.Šveicera</a:t>
            </a:r>
            <a:r>
              <a:rPr lang="lv-LV" sz="2000" dirty="0">
                <a:latin typeface="Calibri"/>
                <a:ea typeface="Calibri" panose="020F0502020204030204" pitchFamily="34" charset="0"/>
                <a:cs typeface="Times New Roman"/>
              </a:rPr>
              <a:t> pieeja nabadzīgo valstu iedzīvotāju problēmu risināšanai no "TREPES" pieejas?</a:t>
            </a:r>
          </a:p>
        </p:txBody>
      </p:sp>
      <p:sp>
        <p:nvSpPr>
          <p:cNvPr id="9" name="TextBox 8">
            <a:extLst>
              <a:ext uri="{FF2B5EF4-FFF2-40B4-BE49-F238E27FC236}">
                <a16:creationId xmlns="" xmlns:a16="http://schemas.microsoft.com/office/drawing/2014/main" id="{AFB3E3F8-6C4B-4A71-B6DD-069F66C1BA14}"/>
              </a:ext>
            </a:extLst>
          </p:cNvPr>
          <p:cNvSpPr txBox="1"/>
          <p:nvPr/>
        </p:nvSpPr>
        <p:spPr>
          <a:xfrm>
            <a:off x="241448" y="908654"/>
            <a:ext cx="7266595" cy="5047536"/>
          </a:xfrm>
          <a:custGeom>
            <a:avLst/>
            <a:gdLst>
              <a:gd name="connsiteX0" fmla="*/ 0 w 7266595"/>
              <a:gd name="connsiteY0" fmla="*/ 0 h 5047536"/>
              <a:gd name="connsiteX1" fmla="*/ 7266595 w 7266595"/>
              <a:gd name="connsiteY1" fmla="*/ 0 h 5047536"/>
              <a:gd name="connsiteX2" fmla="*/ 7266595 w 7266595"/>
              <a:gd name="connsiteY2" fmla="*/ 5047536 h 5047536"/>
              <a:gd name="connsiteX3" fmla="*/ 0 w 7266595"/>
              <a:gd name="connsiteY3" fmla="*/ 5047536 h 5047536"/>
              <a:gd name="connsiteX4" fmla="*/ 0 w 7266595"/>
              <a:gd name="connsiteY4" fmla="*/ 0 h 5047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6595" h="5047536" extrusionOk="0">
                <a:moveTo>
                  <a:pt x="0" y="0"/>
                </a:moveTo>
                <a:cubicBezTo>
                  <a:pt x="2955733" y="-27739"/>
                  <a:pt x="4562208" y="137532"/>
                  <a:pt x="7266595" y="0"/>
                </a:cubicBezTo>
                <a:cubicBezTo>
                  <a:pt x="7414941" y="1362638"/>
                  <a:pt x="7067622" y="2780984"/>
                  <a:pt x="7266595" y="5047536"/>
                </a:cubicBezTo>
                <a:cubicBezTo>
                  <a:pt x="5139219" y="5454097"/>
                  <a:pt x="2628148" y="5232958"/>
                  <a:pt x="0" y="5047536"/>
                </a:cubicBezTo>
                <a:cubicBezTo>
                  <a:pt x="-137048" y="3846024"/>
                  <a:pt x="114281" y="2022420"/>
                  <a:pt x="0" y="0"/>
                </a:cubicBezTo>
                <a:close/>
              </a:path>
            </a:pathLst>
          </a:custGeom>
          <a:noFill/>
          <a:ln w="28575">
            <a:solidFill>
              <a:schemeClr val="bg2">
                <a:lumMod val="50000"/>
              </a:schemeClr>
            </a:solidFill>
            <a:extLst>
              <a:ext uri="{C807C97D-BFC1-408E-A445-0C87EB9F89A2}">
                <ask:lineSketchStyleProps xmlns="" xmlns:ask="http://schemas.microsoft.com/office/drawing/2018/sketchyshapes" sd="1219033472">
                  <a:custGeom>
                    <a:avLst/>
                    <a:gdLst>
                      <a:gd name="connsiteX0" fmla="*/ 0 w 7664767"/>
                      <a:gd name="connsiteY0" fmla="*/ 0 h 6217087"/>
                      <a:gd name="connsiteX1" fmla="*/ 7664767 w 7664767"/>
                      <a:gd name="connsiteY1" fmla="*/ 0 h 6217087"/>
                      <a:gd name="connsiteX2" fmla="*/ 7664767 w 7664767"/>
                      <a:gd name="connsiteY2" fmla="*/ 6217087 h 6217087"/>
                      <a:gd name="connsiteX3" fmla="*/ 0 w 7664767"/>
                      <a:gd name="connsiteY3" fmla="*/ 6217087 h 6217087"/>
                      <a:gd name="connsiteX4" fmla="*/ 0 w 7664767"/>
                      <a:gd name="connsiteY4" fmla="*/ 0 h 6217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4767" h="6217087" extrusionOk="0">
                        <a:moveTo>
                          <a:pt x="0" y="0"/>
                        </a:moveTo>
                        <a:cubicBezTo>
                          <a:pt x="3329848" y="118645"/>
                          <a:pt x="4934011" y="116012"/>
                          <a:pt x="7664767" y="0"/>
                        </a:cubicBezTo>
                        <a:cubicBezTo>
                          <a:pt x="7531885" y="1607238"/>
                          <a:pt x="7749718" y="3414412"/>
                          <a:pt x="7664767" y="6217087"/>
                        </a:cubicBezTo>
                        <a:cubicBezTo>
                          <a:pt x="5741923" y="6351687"/>
                          <a:pt x="2831897" y="6059891"/>
                          <a:pt x="0" y="6217087"/>
                        </a:cubicBezTo>
                        <a:cubicBezTo>
                          <a:pt x="-20187" y="4816634"/>
                          <a:pt x="-152480" y="2338698"/>
                          <a:pt x="0" y="0"/>
                        </a:cubicBezTo>
                        <a:close/>
                      </a:path>
                    </a:pathLst>
                  </a:custGeom>
                  <ask:type>
                    <ask:lineSketchCurved/>
                  </ask:type>
                </ask:lineSketchStyleProps>
              </a:ext>
            </a:extLst>
          </a:ln>
        </p:spPr>
        <p:txBody>
          <a:bodyPr wrap="square" lIns="91440" tIns="45720" rIns="91440" bIns="45720" anchor="t">
            <a:spAutoFit/>
          </a:bodyPr>
          <a:lstStyle/>
          <a:p>
            <a:pPr algn="just"/>
            <a:r>
              <a:rPr lang="lv-LV" sz="2300" b="1" dirty="0"/>
              <a:t>Alberts Šveicers </a:t>
            </a:r>
            <a:r>
              <a:rPr lang="lv-LV" sz="2300" dirty="0"/>
              <a:t>(</a:t>
            </a:r>
            <a:r>
              <a:rPr lang="pt-BR" sz="2300" dirty="0"/>
              <a:t>1875</a:t>
            </a:r>
            <a:r>
              <a:rPr lang="lv-LV" sz="2300" dirty="0"/>
              <a:t>-</a:t>
            </a:r>
            <a:r>
              <a:rPr lang="pt-BR" sz="2300" dirty="0"/>
              <a:t>1965</a:t>
            </a:r>
            <a:r>
              <a:rPr lang="lv-LV" sz="2300" dirty="0"/>
              <a:t>) – šveiciešu ārsts, teologs, ērģelnieks, muzikologs, nelokāms dzīvības aizstāvis un Nobela miera prēmijas laureāts praktizēja līdzcietības tikumu un tiecās izglābt un sargāt iespējami vairāk dzīvību, ne tikai cilvēku, bet arī dzīvnieku, un mazināt ciešanas pasaulē. </a:t>
            </a:r>
          </a:p>
          <a:p>
            <a:pPr algn="just"/>
            <a:r>
              <a:rPr lang="lv-LV" sz="2300" dirty="0"/>
              <a:t>20. gs. sākumā Alberts Šveicers pameta savu karjeru Eiropā un, izmācījies medicīnu, par saviem līdzekļiem dibināja slimnīcu 1913. gadā Gabonas ciematā </a:t>
            </a:r>
            <a:r>
              <a:rPr lang="lv-LV" sz="2300" dirty="0" err="1"/>
              <a:t>Lambarenē</a:t>
            </a:r>
            <a:r>
              <a:rPr lang="lv-LV" sz="2300" dirty="0"/>
              <a:t> (Āfrikā). A.Šveiceram izdevās radīt tādu slimnīcu un tādus ārstēšanas veidus, kas bija pieņemami vietējiem iedzīvotājiem, piemērojot tos viņu kultūrai. Pašlaik tā ir viena no vadošajām slimnīcām Āfrikā izpētes jomā. </a:t>
            </a:r>
          </a:p>
          <a:p>
            <a:pPr algn="just"/>
            <a:r>
              <a:rPr lang="lv-LV" sz="2300" dirty="0" err="1"/>
              <a:t>A.Šveicers</a:t>
            </a:r>
            <a:r>
              <a:rPr lang="lv-LV" sz="2300" dirty="0"/>
              <a:t> 1952. gadā saņēma Nobela miera prēmiju.</a:t>
            </a:r>
            <a:endParaRPr lang="lv-LV" sz="2300" dirty="0">
              <a:cs typeface="Calibri"/>
            </a:endParaRPr>
          </a:p>
        </p:txBody>
      </p:sp>
      <p:sp>
        <p:nvSpPr>
          <p:cNvPr id="11" name="TextBox 10">
            <a:extLst>
              <a:ext uri="{FF2B5EF4-FFF2-40B4-BE49-F238E27FC236}">
                <a16:creationId xmlns="" xmlns:a16="http://schemas.microsoft.com/office/drawing/2014/main" id="{B5713E60-56B1-4D1E-8295-FAA13A1B6C0C}"/>
              </a:ext>
            </a:extLst>
          </p:cNvPr>
          <p:cNvSpPr txBox="1"/>
          <p:nvPr/>
        </p:nvSpPr>
        <p:spPr>
          <a:xfrm>
            <a:off x="105678" y="171205"/>
            <a:ext cx="6096000" cy="492122"/>
          </a:xfrm>
          <a:prstGeom prst="rect">
            <a:avLst/>
          </a:prstGeom>
          <a:noFill/>
        </p:spPr>
        <p:txBody>
          <a:bodyPr wrap="square" lIns="91440" tIns="45720" rIns="91440" bIns="45720" anchor="t">
            <a:spAutoFit/>
          </a:bodyPr>
          <a:lstStyle/>
          <a:p>
            <a:pPr algn="just">
              <a:lnSpc>
                <a:spcPct val="115000"/>
              </a:lnSpc>
              <a:spcAft>
                <a:spcPts val="1000"/>
              </a:spcAft>
            </a:pPr>
            <a:r>
              <a:rPr lang="lv-LV" sz="2400" b="1" dirty="0">
                <a:latin typeface="Calibri"/>
                <a:ea typeface="Times New Roman" panose="02020603050405020304" pitchFamily="18" charset="0"/>
                <a:cs typeface="Times New Roman"/>
              </a:rPr>
              <a:t>2. aktivitātes. Cilvēks-autoritāte</a:t>
            </a:r>
            <a:endParaRPr lang="en-GB" sz="2400" dirty="0">
              <a:effectLst/>
              <a:latin typeface="Calibri"/>
              <a:ea typeface="Times New Roman" panose="02020603050405020304" pitchFamily="18" charset="0"/>
              <a:cs typeface="Times New Roman"/>
            </a:endParaRPr>
          </a:p>
        </p:txBody>
      </p:sp>
      <p:pic>
        <p:nvPicPr>
          <p:cNvPr id="2" name="Picture 1"/>
          <p:cNvPicPr>
            <a:picLocks noChangeAspect="1"/>
          </p:cNvPicPr>
          <p:nvPr/>
        </p:nvPicPr>
        <p:blipFill>
          <a:blip r:embed="rId2" cstate="print"/>
          <a:stretch>
            <a:fillRect/>
          </a:stretch>
        </p:blipFill>
        <p:spPr>
          <a:xfrm>
            <a:off x="7690716" y="66907"/>
            <a:ext cx="1872134" cy="3127723"/>
          </a:xfrm>
          <a:prstGeom prst="rect">
            <a:avLst/>
          </a:prstGeom>
        </p:spPr>
      </p:pic>
      <p:pic>
        <p:nvPicPr>
          <p:cNvPr id="3" name="Picture 2"/>
          <p:cNvPicPr>
            <a:picLocks noChangeAspect="1"/>
          </p:cNvPicPr>
          <p:nvPr/>
        </p:nvPicPr>
        <p:blipFill>
          <a:blip r:embed="rId3" cstate="print"/>
          <a:stretch>
            <a:fillRect/>
          </a:stretch>
        </p:blipFill>
        <p:spPr>
          <a:xfrm>
            <a:off x="9745523" y="1034652"/>
            <a:ext cx="2278102" cy="2159978"/>
          </a:xfrm>
          <a:prstGeom prst="rect">
            <a:avLst/>
          </a:prstGeom>
        </p:spPr>
      </p:pic>
    </p:spTree>
    <p:extLst>
      <p:ext uri="{BB962C8B-B14F-4D97-AF65-F5344CB8AC3E}">
        <p14:creationId xmlns="" xmlns:p14="http://schemas.microsoft.com/office/powerpoint/2010/main" val="1478151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385" y="206220"/>
            <a:ext cx="7536365" cy="716543"/>
          </a:xfrm>
        </p:spPr>
        <p:txBody>
          <a:bodyPr>
            <a:normAutofit/>
          </a:bodyPr>
          <a:lstStyle/>
          <a:p>
            <a:r>
              <a:rPr lang="lv-LV" sz="3600" b="1" dirty="0"/>
              <a:t>Alberts </a:t>
            </a:r>
            <a:r>
              <a:rPr lang="lv-LV" sz="3600" b="1" dirty="0" err="1"/>
              <a:t>Šveicers</a:t>
            </a:r>
            <a:r>
              <a:rPr lang="lv-LV" sz="3600" b="1" dirty="0"/>
              <a:t>. </a:t>
            </a:r>
            <a:r>
              <a:rPr lang="lv-LV" sz="2800" b="1" dirty="0">
                <a:latin typeface="Calibri"/>
                <a:cs typeface="Times New Roman"/>
              </a:rPr>
              <a:t>Cilvēks-autoritāte</a:t>
            </a:r>
            <a:endParaRPr lang="en-US" sz="2800" b="1" dirty="0"/>
          </a:p>
        </p:txBody>
      </p:sp>
      <p:sp>
        <p:nvSpPr>
          <p:cNvPr id="3" name="Content Placeholder 2"/>
          <p:cNvSpPr>
            <a:spLocks noGrp="1"/>
          </p:cNvSpPr>
          <p:nvPr>
            <p:ph idx="1"/>
          </p:nvPr>
        </p:nvSpPr>
        <p:spPr>
          <a:xfrm>
            <a:off x="269488" y="986883"/>
            <a:ext cx="8180453" cy="4572000"/>
          </a:xfrm>
        </p:spPr>
        <p:txBody>
          <a:bodyPr vert="horz" lIns="91440" tIns="45720" rIns="91440" bIns="45720" rtlCol="0" anchor="t">
            <a:normAutofit/>
          </a:bodyPr>
          <a:lstStyle/>
          <a:p>
            <a:pPr marL="0" indent="0" algn="just">
              <a:buNone/>
            </a:pPr>
            <a:r>
              <a:rPr lang="lv-LV" sz="2200" dirty="0"/>
              <a:t>Lūk, ko A. Šveicers raksta: «Es biju dzirdējis no misionāriem par lielo postu, kādu mūžameža iedzīvotājiem nodara slimības. Jo vairāk par to domāju, jo neizprotamāk man likās, ka mēs, eiropieši, tik maz domājam par lielo humāno uzdevumu, kas mums veicams tālajās zemēs… Medicīnas sasniegumi nodevuši mūsu rīcībā līdzekļus pret slimībām  un sāpēm. .. Bet tur tālumā.. mīt cilvēki ar citādu ādas krāsu, kuri slimībai un sāpēm ir pakļauti tāpat kā mēs un kuriem nav līdzekļu, lai stātos tām pretī. Ir jāpienāk laikam, kad liels skaits brīvprātīgo ārstu, šīs sabiedrības  sūtītu  un pabalstītu, dosies pasaulē un darīs labu iezemiešiem.. Šo pārdomu iespaidā, būdams jau 30  gadu vecs, es nolēmu sākt medicīnas studijas un doties uz Āfriku, lai pārbaudītu šo pārliecību praksē.»</a:t>
            </a:r>
          </a:p>
        </p:txBody>
      </p:sp>
      <p:sp>
        <p:nvSpPr>
          <p:cNvPr id="4" name="TextBox 3"/>
          <p:cNvSpPr txBox="1"/>
          <p:nvPr/>
        </p:nvSpPr>
        <p:spPr>
          <a:xfrm>
            <a:off x="123714" y="4815381"/>
            <a:ext cx="8505160" cy="1200329"/>
          </a:xfrm>
          <a:prstGeom prst="rect">
            <a:avLst/>
          </a:prstGeom>
          <a:noFill/>
        </p:spPr>
        <p:txBody>
          <a:bodyPr wrap="square" lIns="91440" tIns="45720" rIns="91440" bIns="45720" rtlCol="0" anchor="t">
            <a:spAutoFit/>
          </a:bodyPr>
          <a:lstStyle/>
          <a:p>
            <a:pPr algn="ctr"/>
            <a:r>
              <a:rPr lang="lv-LV" sz="2400" b="1" dirty="0"/>
              <a:t>Kas pamudināja </a:t>
            </a:r>
            <a:r>
              <a:rPr lang="lv-LV" sz="2400" b="1" dirty="0" err="1"/>
              <a:t>A.Šveiceru</a:t>
            </a:r>
            <a:r>
              <a:rPr lang="lv-LV" sz="2400" b="1" dirty="0"/>
              <a:t> iesaistīties labdarībā un ziedot savu dzīvi ciešanu mazināšanai? Kādas izjūtas un kādi uzskati bija viņa pārliecības pamatā?</a:t>
            </a:r>
            <a:endParaRPr lang="en-US" sz="2400" b="1" dirty="0"/>
          </a:p>
        </p:txBody>
      </p:sp>
      <p:pic>
        <p:nvPicPr>
          <p:cNvPr id="1026" name="Picture 2" descr="Arbeitsaufenthalt in Lambarene | Albert Schweitzer Heut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628875" y="1015507"/>
            <a:ext cx="3176510" cy="2307556"/>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p:cNvPicPr>
            <a:picLocks noChangeAspect="1"/>
          </p:cNvPicPr>
          <p:nvPr/>
        </p:nvPicPr>
        <p:blipFill>
          <a:blip r:embed="rId3" cstate="print"/>
          <a:stretch>
            <a:fillRect/>
          </a:stretch>
        </p:blipFill>
        <p:spPr>
          <a:xfrm>
            <a:off x="8807807" y="3323063"/>
            <a:ext cx="2818645" cy="2113984"/>
          </a:xfrm>
          <a:prstGeom prst="rect">
            <a:avLst/>
          </a:prstGeom>
        </p:spPr>
      </p:pic>
      <p:sp>
        <p:nvSpPr>
          <p:cNvPr id="8" name="TextBox 7">
            <a:extLst>
              <a:ext uri="{FF2B5EF4-FFF2-40B4-BE49-F238E27FC236}">
                <a16:creationId xmlns="" xmlns:a16="http://schemas.microsoft.com/office/drawing/2014/main" id="{D6CD7049-0409-48B7-AD95-174EFB7EF37F}"/>
              </a:ext>
            </a:extLst>
          </p:cNvPr>
          <p:cNvSpPr txBox="1"/>
          <p:nvPr/>
        </p:nvSpPr>
        <p:spPr>
          <a:xfrm>
            <a:off x="9201958" y="5474225"/>
            <a:ext cx="2300703" cy="312787"/>
          </a:xfrm>
          <a:prstGeom prst="rect">
            <a:avLst/>
          </a:prstGeom>
          <a:noFill/>
        </p:spPr>
        <p:txBody>
          <a:bodyPr wrap="square" rtlCol="0">
            <a:spAutoFit/>
          </a:bodyPr>
          <a:lstStyle/>
          <a:p>
            <a:r>
              <a:rPr lang="lv-LV" sz="1400" dirty="0"/>
              <a:t>Attēls: laikmetazimes.lv</a:t>
            </a:r>
            <a:endParaRPr lang="en-GB" sz="1400" dirty="0"/>
          </a:p>
        </p:txBody>
      </p:sp>
    </p:spTree>
    <p:extLst>
      <p:ext uri="{BB962C8B-B14F-4D97-AF65-F5344CB8AC3E}">
        <p14:creationId xmlns="" xmlns:p14="http://schemas.microsoft.com/office/powerpoint/2010/main" val="444636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10DC73D-EDFD-4BF5-A83F-664B5F093413}"/>
              </a:ext>
            </a:extLst>
          </p:cNvPr>
          <p:cNvSpPr txBox="1"/>
          <p:nvPr/>
        </p:nvSpPr>
        <p:spPr>
          <a:xfrm>
            <a:off x="251791" y="95469"/>
            <a:ext cx="6096000" cy="492122"/>
          </a:xfrm>
          <a:prstGeom prst="rect">
            <a:avLst/>
          </a:prstGeom>
          <a:noFill/>
        </p:spPr>
        <p:txBody>
          <a:bodyPr wrap="square" lIns="91440" tIns="45720" rIns="91440" bIns="45720" anchor="t">
            <a:spAutoFit/>
          </a:bodyPr>
          <a:lstStyle/>
          <a:p>
            <a:pPr algn="just">
              <a:lnSpc>
                <a:spcPct val="115000"/>
              </a:lnSpc>
              <a:spcAft>
                <a:spcPts val="1000"/>
              </a:spcAft>
            </a:pPr>
            <a:r>
              <a:rPr lang="lv-LV" sz="2400" b="1" dirty="0">
                <a:effectLst/>
                <a:latin typeface="Calibri"/>
                <a:ea typeface="Times New Roman" panose="02020603050405020304" pitchFamily="18" charset="0"/>
                <a:cs typeface="Times New Roman"/>
              </a:rPr>
              <a:t>3. aktivitāte. Motivācija</a:t>
            </a:r>
            <a:endParaRPr lang="en-GB" sz="2400" dirty="0">
              <a:effectLst/>
              <a:latin typeface="Calibri"/>
              <a:ea typeface="Times New Roman" panose="02020603050405020304" pitchFamily="18" charset="0"/>
              <a:cs typeface="Times New Roman"/>
            </a:endParaRPr>
          </a:p>
        </p:txBody>
      </p:sp>
      <p:pic>
        <p:nvPicPr>
          <p:cNvPr id="5" name="Picture 4">
            <a:extLst>
              <a:ext uri="{FF2B5EF4-FFF2-40B4-BE49-F238E27FC236}">
                <a16:creationId xmlns="" xmlns:a16="http://schemas.microsoft.com/office/drawing/2014/main" id="{AEC64456-2AD3-4B40-BF32-80318FC701F8}"/>
              </a:ext>
            </a:extLst>
          </p:cNvPr>
          <p:cNvPicPr>
            <a:picLocks noChangeAspect="1"/>
          </p:cNvPicPr>
          <p:nvPr/>
        </p:nvPicPr>
        <p:blipFill rotWithShape="1">
          <a:blip r:embed="rId2" cstate="print"/>
          <a:srcRect l="14918" t="47580" r="52550" b="20753"/>
          <a:stretch/>
        </p:blipFill>
        <p:spPr>
          <a:xfrm>
            <a:off x="8088168" y="3162515"/>
            <a:ext cx="3971311" cy="2173357"/>
          </a:xfrm>
          <a:prstGeom prst="rect">
            <a:avLst/>
          </a:prstGeom>
        </p:spPr>
      </p:pic>
      <p:sp>
        <p:nvSpPr>
          <p:cNvPr id="7" name="TextBox 6">
            <a:extLst>
              <a:ext uri="{FF2B5EF4-FFF2-40B4-BE49-F238E27FC236}">
                <a16:creationId xmlns="" xmlns:a16="http://schemas.microsoft.com/office/drawing/2014/main" id="{CCDA526F-5EC9-444A-A164-ED64AD995061}"/>
              </a:ext>
            </a:extLst>
          </p:cNvPr>
          <p:cNvSpPr txBox="1"/>
          <p:nvPr/>
        </p:nvSpPr>
        <p:spPr>
          <a:xfrm>
            <a:off x="344556" y="958836"/>
            <a:ext cx="6546573" cy="4347985"/>
          </a:xfrm>
          <a:prstGeom prst="rect">
            <a:avLst/>
          </a:prstGeom>
          <a:noFill/>
        </p:spPr>
        <p:txBody>
          <a:bodyPr wrap="square" lIns="91440" tIns="45720" rIns="91440" bIns="45720" anchor="t">
            <a:spAutoFit/>
          </a:bodyPr>
          <a:lstStyle/>
          <a:p>
            <a:pPr algn="just">
              <a:lnSpc>
                <a:spcPct val="115000"/>
              </a:lnSpc>
              <a:spcAft>
                <a:spcPts val="1000"/>
              </a:spcAft>
            </a:pPr>
            <a:r>
              <a:rPr lang="lv-LV" sz="2000" dirty="0">
                <a:effectLst/>
                <a:latin typeface="Calibri"/>
                <a:ea typeface="Times New Roman" panose="02020603050405020304" pitchFamily="18" charset="0"/>
                <a:cs typeface="Times New Roman"/>
              </a:rPr>
              <a:t>" "TREPES" r</a:t>
            </a:r>
            <a:r>
              <a:rPr lang="lv-LV" sz="2000" dirty="0">
                <a:effectLst/>
                <a:latin typeface="Times New Roman"/>
                <a:ea typeface="Times New Roman" panose="02020603050405020304" pitchFamily="18" charset="0"/>
                <a:cs typeface="Times New Roman"/>
              </a:rPr>
              <a:t>ī</a:t>
            </a:r>
            <a:r>
              <a:rPr lang="lv-LV" sz="2000" dirty="0">
                <a:effectLst/>
                <a:latin typeface="Calibri"/>
                <a:ea typeface="Times New Roman" panose="02020603050405020304" pitchFamily="18" charset="0"/>
                <a:cs typeface="Times New Roman"/>
              </a:rPr>
              <a:t>ko aktivit</a:t>
            </a:r>
            <a:r>
              <a:rPr lang="lv-LV" sz="2000" dirty="0">
                <a:effectLst/>
                <a:latin typeface="Times New Roman"/>
                <a:ea typeface="Times New Roman" panose="02020603050405020304" pitchFamily="18" charset="0"/>
                <a:cs typeface="Times New Roman"/>
              </a:rPr>
              <a:t>ā</a:t>
            </a:r>
            <a:r>
              <a:rPr lang="lv-LV" sz="2000" dirty="0">
                <a:effectLst/>
                <a:latin typeface="Calibri"/>
                <a:ea typeface="Times New Roman" panose="02020603050405020304" pitchFamily="18" charset="0"/>
                <a:cs typeface="Times New Roman"/>
              </a:rPr>
              <a:t>tes jaunie</a:t>
            </a:r>
            <a:r>
              <a:rPr lang="lv-LV" sz="2000" dirty="0">
                <a:effectLst/>
                <a:latin typeface="Times New Roman"/>
                <a:ea typeface="Times New Roman" panose="02020603050405020304" pitchFamily="18" charset="0"/>
                <a:cs typeface="Times New Roman"/>
              </a:rPr>
              <a:t>š</a:t>
            </a:r>
            <a:r>
              <a:rPr lang="lv-LV" sz="2000" dirty="0">
                <a:effectLst/>
                <a:latin typeface="Calibri"/>
                <a:ea typeface="Times New Roman" panose="02020603050405020304" pitchFamily="18" charset="0"/>
                <a:cs typeface="Times New Roman"/>
              </a:rPr>
              <a:t>iem par vesel</a:t>
            </a:r>
            <a:r>
              <a:rPr lang="lv-LV" sz="2000" dirty="0">
                <a:effectLst/>
                <a:latin typeface="Times New Roman"/>
                <a:ea typeface="Times New Roman" panose="02020603050405020304" pitchFamily="18" charset="0"/>
                <a:cs typeface="Times New Roman"/>
              </a:rPr>
              <a:t>ī</a:t>
            </a:r>
            <a:r>
              <a:rPr lang="lv-LV" sz="2000" dirty="0">
                <a:effectLst/>
                <a:latin typeface="Calibri"/>
                <a:ea typeface="Times New Roman" panose="02020603050405020304" pitchFamily="18" charset="0"/>
                <a:cs typeface="Times New Roman"/>
              </a:rPr>
              <a:t>bu un vidi, viet</a:t>
            </a:r>
            <a:r>
              <a:rPr lang="lv-LV" sz="2000" dirty="0">
                <a:effectLst/>
                <a:latin typeface="Times New Roman"/>
                <a:ea typeface="Times New Roman" panose="02020603050405020304" pitchFamily="18" charset="0"/>
                <a:cs typeface="Times New Roman"/>
              </a:rPr>
              <a:t>ē</a:t>
            </a:r>
            <a:r>
              <a:rPr lang="lv-LV" sz="2000" dirty="0">
                <a:effectLst/>
                <a:latin typeface="Calibri"/>
                <a:ea typeface="Times New Roman" panose="02020603050405020304" pitchFamily="18" charset="0"/>
                <a:cs typeface="Times New Roman"/>
              </a:rPr>
              <a:t>jo un citu valstu kult</a:t>
            </a:r>
            <a:r>
              <a:rPr lang="lv-LV" sz="2000" dirty="0">
                <a:effectLst/>
                <a:latin typeface="Times New Roman"/>
                <a:ea typeface="Times New Roman" panose="02020603050405020304" pitchFamily="18" charset="0"/>
                <a:cs typeface="Times New Roman"/>
              </a:rPr>
              <a:t>ū</a:t>
            </a:r>
            <a:r>
              <a:rPr lang="lv-LV" sz="2000" dirty="0">
                <a:effectLst/>
                <a:latin typeface="Calibri"/>
                <a:ea typeface="Times New Roman" panose="02020603050405020304" pitchFamily="18" charset="0"/>
                <a:cs typeface="Times New Roman"/>
              </a:rPr>
              <a:t>r</a:t>
            </a:r>
            <a:r>
              <a:rPr lang="lv-LV" sz="2000" dirty="0">
                <a:effectLst/>
                <a:latin typeface="Times New Roman"/>
                <a:ea typeface="Times New Roman" panose="02020603050405020304" pitchFamily="18" charset="0"/>
                <a:cs typeface="Times New Roman"/>
              </a:rPr>
              <a:t>ā</a:t>
            </a:r>
            <a:r>
              <a:rPr lang="lv-LV" sz="2000" dirty="0">
                <a:effectLst/>
                <a:latin typeface="Calibri"/>
                <a:ea typeface="Times New Roman" panose="02020603050405020304" pitchFamily="18" charset="0"/>
                <a:cs typeface="Times New Roman"/>
              </a:rPr>
              <a:t>m, pilsonisko audzin</a:t>
            </a:r>
            <a:r>
              <a:rPr lang="lv-LV" sz="2000" dirty="0">
                <a:effectLst/>
                <a:latin typeface="Times New Roman"/>
                <a:ea typeface="Times New Roman" panose="02020603050405020304" pitchFamily="18" charset="0"/>
                <a:cs typeface="Times New Roman"/>
              </a:rPr>
              <a:t>āš</a:t>
            </a:r>
            <a:r>
              <a:rPr lang="lv-LV" sz="2000" dirty="0">
                <a:effectLst/>
                <a:latin typeface="Calibri"/>
                <a:ea typeface="Times New Roman" panose="02020603050405020304" pitchFamily="18" charset="0"/>
                <a:cs typeface="Times New Roman"/>
              </a:rPr>
              <a:t>anu, br</a:t>
            </a:r>
            <a:r>
              <a:rPr lang="lv-LV" sz="2000" dirty="0">
                <a:effectLst/>
                <a:latin typeface="Times New Roman"/>
                <a:ea typeface="Times New Roman" panose="02020603050405020304" pitchFamily="18" charset="0"/>
                <a:cs typeface="Times New Roman"/>
              </a:rPr>
              <a:t>ī</a:t>
            </a:r>
            <a:r>
              <a:rPr lang="lv-LV" sz="2000" dirty="0">
                <a:effectLst/>
                <a:latin typeface="Calibri"/>
                <a:ea typeface="Times New Roman" panose="02020603050405020304" pitchFamily="18" charset="0"/>
                <a:cs typeface="Times New Roman"/>
              </a:rPr>
              <a:t>vpr</a:t>
            </a:r>
            <a:r>
              <a:rPr lang="lv-LV" sz="2000" dirty="0">
                <a:effectLst/>
                <a:latin typeface="Times New Roman"/>
                <a:ea typeface="Times New Roman" panose="02020603050405020304" pitchFamily="18" charset="0"/>
                <a:cs typeface="Times New Roman"/>
              </a:rPr>
              <a:t>ā</a:t>
            </a:r>
            <a:r>
              <a:rPr lang="lv-LV" sz="2000" dirty="0">
                <a:effectLst/>
                <a:latin typeface="Calibri"/>
                <a:ea typeface="Times New Roman" panose="02020603050405020304" pitchFamily="18" charset="0"/>
                <a:cs typeface="Times New Roman"/>
              </a:rPr>
              <a:t>t</a:t>
            </a:r>
            <a:r>
              <a:rPr lang="lv-LV" sz="2000" dirty="0">
                <a:effectLst/>
                <a:latin typeface="Times New Roman"/>
                <a:ea typeface="Times New Roman" panose="02020603050405020304" pitchFamily="18" charset="0"/>
                <a:cs typeface="Times New Roman"/>
              </a:rPr>
              <a:t>ī</a:t>
            </a:r>
            <a:r>
              <a:rPr lang="lv-LV" sz="2000" dirty="0">
                <a:effectLst/>
                <a:latin typeface="Calibri"/>
                <a:ea typeface="Times New Roman" panose="02020603050405020304" pitchFamily="18" charset="0"/>
                <a:cs typeface="Times New Roman"/>
              </a:rPr>
              <a:t>bu, paaud</a:t>
            </a:r>
            <a:r>
              <a:rPr lang="lv-LV" sz="2000" dirty="0">
                <a:effectLst/>
                <a:latin typeface="Times New Roman"/>
                <a:ea typeface="Times New Roman" panose="02020603050405020304" pitchFamily="18" charset="0"/>
                <a:cs typeface="Times New Roman"/>
              </a:rPr>
              <a:t>ž</a:t>
            </a:r>
            <a:r>
              <a:rPr lang="lv-LV" sz="2000" dirty="0">
                <a:effectLst/>
                <a:latin typeface="Calibri"/>
                <a:ea typeface="Times New Roman" panose="02020603050405020304" pitchFamily="18" charset="0"/>
                <a:cs typeface="Times New Roman"/>
              </a:rPr>
              <a:t>u sadarb</a:t>
            </a:r>
            <a:r>
              <a:rPr lang="lv-LV" sz="2000" dirty="0">
                <a:effectLst/>
                <a:latin typeface="Times New Roman"/>
                <a:ea typeface="Times New Roman" panose="02020603050405020304" pitchFamily="18" charset="0"/>
                <a:cs typeface="Times New Roman"/>
              </a:rPr>
              <a:t>ī</a:t>
            </a:r>
            <a:r>
              <a:rPr lang="lv-LV" sz="2000" dirty="0">
                <a:effectLst/>
                <a:latin typeface="Calibri"/>
                <a:ea typeface="Times New Roman" panose="02020603050405020304" pitchFamily="18" charset="0"/>
                <a:cs typeface="Times New Roman"/>
              </a:rPr>
              <a:t>bu, labdar</a:t>
            </a:r>
            <a:r>
              <a:rPr lang="lv-LV" sz="2000" dirty="0">
                <a:effectLst/>
                <a:latin typeface="Times New Roman"/>
                <a:ea typeface="Times New Roman" panose="02020603050405020304" pitchFamily="18" charset="0"/>
                <a:cs typeface="Times New Roman"/>
              </a:rPr>
              <a:t>ī</a:t>
            </a:r>
            <a:r>
              <a:rPr lang="lv-LV" sz="2000" dirty="0">
                <a:effectLst/>
                <a:latin typeface="Calibri"/>
                <a:ea typeface="Times New Roman" panose="02020603050405020304" pitchFamily="18" charset="0"/>
                <a:cs typeface="Times New Roman"/>
              </a:rPr>
              <a:t>bu, akt</a:t>
            </a:r>
            <a:r>
              <a:rPr lang="lv-LV" sz="2000" dirty="0">
                <a:effectLst/>
                <a:latin typeface="Times New Roman"/>
                <a:ea typeface="Times New Roman" panose="02020603050405020304" pitchFamily="18" charset="0"/>
                <a:cs typeface="Times New Roman"/>
              </a:rPr>
              <a:t>ī</a:t>
            </a:r>
            <a:r>
              <a:rPr lang="lv-LV" sz="2000" dirty="0">
                <a:effectLst/>
                <a:latin typeface="Calibri"/>
                <a:ea typeface="Times New Roman" panose="02020603050405020304" pitchFamily="18" charset="0"/>
                <a:cs typeface="Times New Roman"/>
              </a:rPr>
              <a:t>vu dz</a:t>
            </a:r>
            <a:r>
              <a:rPr lang="lv-LV" sz="2000" dirty="0">
                <a:effectLst/>
                <a:latin typeface="Times New Roman"/>
                <a:ea typeface="Times New Roman" panose="02020603050405020304" pitchFamily="18" charset="0"/>
                <a:cs typeface="Times New Roman"/>
              </a:rPr>
              <a:t>ī</a:t>
            </a:r>
            <a:r>
              <a:rPr lang="lv-LV" sz="2000" dirty="0">
                <a:effectLst/>
                <a:latin typeface="Calibri"/>
                <a:ea typeface="Times New Roman" panose="02020603050405020304" pitchFamily="18" charset="0"/>
                <a:cs typeface="Times New Roman"/>
              </a:rPr>
              <a:t>vesveidu, jaunatnes politiku, rado</a:t>
            </a:r>
            <a:r>
              <a:rPr lang="lv-LV" sz="2000" dirty="0">
                <a:effectLst/>
                <a:latin typeface="Times New Roman"/>
                <a:ea typeface="Times New Roman" panose="02020603050405020304" pitchFamily="18" charset="0"/>
                <a:cs typeface="Times New Roman"/>
              </a:rPr>
              <a:t>š</a:t>
            </a:r>
            <a:r>
              <a:rPr lang="lv-LV" sz="2000" dirty="0">
                <a:effectLst/>
                <a:latin typeface="Calibri"/>
                <a:ea typeface="Times New Roman" panose="02020603050405020304" pitchFamily="18" charset="0"/>
                <a:cs typeface="Times New Roman"/>
              </a:rPr>
              <a:t>umu un uz</a:t>
            </a:r>
            <a:r>
              <a:rPr lang="lv-LV" sz="2000" dirty="0">
                <a:effectLst/>
                <a:latin typeface="Times New Roman"/>
                <a:ea typeface="Times New Roman" panose="02020603050405020304" pitchFamily="18" charset="0"/>
                <a:cs typeface="Times New Roman"/>
              </a:rPr>
              <a:t>ņē</a:t>
            </a:r>
            <a:r>
              <a:rPr lang="lv-LV" sz="2000" dirty="0">
                <a:effectLst/>
                <a:latin typeface="Calibri"/>
                <a:ea typeface="Times New Roman" panose="02020603050405020304" pitchFamily="18" charset="0"/>
                <a:cs typeface="Times New Roman"/>
              </a:rPr>
              <a:t>m</a:t>
            </a:r>
            <a:r>
              <a:rPr lang="lv-LV" sz="2000" dirty="0">
                <a:effectLst/>
                <a:latin typeface="Times New Roman"/>
                <a:ea typeface="Times New Roman" panose="02020603050405020304" pitchFamily="18" charset="0"/>
                <a:cs typeface="Times New Roman"/>
              </a:rPr>
              <a:t>ī</a:t>
            </a:r>
            <a:r>
              <a:rPr lang="lv-LV" sz="2000" dirty="0">
                <a:effectLst/>
                <a:latin typeface="Calibri"/>
                <a:ea typeface="Times New Roman" panose="02020603050405020304" pitchFamily="18" charset="0"/>
                <a:cs typeface="Times New Roman"/>
              </a:rPr>
              <a:t>bu</a:t>
            </a:r>
            <a:r>
              <a:rPr lang="lv-LV" sz="2000" dirty="0">
                <a:latin typeface="Calibri"/>
                <a:ea typeface="Times New Roman" panose="02020603050405020304" pitchFamily="18" charset="0"/>
                <a:cs typeface="Times New Roman"/>
              </a:rPr>
              <a:t>."</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lv-LV" sz="2000" dirty="0">
                <a:effectLst/>
                <a:latin typeface="Calibri"/>
                <a:ea typeface="Times New Roman" panose="02020603050405020304" pitchFamily="18" charset="0"/>
                <a:cs typeface="Times New Roman"/>
              </a:rPr>
              <a:t>"Pied</a:t>
            </a:r>
            <a:r>
              <a:rPr lang="lv-LV" sz="2000" dirty="0">
                <a:effectLst/>
                <a:latin typeface="Times New Roman"/>
                <a:ea typeface="Times New Roman" panose="02020603050405020304" pitchFamily="18" charset="0"/>
                <a:cs typeface="Times New Roman"/>
              </a:rPr>
              <a:t>ā</a:t>
            </a:r>
            <a:r>
              <a:rPr lang="lv-LV" sz="2000" dirty="0">
                <a:effectLst/>
                <a:latin typeface="Calibri"/>
                <a:ea typeface="Times New Roman" panose="02020603050405020304" pitchFamily="18" charset="0"/>
                <a:cs typeface="Times New Roman"/>
              </a:rPr>
              <a:t>v</a:t>
            </a:r>
            <a:r>
              <a:rPr lang="lv-LV" sz="2000" dirty="0">
                <a:effectLst/>
                <a:latin typeface="Times New Roman"/>
                <a:ea typeface="Times New Roman" panose="02020603050405020304" pitchFamily="18" charset="0"/>
                <a:cs typeface="Times New Roman"/>
              </a:rPr>
              <a:t>ā</a:t>
            </a:r>
            <a:r>
              <a:rPr lang="lv-LV" sz="2000" dirty="0">
                <a:effectLst/>
                <a:latin typeface="Calibri"/>
                <a:ea typeface="Times New Roman" panose="02020603050405020304" pitchFamily="18" charset="0"/>
                <a:cs typeface="Times New Roman"/>
              </a:rPr>
              <a:t> iesp</a:t>
            </a:r>
            <a:r>
              <a:rPr lang="lv-LV" sz="2000" dirty="0">
                <a:effectLst/>
                <a:latin typeface="Times New Roman"/>
                <a:ea typeface="Times New Roman" panose="02020603050405020304" pitchFamily="18" charset="0"/>
                <a:cs typeface="Times New Roman"/>
              </a:rPr>
              <a:t>ē</a:t>
            </a:r>
            <a:r>
              <a:rPr lang="lv-LV" sz="2000" dirty="0">
                <a:effectLst/>
                <a:latin typeface="Calibri"/>
                <a:ea typeface="Times New Roman" panose="02020603050405020304" pitchFamily="18" charset="0"/>
                <a:cs typeface="Times New Roman"/>
              </a:rPr>
              <a:t>ju iesaist</a:t>
            </a:r>
            <a:r>
              <a:rPr lang="lv-LV" sz="2000" dirty="0">
                <a:effectLst/>
                <a:latin typeface="Times New Roman"/>
                <a:ea typeface="Times New Roman" panose="02020603050405020304" pitchFamily="18" charset="0"/>
                <a:cs typeface="Times New Roman"/>
              </a:rPr>
              <a:t>ī</a:t>
            </a:r>
            <a:r>
              <a:rPr lang="lv-LV" sz="2000" dirty="0">
                <a:effectLst/>
                <a:latin typeface="Calibri"/>
                <a:ea typeface="Times New Roman" panose="02020603050405020304" pitchFamily="18" charset="0"/>
                <a:cs typeface="Times New Roman"/>
              </a:rPr>
              <a:t>ties sabiedriskaj</a:t>
            </a:r>
            <a:r>
              <a:rPr lang="lv-LV" sz="2000" dirty="0">
                <a:effectLst/>
                <a:latin typeface="Times New Roman"/>
                <a:ea typeface="Times New Roman" panose="02020603050405020304" pitchFamily="18" charset="0"/>
                <a:cs typeface="Times New Roman"/>
              </a:rPr>
              <a:t>ā</a:t>
            </a:r>
            <a:r>
              <a:rPr lang="lv-LV" sz="2000" dirty="0">
                <a:effectLst/>
                <a:latin typeface="Calibri"/>
                <a:ea typeface="Times New Roman" panose="02020603050405020304" pitchFamily="18" charset="0"/>
                <a:cs typeface="Times New Roman"/>
              </a:rPr>
              <a:t> dz</a:t>
            </a:r>
            <a:r>
              <a:rPr lang="lv-LV" sz="2000" dirty="0">
                <a:effectLst/>
                <a:latin typeface="Times New Roman"/>
                <a:ea typeface="Times New Roman" panose="02020603050405020304" pitchFamily="18" charset="0"/>
                <a:cs typeface="Times New Roman"/>
              </a:rPr>
              <a:t>ī</a:t>
            </a:r>
            <a:r>
              <a:rPr lang="lv-LV" sz="2000" dirty="0">
                <a:effectLst/>
                <a:latin typeface="Calibri"/>
                <a:ea typeface="Times New Roman" panose="02020603050405020304" pitchFamily="18" charset="0"/>
                <a:cs typeface="Times New Roman"/>
              </a:rPr>
              <a:t>v</a:t>
            </a:r>
            <a:r>
              <a:rPr lang="lv-LV" sz="2000" dirty="0">
                <a:effectLst/>
                <a:latin typeface="Times New Roman"/>
                <a:ea typeface="Times New Roman" panose="02020603050405020304" pitchFamily="18" charset="0"/>
                <a:cs typeface="Times New Roman"/>
              </a:rPr>
              <a:t>ē</a:t>
            </a:r>
            <a:r>
              <a:rPr lang="lv-LV" sz="2000" dirty="0">
                <a:effectLst/>
                <a:latin typeface="Calibri"/>
                <a:ea typeface="Times New Roman" panose="02020603050405020304" pitchFamily="18" charset="0"/>
                <a:cs typeface="Times New Roman"/>
              </a:rPr>
              <a:t>, papla</a:t>
            </a:r>
            <a:r>
              <a:rPr lang="lv-LV" sz="2000" dirty="0">
                <a:effectLst/>
                <a:latin typeface="Times New Roman"/>
                <a:ea typeface="Times New Roman" panose="02020603050405020304" pitchFamily="18" charset="0"/>
                <a:cs typeface="Times New Roman"/>
              </a:rPr>
              <a:t>š</a:t>
            </a:r>
            <a:r>
              <a:rPr lang="lv-LV" sz="2000" dirty="0">
                <a:effectLst/>
                <a:latin typeface="Calibri"/>
                <a:ea typeface="Times New Roman" panose="02020603050405020304" pitchFamily="18" charset="0"/>
                <a:cs typeface="Times New Roman"/>
              </a:rPr>
              <a:t>inot iesp</a:t>
            </a:r>
            <a:r>
              <a:rPr lang="lv-LV" sz="2000" dirty="0">
                <a:effectLst/>
                <a:latin typeface="Times New Roman"/>
                <a:ea typeface="Times New Roman" panose="02020603050405020304" pitchFamily="18" charset="0"/>
                <a:cs typeface="Times New Roman"/>
              </a:rPr>
              <a:t>ē</a:t>
            </a:r>
            <a:r>
              <a:rPr lang="lv-LV" sz="2000" dirty="0">
                <a:effectLst/>
                <a:latin typeface="Calibri"/>
                <a:ea typeface="Times New Roman" panose="02020603050405020304" pitchFamily="18" charset="0"/>
                <a:cs typeface="Times New Roman"/>
              </a:rPr>
              <a:t>jas ieg</a:t>
            </a:r>
            <a:r>
              <a:rPr lang="lv-LV" sz="2000" dirty="0">
                <a:effectLst/>
                <a:latin typeface="Times New Roman"/>
                <a:ea typeface="Times New Roman" panose="02020603050405020304" pitchFamily="18" charset="0"/>
                <a:cs typeface="Times New Roman"/>
              </a:rPr>
              <a:t>ū</a:t>
            </a:r>
            <a:r>
              <a:rPr lang="lv-LV" sz="2000" dirty="0">
                <a:effectLst/>
                <a:latin typeface="Calibri"/>
                <a:ea typeface="Times New Roman" panose="02020603050405020304" pitchFamily="18" charset="0"/>
                <a:cs typeface="Times New Roman"/>
              </a:rPr>
              <a:t>t zin</a:t>
            </a:r>
            <a:r>
              <a:rPr lang="lv-LV" sz="2000" dirty="0">
                <a:effectLst/>
                <a:latin typeface="Times New Roman"/>
                <a:ea typeface="Times New Roman" panose="02020603050405020304" pitchFamily="18" charset="0"/>
                <a:cs typeface="Times New Roman"/>
              </a:rPr>
              <a:t>āš</a:t>
            </a:r>
            <a:r>
              <a:rPr lang="lv-LV" sz="2000" dirty="0">
                <a:effectLst/>
                <a:latin typeface="Calibri"/>
                <a:ea typeface="Times New Roman" panose="02020603050405020304" pitchFamily="18" charset="0"/>
                <a:cs typeface="Times New Roman"/>
              </a:rPr>
              <a:t>anas un prasmes</a:t>
            </a:r>
            <a:r>
              <a:rPr lang="lv-LV" sz="2000" dirty="0">
                <a:latin typeface="Calibri"/>
                <a:ea typeface="Times New Roman" panose="02020603050405020304" pitchFamily="18" charset="0"/>
                <a:cs typeface="Times New Roman"/>
              </a:rPr>
              <a:t>."</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lv-LV" sz="2000" dirty="0">
                <a:effectLst/>
                <a:latin typeface="Calibri"/>
                <a:ea typeface="Times New Roman" panose="02020603050405020304" pitchFamily="18" charset="0"/>
                <a:cs typeface="Times New Roman"/>
              </a:rPr>
              <a:t>"Pal</a:t>
            </a:r>
            <a:r>
              <a:rPr lang="lv-LV" sz="2000" dirty="0">
                <a:effectLst/>
                <a:latin typeface="Times New Roman"/>
                <a:ea typeface="Times New Roman" panose="02020603050405020304" pitchFamily="18" charset="0"/>
                <a:cs typeface="Times New Roman"/>
              </a:rPr>
              <a:t>ī</a:t>
            </a:r>
            <a:r>
              <a:rPr lang="lv-LV" sz="2000" dirty="0">
                <a:effectLst/>
                <a:latin typeface="Calibri"/>
                <a:ea typeface="Times New Roman" panose="02020603050405020304" pitchFamily="18" charset="0"/>
                <a:cs typeface="Times New Roman"/>
              </a:rPr>
              <a:t>dz lietder</a:t>
            </a:r>
            <a:r>
              <a:rPr lang="lv-LV" sz="2000" dirty="0">
                <a:effectLst/>
                <a:latin typeface="Times New Roman"/>
                <a:ea typeface="Times New Roman" panose="02020603050405020304" pitchFamily="18" charset="0"/>
                <a:cs typeface="Times New Roman"/>
              </a:rPr>
              <a:t>ī</a:t>
            </a:r>
            <a:r>
              <a:rPr lang="lv-LV" sz="2000" dirty="0">
                <a:effectLst/>
                <a:latin typeface="Calibri"/>
                <a:ea typeface="Times New Roman" panose="02020603050405020304" pitchFamily="18" charset="0"/>
                <a:cs typeface="Times New Roman"/>
              </a:rPr>
              <a:t>gi izmantot br</a:t>
            </a:r>
            <a:r>
              <a:rPr lang="lv-LV" sz="2000" dirty="0">
                <a:effectLst/>
                <a:latin typeface="Times New Roman"/>
                <a:ea typeface="Times New Roman" panose="02020603050405020304" pitchFamily="18" charset="0"/>
                <a:cs typeface="Times New Roman"/>
              </a:rPr>
              <a:t>ī</a:t>
            </a:r>
            <a:r>
              <a:rPr lang="lv-LV" sz="2000" dirty="0">
                <a:effectLst/>
                <a:latin typeface="Calibri"/>
                <a:ea typeface="Times New Roman" panose="02020603050405020304" pitchFamily="18" charset="0"/>
                <a:cs typeface="Times New Roman"/>
              </a:rPr>
              <a:t>vo laiku da</a:t>
            </a:r>
            <a:r>
              <a:rPr lang="lv-LV" sz="2000" dirty="0">
                <a:effectLst/>
                <a:latin typeface="Times New Roman"/>
                <a:ea typeface="Times New Roman" panose="02020603050405020304" pitchFamily="18" charset="0"/>
                <a:cs typeface="Times New Roman"/>
              </a:rPr>
              <a:t>žā</a:t>
            </a:r>
            <a:r>
              <a:rPr lang="lv-LV" sz="2000" dirty="0">
                <a:effectLst/>
                <a:latin typeface="Calibri"/>
                <a:ea typeface="Times New Roman" panose="02020603050405020304" pitchFamily="18" charset="0"/>
                <a:cs typeface="Times New Roman"/>
              </a:rPr>
              <a:t>d</a:t>
            </a:r>
            <a:r>
              <a:rPr lang="lv-LV" sz="2000" dirty="0">
                <a:effectLst/>
                <a:latin typeface="Times New Roman"/>
                <a:ea typeface="Times New Roman" panose="02020603050405020304" pitchFamily="18" charset="0"/>
                <a:cs typeface="Times New Roman"/>
              </a:rPr>
              <a:t>ā</a:t>
            </a:r>
            <a:r>
              <a:rPr lang="lv-LV" sz="2000" dirty="0">
                <a:effectLst/>
                <a:latin typeface="Calibri"/>
                <a:ea typeface="Times New Roman" panose="02020603050405020304" pitchFamily="18" charset="0"/>
                <a:cs typeface="Times New Roman"/>
              </a:rPr>
              <a:t>s neform</a:t>
            </a:r>
            <a:r>
              <a:rPr lang="lv-LV" sz="2000" dirty="0">
                <a:effectLst/>
                <a:latin typeface="Times New Roman"/>
                <a:ea typeface="Times New Roman" panose="02020603050405020304" pitchFamily="18" charset="0"/>
                <a:cs typeface="Times New Roman"/>
              </a:rPr>
              <a:t>ā</a:t>
            </a:r>
            <a:r>
              <a:rPr lang="lv-LV" sz="2000" dirty="0">
                <a:effectLst/>
                <a:latin typeface="Calibri"/>
                <a:ea typeface="Times New Roman" panose="02020603050405020304" pitchFamily="18" charset="0"/>
                <a:cs typeface="Times New Roman"/>
              </a:rPr>
              <a:t>l</a:t>
            </a:r>
            <a:r>
              <a:rPr lang="lv-LV" sz="2000" dirty="0">
                <a:effectLst/>
                <a:latin typeface="Times New Roman"/>
                <a:ea typeface="Times New Roman" panose="02020603050405020304" pitchFamily="18" charset="0"/>
                <a:cs typeface="Times New Roman"/>
              </a:rPr>
              <a:t>ā</a:t>
            </a:r>
            <a:r>
              <a:rPr lang="lv-LV" sz="2000" dirty="0">
                <a:effectLst/>
                <a:latin typeface="Calibri"/>
                <a:ea typeface="Times New Roman" panose="02020603050405020304" pitchFamily="18" charset="0"/>
                <a:cs typeface="Times New Roman"/>
              </a:rPr>
              <a:t>s izgl</a:t>
            </a:r>
            <a:r>
              <a:rPr lang="lv-LV" sz="2000" dirty="0">
                <a:effectLst/>
                <a:latin typeface="Times New Roman"/>
                <a:ea typeface="Times New Roman" panose="02020603050405020304" pitchFamily="18" charset="0"/>
                <a:cs typeface="Times New Roman"/>
              </a:rPr>
              <a:t>ī</a:t>
            </a:r>
            <a:r>
              <a:rPr lang="lv-LV" sz="2000" dirty="0">
                <a:effectLst/>
                <a:latin typeface="Calibri"/>
                <a:ea typeface="Times New Roman" panose="02020603050405020304" pitchFamily="18" charset="0"/>
                <a:cs typeface="Times New Roman"/>
              </a:rPr>
              <a:t>t</a:t>
            </a:r>
            <a:r>
              <a:rPr lang="lv-LV" sz="2000" dirty="0">
                <a:effectLst/>
                <a:latin typeface="Times New Roman"/>
                <a:ea typeface="Times New Roman" panose="02020603050405020304" pitchFamily="18" charset="0"/>
                <a:cs typeface="Times New Roman"/>
              </a:rPr>
              <a:t>ī</a:t>
            </a:r>
            <a:r>
              <a:rPr lang="lv-LV" sz="2000" dirty="0">
                <a:effectLst/>
                <a:latin typeface="Calibri"/>
                <a:ea typeface="Times New Roman" panose="02020603050405020304" pitchFamily="18" charset="0"/>
                <a:cs typeface="Times New Roman"/>
              </a:rPr>
              <a:t>bas aktivit</a:t>
            </a:r>
            <a:r>
              <a:rPr lang="lv-LV" sz="2000" dirty="0">
                <a:effectLst/>
                <a:latin typeface="Times New Roman"/>
                <a:ea typeface="Times New Roman" panose="02020603050405020304" pitchFamily="18" charset="0"/>
                <a:cs typeface="Times New Roman"/>
              </a:rPr>
              <a:t>ā</a:t>
            </a:r>
            <a:r>
              <a:rPr lang="lv-LV" sz="2000" dirty="0">
                <a:effectLst/>
                <a:latin typeface="Calibri"/>
                <a:ea typeface="Times New Roman" panose="02020603050405020304" pitchFamily="18" charset="0"/>
                <a:cs typeface="Times New Roman"/>
              </a:rPr>
              <a:t>t</a:t>
            </a:r>
            <a:r>
              <a:rPr lang="lv-LV" sz="2000" dirty="0">
                <a:effectLst/>
                <a:latin typeface="Times New Roman"/>
                <a:ea typeface="Times New Roman" panose="02020603050405020304" pitchFamily="18" charset="0"/>
                <a:cs typeface="Times New Roman"/>
              </a:rPr>
              <a:t>ē</a:t>
            </a:r>
            <a:r>
              <a:rPr lang="lv-LV" sz="2000" dirty="0">
                <a:effectLst/>
                <a:latin typeface="Calibri"/>
                <a:ea typeface="Times New Roman" panose="02020603050405020304" pitchFamily="18" charset="0"/>
                <a:cs typeface="Times New Roman"/>
              </a:rPr>
              <a:t>s, rado</a:t>
            </a:r>
            <a:r>
              <a:rPr lang="lv-LV" sz="2000" dirty="0">
                <a:effectLst/>
                <a:latin typeface="Times New Roman"/>
                <a:ea typeface="Times New Roman" panose="02020603050405020304" pitchFamily="18" charset="0"/>
                <a:cs typeface="Times New Roman"/>
              </a:rPr>
              <a:t>š</a:t>
            </a:r>
            <a:r>
              <a:rPr lang="lv-LV" sz="2000" dirty="0">
                <a:effectLst/>
                <a:latin typeface="Calibri"/>
                <a:ea typeface="Times New Roman" panose="02020603050405020304" pitchFamily="18" charset="0"/>
                <a:cs typeface="Times New Roman"/>
              </a:rPr>
              <a:t>os pas</a:t>
            </a:r>
            <a:r>
              <a:rPr lang="lv-LV" sz="2000" dirty="0">
                <a:effectLst/>
                <a:latin typeface="Times New Roman"/>
                <a:ea typeface="Times New Roman" panose="02020603050405020304" pitchFamily="18" charset="0"/>
                <a:cs typeface="Times New Roman"/>
              </a:rPr>
              <a:t>ā</a:t>
            </a:r>
            <a:r>
              <a:rPr lang="lv-LV" sz="2000" dirty="0">
                <a:effectLst/>
                <a:latin typeface="Calibri"/>
                <a:ea typeface="Times New Roman" panose="02020603050405020304" pitchFamily="18" charset="0"/>
                <a:cs typeface="Times New Roman"/>
              </a:rPr>
              <a:t>kumos, nometn</a:t>
            </a:r>
            <a:r>
              <a:rPr lang="lv-LV" sz="2000" dirty="0">
                <a:effectLst/>
                <a:latin typeface="Times New Roman"/>
                <a:ea typeface="Times New Roman" panose="02020603050405020304" pitchFamily="18" charset="0"/>
                <a:cs typeface="Times New Roman"/>
              </a:rPr>
              <a:t>ē</a:t>
            </a:r>
            <a:r>
              <a:rPr lang="lv-LV" sz="2000" dirty="0">
                <a:effectLst/>
                <a:latin typeface="Calibri"/>
                <a:ea typeface="Times New Roman" panose="02020603050405020304" pitchFamily="18" charset="0"/>
                <a:cs typeface="Times New Roman"/>
              </a:rPr>
              <a:t>s un projektos</a:t>
            </a:r>
            <a:r>
              <a:rPr lang="lv-LV" sz="2000" dirty="0">
                <a:latin typeface="Calibri"/>
                <a:ea typeface="Times New Roman" panose="02020603050405020304" pitchFamily="18" charset="0"/>
                <a:cs typeface="Times New Roman"/>
              </a:rPr>
              <a:t>."</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lv-LV" sz="2000" dirty="0">
                <a:effectLst/>
                <a:latin typeface="Calibri"/>
                <a:ea typeface="Times New Roman" panose="02020603050405020304" pitchFamily="18" charset="0"/>
                <a:cs typeface="Times New Roman"/>
              </a:rPr>
              <a:t>"</a:t>
            </a:r>
            <a:r>
              <a:rPr lang="lv-LV" sz="2000" dirty="0">
                <a:effectLst/>
                <a:latin typeface="Times New Roman"/>
                <a:ea typeface="Times New Roman" panose="02020603050405020304" pitchFamily="18" charset="0"/>
                <a:cs typeface="Times New Roman"/>
              </a:rPr>
              <a:t>Ļ</a:t>
            </a:r>
            <a:r>
              <a:rPr lang="lv-LV" sz="2000" dirty="0">
                <a:effectLst/>
                <a:latin typeface="Calibri"/>
                <a:ea typeface="Times New Roman" panose="02020603050405020304" pitchFamily="18" charset="0"/>
                <a:cs typeface="Times New Roman"/>
              </a:rPr>
              <a:t>auj att</a:t>
            </a:r>
            <a:r>
              <a:rPr lang="lv-LV" sz="2000" dirty="0">
                <a:effectLst/>
                <a:latin typeface="Times New Roman"/>
                <a:ea typeface="Times New Roman" panose="02020603050405020304" pitchFamily="18" charset="0"/>
                <a:cs typeface="Times New Roman"/>
              </a:rPr>
              <a:t>ī</a:t>
            </a:r>
            <a:r>
              <a:rPr lang="lv-LV" sz="2000" dirty="0">
                <a:effectLst/>
                <a:latin typeface="Calibri"/>
                <a:ea typeface="Times New Roman" panose="02020603050405020304" pitchFamily="18" charset="0"/>
                <a:cs typeface="Times New Roman"/>
              </a:rPr>
              <a:t>st</a:t>
            </a:r>
            <a:r>
              <a:rPr lang="lv-LV" sz="2000" dirty="0">
                <a:effectLst/>
                <a:latin typeface="Times New Roman"/>
                <a:ea typeface="Times New Roman" panose="02020603050405020304" pitchFamily="18" charset="0"/>
                <a:cs typeface="Times New Roman"/>
              </a:rPr>
              <a:t>ī</a:t>
            </a:r>
            <a:r>
              <a:rPr lang="lv-LV" sz="2000" dirty="0">
                <a:effectLst/>
                <a:latin typeface="Calibri"/>
                <a:ea typeface="Times New Roman" panose="02020603050405020304" pitchFamily="18" charset="0"/>
                <a:cs typeface="Times New Roman"/>
              </a:rPr>
              <a:t>t Latvijas </a:t>
            </a:r>
            <a:r>
              <a:rPr lang="lv-LV" sz="2000" dirty="0" err="1">
                <a:effectLst/>
                <a:latin typeface="Calibri"/>
                <a:ea typeface="Times New Roman" panose="02020603050405020304" pitchFamily="18" charset="0"/>
                <a:cs typeface="Times New Roman"/>
              </a:rPr>
              <a:t>nelatvie</a:t>
            </a:r>
            <a:r>
              <a:rPr lang="lv-LV" sz="2000" dirty="0" err="1">
                <a:effectLst/>
                <a:latin typeface="Times New Roman"/>
                <a:ea typeface="Times New Roman" panose="02020603050405020304" pitchFamily="18" charset="0"/>
                <a:cs typeface="Times New Roman"/>
              </a:rPr>
              <a:t>š</a:t>
            </a:r>
            <a:r>
              <a:rPr lang="lv-LV" sz="2000" dirty="0" err="1">
                <a:effectLst/>
                <a:latin typeface="Calibri"/>
                <a:ea typeface="Times New Roman" panose="02020603050405020304" pitchFamily="18" charset="0"/>
                <a:cs typeface="Times New Roman"/>
              </a:rPr>
              <a:t>u</a:t>
            </a:r>
            <a:r>
              <a:rPr lang="lv-LV" sz="2000" dirty="0">
                <a:effectLst/>
                <a:latin typeface="Calibri"/>
                <a:ea typeface="Times New Roman" panose="02020603050405020304" pitchFamily="18" charset="0"/>
                <a:cs typeface="Times New Roman"/>
              </a:rPr>
              <a:t> izcelsmes jaunie</a:t>
            </a:r>
            <a:r>
              <a:rPr lang="lv-LV" sz="2000" dirty="0">
                <a:effectLst/>
                <a:latin typeface="Times New Roman"/>
                <a:ea typeface="Times New Roman" panose="02020603050405020304" pitchFamily="18" charset="0"/>
                <a:cs typeface="Times New Roman"/>
              </a:rPr>
              <a:t>š</a:t>
            </a:r>
            <a:r>
              <a:rPr lang="lv-LV" sz="2000" dirty="0">
                <a:effectLst/>
                <a:latin typeface="Calibri"/>
                <a:ea typeface="Times New Roman" panose="02020603050405020304" pitchFamily="18" charset="0"/>
                <a:cs typeface="Times New Roman"/>
              </a:rPr>
              <a:t>u un vi</a:t>
            </a:r>
            <a:r>
              <a:rPr lang="lv-LV" sz="2000" dirty="0">
                <a:effectLst/>
                <a:latin typeface="Times New Roman"/>
                <a:ea typeface="Times New Roman" panose="02020603050405020304" pitchFamily="18" charset="0"/>
                <a:cs typeface="Times New Roman"/>
              </a:rPr>
              <a:t>ņ</a:t>
            </a:r>
            <a:r>
              <a:rPr lang="lv-LV" sz="2000" dirty="0">
                <a:effectLst/>
                <a:latin typeface="Calibri"/>
                <a:ea typeface="Times New Roman" panose="02020603050405020304" pitchFamily="18" charset="0"/>
                <a:cs typeface="Times New Roman"/>
              </a:rPr>
              <a:t>u </a:t>
            </a:r>
            <a:r>
              <a:rPr lang="lv-LV" sz="2000" dirty="0">
                <a:effectLst/>
                <a:latin typeface="Times New Roman"/>
                <a:ea typeface="Times New Roman" panose="02020603050405020304" pitchFamily="18" charset="0"/>
                <a:cs typeface="Times New Roman"/>
              </a:rPr>
              <a:t>ģ</a:t>
            </a:r>
            <a:r>
              <a:rPr lang="lv-LV" sz="2000" dirty="0">
                <a:effectLst/>
                <a:latin typeface="Calibri"/>
                <a:ea typeface="Times New Roman" panose="02020603050405020304" pitchFamily="18" charset="0"/>
                <a:cs typeface="Times New Roman"/>
              </a:rPr>
              <a:t>ime</a:t>
            </a:r>
            <a:r>
              <a:rPr lang="lv-LV" sz="2000" dirty="0">
                <a:effectLst/>
                <a:latin typeface="Times New Roman"/>
                <a:ea typeface="Times New Roman" panose="02020603050405020304" pitchFamily="18" charset="0"/>
                <a:cs typeface="Times New Roman"/>
              </a:rPr>
              <a:t>ņ</a:t>
            </a:r>
            <a:r>
              <a:rPr lang="lv-LV" sz="2000" dirty="0">
                <a:effectLst/>
                <a:latin typeface="Calibri"/>
                <a:ea typeface="Times New Roman" panose="02020603050405020304" pitchFamily="18" charset="0"/>
                <a:cs typeface="Times New Roman"/>
              </a:rPr>
              <a:t>u pieder</a:t>
            </a:r>
            <a:r>
              <a:rPr lang="lv-LV" sz="2000" dirty="0">
                <a:effectLst/>
                <a:latin typeface="Times New Roman"/>
                <a:ea typeface="Times New Roman" panose="02020603050405020304" pitchFamily="18" charset="0"/>
                <a:cs typeface="Times New Roman"/>
              </a:rPr>
              <a:t>ī</a:t>
            </a:r>
            <a:r>
              <a:rPr lang="lv-LV" sz="2000" dirty="0">
                <a:effectLst/>
                <a:latin typeface="Calibri"/>
                <a:ea typeface="Times New Roman" panose="02020603050405020304" pitchFamily="18" charset="0"/>
                <a:cs typeface="Times New Roman"/>
              </a:rPr>
              <a:t>bu valstij un l</a:t>
            </a:r>
            <a:r>
              <a:rPr lang="lv-LV" sz="2000" dirty="0">
                <a:effectLst/>
                <a:latin typeface="Times New Roman"/>
                <a:ea typeface="Times New Roman" panose="02020603050405020304" pitchFamily="18" charset="0"/>
                <a:cs typeface="Times New Roman"/>
              </a:rPr>
              <a:t>ī</a:t>
            </a:r>
            <a:r>
              <a:rPr lang="lv-LV" sz="2000" dirty="0">
                <a:effectLst/>
                <a:latin typeface="Calibri"/>
                <a:ea typeface="Times New Roman" panose="02020603050405020304" pitchFamily="18" charset="0"/>
                <a:cs typeface="Times New Roman"/>
              </a:rPr>
              <a:t>dzatbild</a:t>
            </a:r>
            <a:r>
              <a:rPr lang="lv-LV" sz="2000" dirty="0">
                <a:effectLst/>
                <a:latin typeface="Times New Roman"/>
                <a:ea typeface="Times New Roman" panose="02020603050405020304" pitchFamily="18" charset="0"/>
                <a:cs typeface="Times New Roman"/>
              </a:rPr>
              <a:t>ī</a:t>
            </a:r>
            <a:r>
              <a:rPr lang="lv-LV" sz="2000" dirty="0">
                <a:effectLst/>
                <a:latin typeface="Calibri"/>
                <a:ea typeface="Times New Roman" panose="02020603050405020304" pitchFamily="18" charset="0"/>
                <a:cs typeface="Times New Roman"/>
              </a:rPr>
              <a:t>bu par dz</a:t>
            </a:r>
            <a:r>
              <a:rPr lang="lv-LV" sz="2000" dirty="0">
                <a:effectLst/>
                <a:latin typeface="Times New Roman"/>
                <a:ea typeface="Times New Roman" panose="02020603050405020304" pitchFamily="18" charset="0"/>
                <a:cs typeface="Times New Roman"/>
              </a:rPr>
              <a:t>ī</a:t>
            </a:r>
            <a:r>
              <a:rPr lang="lv-LV" sz="2000" dirty="0">
                <a:effectLst/>
                <a:latin typeface="Calibri"/>
                <a:ea typeface="Times New Roman" panose="02020603050405020304" pitchFamily="18" charset="0"/>
                <a:cs typeface="Times New Roman"/>
              </a:rPr>
              <a:t>vi Latvij</a:t>
            </a:r>
            <a:r>
              <a:rPr lang="lv-LV" sz="2000" dirty="0">
                <a:effectLst/>
                <a:latin typeface="Times New Roman"/>
                <a:ea typeface="Times New Roman" panose="02020603050405020304" pitchFamily="18" charset="0"/>
                <a:cs typeface="Times New Roman"/>
              </a:rPr>
              <a:t>ā</a:t>
            </a:r>
            <a:r>
              <a:rPr lang="lv-LV" sz="2000" dirty="0">
                <a:latin typeface="Times New Roman"/>
                <a:ea typeface="Times New Roman" panose="02020603050405020304" pitchFamily="18" charset="0"/>
                <a:cs typeface="Times New Roman"/>
              </a:rPr>
              <a:t>.</a:t>
            </a:r>
            <a:r>
              <a:rPr lang="lv-LV" sz="2000" dirty="0">
                <a:latin typeface="Calibri"/>
                <a:ea typeface="Times New Roman" panose="02020603050405020304" pitchFamily="18" charset="0"/>
                <a:cs typeface="Times New Roman"/>
              </a:rPr>
              <a:t>"</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B12B9D98-1BF5-47D7-9528-C894CCC68469}"/>
              </a:ext>
            </a:extLst>
          </p:cNvPr>
          <p:cNvSpPr txBox="1"/>
          <p:nvPr/>
        </p:nvSpPr>
        <p:spPr>
          <a:xfrm>
            <a:off x="8143348" y="1234903"/>
            <a:ext cx="3432313" cy="1938992"/>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lv-LV" sz="2000" dirty="0">
                <a:effectLst/>
                <a:latin typeface="Calibri"/>
                <a:ea typeface="Times New Roman" panose="02020603050405020304" pitchFamily="18" charset="0"/>
                <a:cs typeface="Times New Roman"/>
              </a:rPr>
              <a:t>Šos vārdus teikuši cilvēki, kas strādā </a:t>
            </a:r>
            <a:r>
              <a:rPr lang="lv-LV" sz="2000" dirty="0">
                <a:latin typeface="Calibri"/>
                <a:ea typeface="Times New Roman" panose="02020603050405020304" pitchFamily="18" charset="0"/>
                <a:cs typeface="Times New Roman"/>
              </a:rPr>
              <a:t>"</a:t>
            </a:r>
            <a:r>
              <a:rPr lang="lv-LV" sz="2000" i="1" dirty="0">
                <a:effectLst/>
                <a:latin typeface="Calibri"/>
                <a:ea typeface="Times New Roman" panose="02020603050405020304" pitchFamily="18" charset="0"/>
                <a:cs typeface="Times New Roman"/>
              </a:rPr>
              <a:t>TREPES</a:t>
            </a:r>
            <a:r>
              <a:rPr lang="lv-LV" sz="2000" i="1" dirty="0">
                <a:latin typeface="Calibri"/>
                <a:ea typeface="Times New Roman" panose="02020603050405020304" pitchFamily="18" charset="0"/>
                <a:cs typeface="Times New Roman"/>
              </a:rPr>
              <a:t>"</a:t>
            </a:r>
            <a:r>
              <a:rPr lang="lv-LV" sz="2000" dirty="0">
                <a:latin typeface="Calibri"/>
                <a:ea typeface="Times New Roman" panose="02020603050405020304" pitchFamily="18" charset="0"/>
                <a:cs typeface="Times New Roman"/>
              </a:rPr>
              <a:t>. </a:t>
            </a:r>
            <a:endParaRPr lang="lv-LV"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lv-LV" sz="2000" dirty="0">
                <a:effectLst/>
                <a:latin typeface="Calibri" panose="020F0502020204030204" pitchFamily="34" charset="0"/>
                <a:ea typeface="Times New Roman" panose="02020603050405020304" pitchFamily="18" charset="0"/>
                <a:cs typeface="Times New Roman" panose="02020603050405020304" pitchFamily="18" charset="0"/>
              </a:rPr>
              <a:t>Ko viņi min kā brīvprātīgā darba pozitīvos aspektus? </a:t>
            </a:r>
          </a:p>
          <a:p>
            <a:pPr marL="285750" indent="-285750">
              <a:buFont typeface="Arial" panose="020B0604020202020204" pitchFamily="34" charset="0"/>
              <a:buChar char="•"/>
            </a:pPr>
            <a:r>
              <a:rPr lang="lv-LV" sz="2000" dirty="0">
                <a:effectLst/>
                <a:latin typeface="Calibri" panose="020F0502020204030204" pitchFamily="34" charset="0"/>
                <a:ea typeface="Times New Roman" panose="02020603050405020304" pitchFamily="18" charset="0"/>
                <a:cs typeface="Times New Roman" panose="02020603050405020304" pitchFamily="18" charset="0"/>
              </a:rPr>
              <a:t>Kas varētu būt viņu motivācija?</a:t>
            </a:r>
            <a:endParaRPr lang="en-GB" sz="2000" dirty="0"/>
          </a:p>
        </p:txBody>
      </p:sp>
      <p:sp>
        <p:nvSpPr>
          <p:cNvPr id="6" name="TextBox 5">
            <a:extLst>
              <a:ext uri="{FF2B5EF4-FFF2-40B4-BE49-F238E27FC236}">
                <a16:creationId xmlns="" xmlns:a16="http://schemas.microsoft.com/office/drawing/2014/main" id="{1670D571-61B2-4497-99F6-593FF61E2F9A}"/>
              </a:ext>
            </a:extLst>
          </p:cNvPr>
          <p:cNvSpPr txBox="1"/>
          <p:nvPr/>
        </p:nvSpPr>
        <p:spPr>
          <a:xfrm>
            <a:off x="9268219" y="5335872"/>
            <a:ext cx="2300703" cy="312787"/>
          </a:xfrm>
          <a:prstGeom prst="rect">
            <a:avLst/>
          </a:prstGeom>
          <a:noFill/>
        </p:spPr>
        <p:txBody>
          <a:bodyPr wrap="square" rtlCol="0">
            <a:spAutoFit/>
          </a:bodyPr>
          <a:lstStyle/>
          <a:p>
            <a:r>
              <a:rPr lang="lv-LV" sz="1400" dirty="0"/>
              <a:t>Attēls: visasiespejas.lv</a:t>
            </a:r>
            <a:endParaRPr lang="en-GB" sz="1400" dirty="0"/>
          </a:p>
        </p:txBody>
      </p:sp>
    </p:spTree>
    <p:extLst>
      <p:ext uri="{BB962C8B-B14F-4D97-AF65-F5344CB8AC3E}">
        <p14:creationId xmlns="" xmlns:p14="http://schemas.microsoft.com/office/powerpoint/2010/main" val="1831450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509ADF34-0268-4216-9781-B3228EAAF173}"/>
              </a:ext>
            </a:extLst>
          </p:cNvPr>
          <p:cNvPicPr>
            <a:picLocks noChangeAspect="1"/>
          </p:cNvPicPr>
          <p:nvPr/>
        </p:nvPicPr>
        <p:blipFill>
          <a:blip r:embed="rId2" cstate="print"/>
          <a:stretch>
            <a:fillRect/>
          </a:stretch>
        </p:blipFill>
        <p:spPr>
          <a:xfrm>
            <a:off x="7613205" y="5014079"/>
            <a:ext cx="2543136" cy="1843921"/>
          </a:xfrm>
          <a:prstGeom prst="rect">
            <a:avLst/>
          </a:prstGeom>
        </p:spPr>
      </p:pic>
      <p:sp>
        <p:nvSpPr>
          <p:cNvPr id="4" name="TextBox 3">
            <a:extLst>
              <a:ext uri="{FF2B5EF4-FFF2-40B4-BE49-F238E27FC236}">
                <a16:creationId xmlns="" xmlns:a16="http://schemas.microsoft.com/office/drawing/2014/main" id="{FB794DE3-7911-4F2C-A436-0F208C6527DE}"/>
              </a:ext>
            </a:extLst>
          </p:cNvPr>
          <p:cNvSpPr txBox="1"/>
          <p:nvPr/>
        </p:nvSpPr>
        <p:spPr>
          <a:xfrm>
            <a:off x="7566990" y="1035256"/>
            <a:ext cx="4227443" cy="3901261"/>
          </a:xfrm>
          <a:prstGeom prst="rect">
            <a:avLst/>
          </a:prstGeom>
          <a:noFill/>
        </p:spPr>
        <p:txBody>
          <a:bodyPr wrap="square">
            <a:spAutoFit/>
          </a:bodyPr>
          <a:lstStyle/>
          <a:p>
            <a:pPr marL="342900" lvl="0" indent="-342900" algn="just">
              <a:lnSpc>
                <a:spcPct val="115000"/>
              </a:lnSpc>
              <a:spcAft>
                <a:spcPts val="10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Kur ir problēma?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Kādi tikumi šeit iesaistīti?</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Kāda ir saprātīga rīcība? Vai šai situācijai ir vairāk nekā viens risinājums?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Kā tu rīkotos šajā situācijā?</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Vai esi pieredzējis šādu situāciju?</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 xmlns:a16="http://schemas.microsoft.com/office/drawing/2014/main" id="{AFB3E3F8-6C4B-4A71-B6DD-069F66C1BA14}"/>
              </a:ext>
            </a:extLst>
          </p:cNvPr>
          <p:cNvSpPr txBox="1"/>
          <p:nvPr/>
        </p:nvSpPr>
        <p:spPr>
          <a:xfrm>
            <a:off x="397567" y="1035256"/>
            <a:ext cx="6665842" cy="4524315"/>
          </a:xfrm>
          <a:custGeom>
            <a:avLst/>
            <a:gdLst>
              <a:gd name="connsiteX0" fmla="*/ 0 w 6665842"/>
              <a:gd name="connsiteY0" fmla="*/ 0 h 4524315"/>
              <a:gd name="connsiteX1" fmla="*/ 6665842 w 6665842"/>
              <a:gd name="connsiteY1" fmla="*/ 0 h 4524315"/>
              <a:gd name="connsiteX2" fmla="*/ 6665842 w 6665842"/>
              <a:gd name="connsiteY2" fmla="*/ 4524315 h 4524315"/>
              <a:gd name="connsiteX3" fmla="*/ 0 w 6665842"/>
              <a:gd name="connsiteY3" fmla="*/ 4524315 h 4524315"/>
              <a:gd name="connsiteX4" fmla="*/ 0 w 6665842"/>
              <a:gd name="connsiteY4" fmla="*/ 0 h 452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5842" h="4524315" extrusionOk="0">
                <a:moveTo>
                  <a:pt x="0" y="0"/>
                </a:moveTo>
                <a:cubicBezTo>
                  <a:pt x="1261061" y="-72389"/>
                  <a:pt x="4558877" y="300701"/>
                  <a:pt x="6665842" y="0"/>
                </a:cubicBezTo>
                <a:cubicBezTo>
                  <a:pt x="6828645" y="1660316"/>
                  <a:pt x="6625019" y="3532364"/>
                  <a:pt x="6665842" y="4524315"/>
                </a:cubicBezTo>
                <a:cubicBezTo>
                  <a:pt x="3482942" y="4941571"/>
                  <a:pt x="2599236" y="4484759"/>
                  <a:pt x="0" y="4524315"/>
                </a:cubicBezTo>
                <a:cubicBezTo>
                  <a:pt x="-320064" y="3338324"/>
                  <a:pt x="94018" y="2237906"/>
                  <a:pt x="0" y="0"/>
                </a:cubicBezTo>
                <a:close/>
              </a:path>
            </a:pathLst>
          </a:custGeom>
          <a:noFill/>
          <a:ln w="28575">
            <a:solidFill>
              <a:schemeClr val="bg2">
                <a:lumMod val="50000"/>
              </a:schemeClr>
            </a:solidFill>
            <a:extLst>
              <a:ext uri="{C807C97D-BFC1-408E-A445-0C87EB9F89A2}">
                <ask:lineSketchStyleProps xmlns="" xmlns:ask="http://schemas.microsoft.com/office/drawing/2018/sketchyshapes" sd="1219033472">
                  <a:custGeom>
                    <a:avLst/>
                    <a:gdLst>
                      <a:gd name="connsiteX0" fmla="*/ 0 w 6665842"/>
                      <a:gd name="connsiteY0" fmla="*/ 0 h 4524315"/>
                      <a:gd name="connsiteX1" fmla="*/ 6665842 w 6665842"/>
                      <a:gd name="connsiteY1" fmla="*/ 0 h 4524315"/>
                      <a:gd name="connsiteX2" fmla="*/ 6665842 w 6665842"/>
                      <a:gd name="connsiteY2" fmla="*/ 4524315 h 4524315"/>
                      <a:gd name="connsiteX3" fmla="*/ 0 w 6665842"/>
                      <a:gd name="connsiteY3" fmla="*/ 4524315 h 4524315"/>
                      <a:gd name="connsiteX4" fmla="*/ 0 w 6665842"/>
                      <a:gd name="connsiteY4" fmla="*/ 0 h 452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5842" h="4524315" extrusionOk="0">
                        <a:moveTo>
                          <a:pt x="0" y="0"/>
                        </a:moveTo>
                        <a:cubicBezTo>
                          <a:pt x="1359156" y="-11882"/>
                          <a:pt x="4853146" y="190257"/>
                          <a:pt x="6665842" y="0"/>
                        </a:cubicBezTo>
                        <a:cubicBezTo>
                          <a:pt x="6651219" y="1622964"/>
                          <a:pt x="6706952" y="3529759"/>
                          <a:pt x="6665842" y="4524315"/>
                        </a:cubicBezTo>
                        <a:cubicBezTo>
                          <a:pt x="3606471" y="4820938"/>
                          <a:pt x="2604927" y="4453303"/>
                          <a:pt x="0" y="4524315"/>
                        </a:cubicBezTo>
                        <a:cubicBezTo>
                          <a:pt x="-160944" y="3425382"/>
                          <a:pt x="8518" y="2197053"/>
                          <a:pt x="0" y="0"/>
                        </a:cubicBezTo>
                        <a:close/>
                      </a:path>
                    </a:pathLst>
                  </a:custGeom>
                  <ask:type>
                    <ask:lineSketchCurved/>
                  </ask:type>
                </ask:lineSketchStyleProps>
              </a:ext>
            </a:extLst>
          </a:ln>
        </p:spPr>
        <p:txBody>
          <a:bodyPr wrap="square" lIns="91440" tIns="45720" rIns="91440" bIns="45720" anchor="t">
            <a:spAutoFit/>
          </a:bodyPr>
          <a:lstStyle/>
          <a:p>
            <a:pPr algn="just"/>
            <a:r>
              <a:rPr lang="lv-LV" sz="2400" b="0" i="0" dirty="0">
                <a:solidFill>
                  <a:srgbClr val="000000"/>
                </a:solidFill>
                <a:effectLst/>
                <a:latin typeface="Roboto"/>
              </a:rPr>
              <a:t>Kārlis ir brīvprātīgais vietējā </a:t>
            </a:r>
            <a:r>
              <a:rPr lang="lv-LV" sz="2400" dirty="0">
                <a:solidFill>
                  <a:srgbClr val="000000"/>
                </a:solidFill>
                <a:latin typeface="Roboto"/>
              </a:rPr>
              <a:t>slimnīcā</a:t>
            </a:r>
            <a:r>
              <a:rPr lang="lv-LV" sz="2400" b="0" i="0" dirty="0">
                <a:solidFill>
                  <a:srgbClr val="000000"/>
                </a:solidFill>
                <a:effectLst/>
                <a:latin typeface="Roboto"/>
              </a:rPr>
              <a:t>, kur viņš iedzīvotājiem pasniedz tēju un </a:t>
            </a:r>
            <a:r>
              <a:rPr lang="lv-LV" sz="2400" dirty="0">
                <a:solidFill>
                  <a:srgbClr val="000000"/>
                </a:solidFill>
                <a:latin typeface="Roboto"/>
              </a:rPr>
              <a:t>kūkas. </a:t>
            </a:r>
            <a:r>
              <a:rPr lang="lv-LV" sz="2400" b="0" i="0" dirty="0">
                <a:solidFill>
                  <a:srgbClr val="000000"/>
                </a:solidFill>
                <a:effectLst/>
                <a:latin typeface="Roboto"/>
              </a:rPr>
              <a:t> </a:t>
            </a:r>
            <a:r>
              <a:rPr lang="lv-LV" sz="2400" dirty="0">
                <a:solidFill>
                  <a:srgbClr val="000000"/>
                </a:solidFill>
                <a:latin typeface="Roboto"/>
              </a:rPr>
              <a:t>Katru nedēļu viņš</a:t>
            </a:r>
            <a:r>
              <a:rPr lang="lv-LV" sz="2400" b="0" i="0" dirty="0">
                <a:solidFill>
                  <a:srgbClr val="000000"/>
                </a:solidFill>
                <a:effectLst/>
                <a:latin typeface="Roboto"/>
              </a:rPr>
              <a:t> </a:t>
            </a:r>
            <a:r>
              <a:rPr lang="lv-LV" sz="2400" dirty="0">
                <a:solidFill>
                  <a:srgbClr val="000000"/>
                </a:solidFill>
                <a:latin typeface="Roboto"/>
              </a:rPr>
              <a:t>ar</a:t>
            </a:r>
            <a:r>
              <a:rPr lang="lv-LV" sz="2400" b="0" i="0" dirty="0">
                <a:solidFill>
                  <a:srgbClr val="000000"/>
                </a:solidFill>
                <a:effectLst/>
                <a:latin typeface="Roboto"/>
              </a:rPr>
              <a:t> </a:t>
            </a:r>
            <a:r>
              <a:rPr lang="lv-LV" sz="2400" dirty="0">
                <a:solidFill>
                  <a:srgbClr val="000000"/>
                </a:solidFill>
                <a:latin typeface="Roboto"/>
              </a:rPr>
              <a:t>ārstu-rezidentu Jāni pārrunā, ko paveikuši nedēļas laikā. </a:t>
            </a:r>
            <a:r>
              <a:rPr lang="lv-LV" sz="2400" b="0" i="0" dirty="0">
                <a:solidFill>
                  <a:srgbClr val="000000"/>
                </a:solidFill>
                <a:effectLst/>
                <a:latin typeface="Roboto"/>
              </a:rPr>
              <a:t>Kārlis ļoti priecājās par iknedēļas centra apmeklējumu un ir izveidojis lielisku saikni ar Jāni, kurš to uzskata par savas nedēļas izcilāko notikumu. </a:t>
            </a:r>
            <a:r>
              <a:rPr lang="lv-LV" sz="2400" dirty="0">
                <a:solidFill>
                  <a:srgbClr val="000000"/>
                </a:solidFill>
                <a:latin typeface="Roboto"/>
              </a:rPr>
              <a:t>Kārļa</a:t>
            </a:r>
            <a:r>
              <a:rPr lang="lv-LV" sz="2400" b="0" i="0" dirty="0">
                <a:solidFill>
                  <a:srgbClr val="000000"/>
                </a:solidFill>
                <a:effectLst/>
                <a:latin typeface="Roboto"/>
              </a:rPr>
              <a:t> draugs gluži negaidīti uzaicina viņu uz kriketa spēli, jo tētis ir </a:t>
            </a:r>
            <a:r>
              <a:rPr lang="lv-LV" sz="2400" dirty="0">
                <a:solidFill>
                  <a:srgbClr val="000000"/>
                </a:solidFill>
                <a:latin typeface="Roboto"/>
              </a:rPr>
              <a:t>dabūjis </a:t>
            </a:r>
            <a:r>
              <a:rPr lang="lv-LV" sz="2400" b="0" i="0" dirty="0">
                <a:solidFill>
                  <a:srgbClr val="000000"/>
                </a:solidFill>
                <a:effectLst/>
                <a:latin typeface="Roboto"/>
              </a:rPr>
              <a:t>biļetes. Kārlis ir sajūsmā, bet pēc tam saprot, ka tas ir tajā pašā vakarā, kurā viņš </a:t>
            </a:r>
            <a:r>
              <a:rPr lang="lv-LV" sz="2400" dirty="0">
                <a:solidFill>
                  <a:srgbClr val="000000"/>
                </a:solidFill>
                <a:latin typeface="Roboto"/>
              </a:rPr>
              <a:t>darbojas kā brīvprātīgais </a:t>
            </a:r>
            <a:r>
              <a:rPr lang="lv-LV" sz="2400" b="0" i="0" dirty="0">
                <a:solidFill>
                  <a:srgbClr val="000000"/>
                </a:solidFill>
                <a:effectLst/>
                <a:latin typeface="Roboto"/>
              </a:rPr>
              <a:t>slimnīcā.</a:t>
            </a:r>
            <a:endParaRPr lang="en-GB" sz="2400" dirty="0"/>
          </a:p>
        </p:txBody>
      </p:sp>
      <p:sp>
        <p:nvSpPr>
          <p:cNvPr id="11" name="TextBox 10">
            <a:extLst>
              <a:ext uri="{FF2B5EF4-FFF2-40B4-BE49-F238E27FC236}">
                <a16:creationId xmlns="" xmlns:a16="http://schemas.microsoft.com/office/drawing/2014/main" id="{B5713E60-56B1-4D1E-8295-FAA13A1B6C0C}"/>
              </a:ext>
            </a:extLst>
          </p:cNvPr>
          <p:cNvSpPr txBox="1"/>
          <p:nvPr/>
        </p:nvSpPr>
        <p:spPr>
          <a:xfrm>
            <a:off x="105678" y="171205"/>
            <a:ext cx="6096000" cy="492122"/>
          </a:xfrm>
          <a:prstGeom prst="rect">
            <a:avLst/>
          </a:prstGeom>
          <a:noFill/>
        </p:spPr>
        <p:txBody>
          <a:bodyPr wrap="square" lIns="91440" tIns="45720" rIns="91440" bIns="45720" anchor="t">
            <a:spAutoFit/>
          </a:bodyPr>
          <a:lstStyle/>
          <a:p>
            <a:pPr algn="just">
              <a:lnSpc>
                <a:spcPct val="115000"/>
              </a:lnSpc>
              <a:spcAft>
                <a:spcPts val="1000"/>
              </a:spcAft>
            </a:pPr>
            <a:r>
              <a:rPr lang="lv-LV" sz="2400" b="1" dirty="0">
                <a:effectLst/>
                <a:latin typeface="Calibri"/>
                <a:ea typeface="Times New Roman" panose="02020603050405020304" pitchFamily="18" charset="0"/>
                <a:cs typeface="Times New Roman"/>
              </a:rPr>
              <a:t>4. aktivitāte. Morālā dilemma</a:t>
            </a:r>
            <a:endParaRPr lang="en-GB" sz="2400" dirty="0">
              <a:effectLst/>
              <a:latin typeface="Calibri"/>
              <a:ea typeface="Times New Roman" panose="02020603050405020304" pitchFamily="18" charset="0"/>
              <a:cs typeface="Times New Roman"/>
            </a:endParaRPr>
          </a:p>
        </p:txBody>
      </p:sp>
    </p:spTree>
    <p:extLst>
      <p:ext uri="{BB962C8B-B14F-4D97-AF65-F5344CB8AC3E}">
        <p14:creationId xmlns="" xmlns:p14="http://schemas.microsoft.com/office/powerpoint/2010/main" val="3952408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FB5F986B-2A39-4FDB-B05B-E376CFD32DC2}"/>
              </a:ext>
            </a:extLst>
          </p:cNvPr>
          <p:cNvSpPr txBox="1"/>
          <p:nvPr/>
        </p:nvSpPr>
        <p:spPr>
          <a:xfrm>
            <a:off x="689113" y="1686877"/>
            <a:ext cx="6096000" cy="2872261"/>
          </a:xfrm>
          <a:prstGeom prst="rect">
            <a:avLst/>
          </a:prstGeom>
          <a:noFill/>
        </p:spPr>
        <p:txBody>
          <a:bodyPr wrap="square">
            <a:spAutoFit/>
          </a:bodyPr>
          <a:lstStyle/>
          <a:p>
            <a:pPr marL="342900" lvl="0" indent="-342900" algn="just">
              <a:lnSpc>
                <a:spcPct val="115000"/>
              </a:lnSpc>
              <a:spcAft>
                <a:spcPts val="1000"/>
              </a:spcAft>
              <a:buFont typeface="Arial" panose="020B060402020202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Kā tu varētu uzzināt par iespējām veikt brīvprātīgo darbu kādā organizācijā?</a:t>
            </a:r>
          </a:p>
          <a:p>
            <a:pPr lvl="0" algn="just">
              <a:lnSpc>
                <a:spcPct val="115000"/>
              </a:lnSpc>
              <a:spcAft>
                <a:spcPts val="10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Arial" panose="020B060402020202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Vai šajās divās stundās aplūkotās iespējas ir sniegušas tev kādas idejas par jomu, kādā tu varētu iesaistīties brīvprātīgajā darbā?</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 xmlns:a16="http://schemas.microsoft.com/office/drawing/2014/main" id="{2B3C4211-657B-4420-8E16-6092B195EBBF}"/>
              </a:ext>
            </a:extLst>
          </p:cNvPr>
          <p:cNvPicPr>
            <a:picLocks noChangeAspect="1"/>
          </p:cNvPicPr>
          <p:nvPr/>
        </p:nvPicPr>
        <p:blipFill>
          <a:blip r:embed="rId2" cstate="print"/>
          <a:stretch>
            <a:fillRect/>
          </a:stretch>
        </p:blipFill>
        <p:spPr>
          <a:xfrm>
            <a:off x="7335281" y="1470667"/>
            <a:ext cx="4582351" cy="3088471"/>
          </a:xfrm>
          <a:prstGeom prst="rect">
            <a:avLst/>
          </a:prstGeom>
          <a:ln>
            <a:noFill/>
          </a:ln>
          <a:effectLst>
            <a:softEdge rad="112500"/>
          </a:effectLst>
        </p:spPr>
      </p:pic>
      <p:sp>
        <p:nvSpPr>
          <p:cNvPr id="5" name="TextBox 4">
            <a:extLst>
              <a:ext uri="{FF2B5EF4-FFF2-40B4-BE49-F238E27FC236}">
                <a16:creationId xmlns="" xmlns:a16="http://schemas.microsoft.com/office/drawing/2014/main" id="{1050CEED-95AA-490D-A3E2-2BB34BA8D9D5}"/>
              </a:ext>
            </a:extLst>
          </p:cNvPr>
          <p:cNvSpPr txBox="1"/>
          <p:nvPr/>
        </p:nvSpPr>
        <p:spPr>
          <a:xfrm>
            <a:off x="9202184" y="4559138"/>
            <a:ext cx="2300703" cy="312787"/>
          </a:xfrm>
          <a:prstGeom prst="rect">
            <a:avLst/>
          </a:prstGeom>
          <a:noFill/>
        </p:spPr>
        <p:txBody>
          <a:bodyPr wrap="square" rtlCol="0">
            <a:spAutoFit/>
          </a:bodyPr>
          <a:lstStyle/>
          <a:p>
            <a:r>
              <a:rPr lang="lv-LV" sz="1400" dirty="0"/>
              <a:t>Attēls: pixabay.com</a:t>
            </a:r>
            <a:endParaRPr lang="en-GB" sz="1400" dirty="0"/>
          </a:p>
        </p:txBody>
      </p:sp>
    </p:spTree>
    <p:extLst>
      <p:ext uri="{BB962C8B-B14F-4D97-AF65-F5344CB8AC3E}">
        <p14:creationId xmlns="" xmlns:p14="http://schemas.microsoft.com/office/powerpoint/2010/main" val="2946900626"/>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0" ma:contentTypeDescription="Create a new document." ma:contentTypeScope="" ma:versionID="1a39272c8cb3131bcb089328dd00b9a7">
  <xsd:schema xmlns:xsd="http://www.w3.org/2001/XMLSchema" xmlns:xs="http://www.w3.org/2001/XMLSchema" xmlns:p="http://schemas.microsoft.com/office/2006/metadata/properties" xmlns:ns2="bcd8bb90-b1cb-4fe5-8892-66ea2dba031d" targetNamespace="http://schemas.microsoft.com/office/2006/metadata/properties" ma:root="true" ma:fieldsID="cdbfa7f0a99ab17c0b3637ecfca3044c"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EBB747-1CE2-40FB-B740-7CFE0F9D2E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8bb90-b1cb-4fe5-8892-66ea2dba0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A08566-3BD7-43FA-A447-5E6815443D11}">
  <ds:schemaRefs>
    <ds:schemaRef ds:uri="http://schemas.microsoft.com/sharepoint/v3/contenttype/forms"/>
  </ds:schemaRefs>
</ds:datastoreItem>
</file>

<file path=customXml/itemProps3.xml><?xml version="1.0" encoding="utf-8"?>
<ds:datastoreItem xmlns:ds="http://schemas.openxmlformats.org/officeDocument/2006/customXml" ds:itemID="{D513515A-6C93-49A7-955F-56A10C49AF5E}">
  <ds:schemaRefs>
    <ds:schemaRef ds:uri="http://www.w3.org/XML/1998/namespace"/>
    <ds:schemaRef ds:uri="bcd8bb90-b1cb-4fe5-8892-66ea2dba031d"/>
    <ds:schemaRef ds:uri="http://purl.org/dc/terms/"/>
    <ds:schemaRef ds:uri="http://purl.org/dc/dcmitype/"/>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53</TotalTime>
  <Words>612</Words>
  <Application>Microsoft Office PowerPoint</Application>
  <PresentationFormat>Custom</PresentationFormat>
  <Paragraphs>58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dizains</vt:lpstr>
      <vt:lpstr>7.klase  Tēma: Brīvprātīgais darbs 2. nodarbība: Kā brīvprātīgais darbs var mani pilnveidot?</vt:lpstr>
      <vt:lpstr>Slide 2</vt:lpstr>
      <vt:lpstr>Slide 3</vt:lpstr>
      <vt:lpstr>Slide 4</vt:lpstr>
      <vt:lpstr>Slide 5</vt:lpstr>
      <vt:lpstr>Alberts Šveicers. Cilvēks-autoritāte</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Manuels Fernandezs</dc:creator>
  <cp:lastModifiedBy>Arturs</cp:lastModifiedBy>
  <cp:revision>90</cp:revision>
  <dcterms:created xsi:type="dcterms:W3CDTF">2021-06-29T10:55:51Z</dcterms:created>
  <dcterms:modified xsi:type="dcterms:W3CDTF">2021-10-15T10:39:57Z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