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13" r:id="rId6"/>
    <p:sldId id="314" r:id="rId7"/>
    <p:sldId id="318" r:id="rId8"/>
    <p:sldId id="316" r:id="rId9"/>
    <p:sldId id="317" r:id="rId10"/>
    <p:sldId id="31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4F9DB-DCA9-41B9-AEEA-B417436FF32D}" v="18" dt="2021-10-07T11:44:20.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S::mf08052@edu.lu.lv::90e28fec-564e-43b0-9c13-1b12e1cad7dc" providerId="AD" clId="Web-{1AA4F9DB-DCA9-41B9-AEEA-B417436FF32D}"/>
    <pc:docChg chg="modSld">
      <pc:chgData name="Manuel Joaquin Fernandez Gonzalez" userId="S::mf08052@edu.lu.lv::90e28fec-564e-43b0-9c13-1b12e1cad7dc" providerId="AD" clId="Web-{1AA4F9DB-DCA9-41B9-AEEA-B417436FF32D}" dt="2021-10-07T11:44:20.399" v="10" actId="20577"/>
      <pc:docMkLst>
        <pc:docMk/>
      </pc:docMkLst>
      <pc:sldChg chg="modSp">
        <pc:chgData name="Manuel Joaquin Fernandez Gonzalez" userId="S::mf08052@edu.lu.lv::90e28fec-564e-43b0-9c13-1b12e1cad7dc" providerId="AD" clId="Web-{1AA4F9DB-DCA9-41B9-AEEA-B417436FF32D}" dt="2021-10-07T11:44:20.399" v="10" actId="20577"/>
        <pc:sldMkLst>
          <pc:docMk/>
          <pc:sldMk cId="459981930" sldId="318"/>
        </pc:sldMkLst>
        <pc:spChg chg="mod">
          <ac:chgData name="Manuel Joaquin Fernandez Gonzalez" userId="S::mf08052@edu.lu.lv::90e28fec-564e-43b0-9c13-1b12e1cad7dc" providerId="AD" clId="Web-{1AA4F9DB-DCA9-41B9-AEEA-B417436FF32D}" dt="2021-10-07T11:44:20.399" v="10" actId="20577"/>
          <ac:spMkLst>
            <pc:docMk/>
            <pc:sldMk cId="459981930" sldId="318"/>
            <ac:spMk id="5" creationId="{A50C6426-855C-4B55-98B0-0275BDF938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04419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563602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esibrivs.lv/lv/tests/cik_lidzatkarigs_tu_esi" TargetMode="External"/><Relationship Id="rId2" Type="http://schemas.openxmlformats.org/officeDocument/2006/relationships/hyperlink" Target="http://www.esibrivs.lv/lv/tests/identifikacijas_tests" TargetMode="Externa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8yfG0-F5kE8"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0" y="1748272"/>
            <a:ext cx="7262191" cy="2387600"/>
          </a:xfrm>
        </p:spPr>
        <p:txBody>
          <a:bodyPr>
            <a:normAutofit fontScale="90000"/>
          </a:bodyPr>
          <a:lstStyle/>
          <a:p>
            <a:r>
              <a:rPr lang="lv-LV" sz="4800" b="1" dirty="0"/>
              <a:t>7.klase </a:t>
            </a:r>
            <a:br>
              <a:rPr lang="lv-LV" sz="4800" b="1" dirty="0"/>
            </a:br>
            <a:r>
              <a:rPr lang="lv-LV" sz="4800" b="1" dirty="0"/>
              <a:t>Tēma: Psihotropās vielas un alkohols</a:t>
            </a:r>
            <a:br>
              <a:rPr lang="lv-LV" sz="4800" b="1" dirty="0"/>
            </a:br>
            <a:r>
              <a:rPr lang="lv-LV" sz="4800" b="1" dirty="0"/>
              <a:t>2. nodarbība: Ieradumi</a:t>
            </a:r>
            <a:endParaRPr lang="lv-LV" sz="4800" dirty="0"/>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0" y="4135872"/>
            <a:ext cx="6838122" cy="1257763"/>
          </a:xfrm>
        </p:spPr>
        <p:txBody>
          <a:bodyPr/>
          <a:lstStyle/>
          <a:p>
            <a:r>
              <a:rPr lang="lv-LV" dirty="0"/>
              <a:t>Tikumiskās audzināšanas programma «e-</a:t>
            </a:r>
            <a:r>
              <a:rPr lang="lv-LV" dirty="0" err="1"/>
              <a:t>TAP</a:t>
            </a:r>
            <a:r>
              <a:rPr lang="lv-LV" dirty="0"/>
              <a:t>»</a:t>
            </a:r>
          </a:p>
        </p:txBody>
      </p:sp>
      <p:sp>
        <p:nvSpPr>
          <p:cNvPr id="5" name="TextBox 4">
            <a:extLst>
              <a:ext uri="{FF2B5EF4-FFF2-40B4-BE49-F238E27FC236}">
                <a16:creationId xmlns="" xmlns:a16="http://schemas.microsoft.com/office/drawing/2014/main" id="{C30D89E6-8E18-4B63-A8B3-AB18F8A1F82A}"/>
              </a:ext>
            </a:extLst>
          </p:cNvPr>
          <p:cNvSpPr txBox="1"/>
          <p:nvPr/>
        </p:nvSpPr>
        <p:spPr>
          <a:xfrm>
            <a:off x="8892209" y="4864622"/>
            <a:ext cx="2385391" cy="307777"/>
          </a:xfrm>
          <a:prstGeom prst="rect">
            <a:avLst/>
          </a:prstGeom>
          <a:noFill/>
        </p:spPr>
        <p:txBody>
          <a:bodyPr wrap="square" rtlCol="0">
            <a:spAutoFit/>
          </a:bodyPr>
          <a:lstStyle/>
          <a:p>
            <a:r>
              <a:rPr lang="lv-LV" sz="1400" dirty="0"/>
              <a:t>Attēls: pixabay.com</a:t>
            </a:r>
            <a:endParaRPr lang="en-GB" sz="1400" dirty="0"/>
          </a:p>
        </p:txBody>
      </p:sp>
      <p:pic>
        <p:nvPicPr>
          <p:cNvPr id="1026" name="Picture 2" descr="Depression, Loneliness, Man, Mood, People, Sickness">
            <a:extLst>
              <a:ext uri="{FF2B5EF4-FFF2-40B4-BE49-F238E27FC236}">
                <a16:creationId xmlns="" xmlns:a16="http://schemas.microsoft.com/office/drawing/2014/main" id="{6E3DD182-3F4A-493F-9B7B-3CE9C20B4F7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57391" y="1503890"/>
            <a:ext cx="4929809" cy="326086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9296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07775316-A914-47B4-8807-0A6B5B96B7C3}"/>
              </a:ext>
            </a:extLst>
          </p:cNvPr>
          <p:cNvSpPr txBox="1"/>
          <p:nvPr/>
        </p:nvSpPr>
        <p:spPr>
          <a:xfrm>
            <a:off x="265043" y="1488094"/>
            <a:ext cx="7116418" cy="1969514"/>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pP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http://www.esibrivs.lv/lv/tests/identifikacijas_tests</a:t>
            </a:r>
            <a:r>
              <a:rPr lang="en-GB" sz="2000" dirty="0">
                <a:effectLst/>
                <a:latin typeface="Calibri" panose="020F0502020204030204" pitchFamily="34" charset="0"/>
                <a:ea typeface="Calibri" panose="020F0502020204030204" pitchFamily="34" charset="0"/>
                <a:cs typeface="Times New Roman" panose="02020603050405020304" pitchFamily="18" charset="0"/>
              </a:rPr>
              <a:t> (ALKOHOLA LIETOŠANAS TRAUCĒJUMU IDENTIFIKĀCIJAS TESTS: AUDIT – Alcohol Use Disorders Identification Test)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http://www.esibrivs.lv/lv/tests/cik_lidzatkarigs_tu_esi</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Cik</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līdzatkarīgs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tu</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esi</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0ADE1AAF-D587-4C50-8252-538C6F452E45}"/>
              </a:ext>
            </a:extLst>
          </p:cNvPr>
          <p:cNvPicPr>
            <a:picLocks noChangeAspect="1"/>
          </p:cNvPicPr>
          <p:nvPr/>
        </p:nvPicPr>
        <p:blipFill>
          <a:blip r:embed="rId4" cstate="print"/>
          <a:stretch>
            <a:fillRect/>
          </a:stretch>
        </p:blipFill>
        <p:spPr>
          <a:xfrm>
            <a:off x="7434470" y="1488094"/>
            <a:ext cx="4492487" cy="3369365"/>
          </a:xfrm>
          <a:prstGeom prst="rect">
            <a:avLst/>
          </a:prstGeom>
          <a:ln>
            <a:noFill/>
          </a:ln>
          <a:effectLst>
            <a:softEdge rad="112500"/>
          </a:effectLst>
        </p:spPr>
      </p:pic>
      <p:sp>
        <p:nvSpPr>
          <p:cNvPr id="3" name="TextBox 2">
            <a:extLst>
              <a:ext uri="{FF2B5EF4-FFF2-40B4-BE49-F238E27FC236}">
                <a16:creationId xmlns="" xmlns:a16="http://schemas.microsoft.com/office/drawing/2014/main" id="{A27C5212-C86A-49C5-B552-532C1E55157B}"/>
              </a:ext>
            </a:extLst>
          </p:cNvPr>
          <p:cNvSpPr txBox="1"/>
          <p:nvPr/>
        </p:nvSpPr>
        <p:spPr>
          <a:xfrm>
            <a:off x="8892209" y="4864622"/>
            <a:ext cx="2385391" cy="307777"/>
          </a:xfrm>
          <a:prstGeom prst="rect">
            <a:avLst/>
          </a:prstGeom>
          <a:noFill/>
        </p:spPr>
        <p:txBody>
          <a:bodyPr wrap="square" rtlCol="0">
            <a:spAutoFit/>
          </a:bodyPr>
          <a:lstStyle/>
          <a:p>
            <a:r>
              <a:rPr lang="lv-LV" sz="1400" dirty="0"/>
              <a:t>Attēls: esibrivs.lv</a:t>
            </a:r>
            <a:endParaRPr lang="en-GB" sz="1400" dirty="0"/>
          </a:p>
        </p:txBody>
      </p:sp>
    </p:spTree>
    <p:extLst>
      <p:ext uri="{BB962C8B-B14F-4D97-AF65-F5344CB8AC3E}">
        <p14:creationId xmlns="" xmlns:p14="http://schemas.microsoft.com/office/powerpoint/2010/main" val="171276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A5C7BAA-3C42-40EB-8681-21FCC1D9F08B}"/>
              </a:ext>
            </a:extLst>
          </p:cNvPr>
          <p:cNvSpPr txBox="1"/>
          <p:nvPr/>
        </p:nvSpPr>
        <p:spPr>
          <a:xfrm>
            <a:off x="424069" y="929710"/>
            <a:ext cx="7553740" cy="4757969"/>
          </a:xfrm>
          <a:prstGeom prst="rect">
            <a:avLst/>
          </a:prstGeom>
          <a:noFill/>
        </p:spPr>
        <p:txBody>
          <a:bodyPr wrap="square">
            <a:spAutoFit/>
          </a:bodyPr>
          <a:lstStyle/>
          <a:p>
            <a:pPr algn="just">
              <a:lnSpc>
                <a:spcPct val="107000"/>
              </a:lnSpc>
              <a:spcAft>
                <a:spcPts val="800"/>
              </a:spcAft>
            </a:pPr>
            <a:r>
              <a:rPr lang="lv-LV" sz="2000" dirty="0">
                <a:effectLst/>
                <a:latin typeface="Calibri" panose="020F0502020204030204" pitchFamily="34" charset="0"/>
                <a:ea typeface="Times New Roman" panose="02020603050405020304" pitchFamily="18" charset="0"/>
                <a:cs typeface="Times New Roman" panose="02020603050405020304" pitchFamily="18" charset="0"/>
              </a:rPr>
              <a:t>Lielākā daļa cilvēku, kuri smēķē, lieto pārāk daudz alkohola vai lieto nelegālas narkotiskās vielas, zina par šo vielu kaitīgo ietekmi, tomēr turpina tās lietot. Kāpēc tas tā varētu notikt?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Vai vari nosaukt kādus ieradumus vai uzvedību, ko tev ir grūti kontrolēt? Izstāsti savu piemēru partnerim.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Kāpēc ieradumu maiņa ir tik grūta?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Vai vari nosaukt piemēru, kad mēģināji izmainīt savus ieradumus un tas bija ļoti grūti? Kāpēc tas bija tik grūti?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Kādi tikumi tev nepieciešami, lai atpazītu, ka ir radusies problēma, un mēģinātu to kontrolēt?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Kādus tikumus tu varētu attīstīt, lai palīdzētu pieņemt saprātīgus lēmumus?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C62D42E9-BC27-42ED-B7A7-C9A2AC5AEABB}"/>
              </a:ext>
            </a:extLst>
          </p:cNvPr>
          <p:cNvSpPr txBox="1"/>
          <p:nvPr/>
        </p:nvSpPr>
        <p:spPr>
          <a:xfrm>
            <a:off x="278296" y="161730"/>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1. aktivitāte. Ieradumi.</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6B2C8E98-C2C3-4DE4-B60B-E46682E49F9C}"/>
              </a:ext>
            </a:extLst>
          </p:cNvPr>
          <p:cNvPicPr>
            <a:picLocks noChangeAspect="1"/>
          </p:cNvPicPr>
          <p:nvPr/>
        </p:nvPicPr>
        <p:blipFill>
          <a:blip r:embed="rId2" cstate="print"/>
          <a:stretch>
            <a:fillRect/>
          </a:stretch>
        </p:blipFill>
        <p:spPr>
          <a:xfrm>
            <a:off x="9548747" y="1154784"/>
            <a:ext cx="2385391" cy="3709838"/>
          </a:xfrm>
          <a:prstGeom prst="rect">
            <a:avLst/>
          </a:prstGeom>
          <a:ln>
            <a:noFill/>
          </a:ln>
          <a:effectLst>
            <a:softEdge rad="112500"/>
          </a:effectLst>
        </p:spPr>
      </p:pic>
      <p:sp>
        <p:nvSpPr>
          <p:cNvPr id="7" name="TextBox 6">
            <a:extLst>
              <a:ext uri="{FF2B5EF4-FFF2-40B4-BE49-F238E27FC236}">
                <a16:creationId xmlns="" xmlns:a16="http://schemas.microsoft.com/office/drawing/2014/main" id="{1F1D9D7D-D8F5-4319-986C-81A7C20EB4A2}"/>
              </a:ext>
            </a:extLst>
          </p:cNvPr>
          <p:cNvSpPr txBox="1"/>
          <p:nvPr/>
        </p:nvSpPr>
        <p:spPr>
          <a:xfrm>
            <a:off x="9806609" y="4864622"/>
            <a:ext cx="2385391" cy="30777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269795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79D546E-5E1B-4408-89A5-C682E6135EEB}"/>
              </a:ext>
            </a:extLst>
          </p:cNvPr>
          <p:cNvSpPr txBox="1"/>
          <p:nvPr/>
        </p:nvSpPr>
        <p:spPr>
          <a:xfrm>
            <a:off x="198782" y="121974"/>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2.  </a:t>
            </a:r>
            <a:r>
              <a:rPr lang="lv-LV" sz="2400" b="1" dirty="0">
                <a:latin typeface="Calibri"/>
                <a:ea typeface="Times New Roman" panose="02020603050405020304" pitchFamily="18" charset="0"/>
                <a:cs typeface="Times New Roman"/>
              </a:rPr>
              <a:t>aktivitāte. </a:t>
            </a:r>
            <a:r>
              <a:rPr lang="lv-LV" sz="2400" b="1" dirty="0">
                <a:effectLst/>
                <a:latin typeface="Calibri"/>
                <a:ea typeface="Times New Roman" panose="02020603050405020304" pitchFamily="18" charset="0"/>
                <a:cs typeface="Times New Roman"/>
              </a:rPr>
              <a:t>Cilvēks–etalons.</a:t>
            </a:r>
            <a:endParaRPr lang="en-GB" sz="2400" dirty="0">
              <a:effectLst/>
              <a:latin typeface="Calibri"/>
              <a:ea typeface="Times New Roman" panose="02020603050405020304" pitchFamily="18" charset="0"/>
              <a:cs typeface="Times New Roman"/>
            </a:endParaRPr>
          </a:p>
        </p:txBody>
      </p:sp>
      <p:sp>
        <p:nvSpPr>
          <p:cNvPr id="5" name="TextBox 4">
            <a:extLst>
              <a:ext uri="{FF2B5EF4-FFF2-40B4-BE49-F238E27FC236}">
                <a16:creationId xmlns="" xmlns:a16="http://schemas.microsoft.com/office/drawing/2014/main" id="{A50C6426-855C-4B55-98B0-0275BDF93881}"/>
              </a:ext>
            </a:extLst>
          </p:cNvPr>
          <p:cNvSpPr txBox="1"/>
          <p:nvPr/>
        </p:nvSpPr>
        <p:spPr>
          <a:xfrm>
            <a:off x="554216" y="788721"/>
            <a:ext cx="3469462" cy="2609304"/>
          </a:xfrm>
          <a:prstGeom prst="rect">
            <a:avLst/>
          </a:prstGeom>
          <a:noFill/>
        </p:spPr>
        <p:txBody>
          <a:bodyPr wrap="square" lIns="91440" tIns="45720" rIns="91440" bIns="45720" anchor="t">
            <a:spAutoFit/>
          </a:bodyPr>
          <a:lstStyle/>
          <a:p>
            <a:pPr algn="just">
              <a:lnSpc>
                <a:spcPct val="107000"/>
              </a:lnSpc>
              <a:spcAft>
                <a:spcPts val="800"/>
              </a:spcAft>
            </a:pPr>
            <a:r>
              <a:rPr lang="lv-LV" sz="1600" dirty="0">
                <a:effectLst/>
                <a:latin typeface="Calibri"/>
                <a:ea typeface="Times New Roman" panose="02020603050405020304" pitchFamily="18" charset="0"/>
                <a:cs typeface="Times New Roman"/>
              </a:rPr>
              <a:t>Izlasiet stāstu par </a:t>
            </a:r>
            <a:r>
              <a:rPr lang="lv-LV" sz="1600" dirty="0" err="1">
                <a:latin typeface="Calibri"/>
                <a:ea typeface="Times New Roman" panose="02020603050405020304" pitchFamily="18" charset="0"/>
                <a:cs typeface="Times New Roman"/>
              </a:rPr>
              <a:t>Mariušu</a:t>
            </a:r>
            <a:r>
              <a:rPr lang="lv-LV" sz="1600" dirty="0">
                <a:latin typeface="Calibri"/>
                <a:ea typeface="Times New Roman" panose="02020603050405020304" pitchFamily="18" charset="0"/>
                <a:cs typeface="Times New Roman"/>
              </a:rPr>
              <a:t> </a:t>
            </a:r>
            <a:r>
              <a:rPr lang="lv-LV" sz="1600" dirty="0" err="1">
                <a:latin typeface="Calibri"/>
                <a:ea typeface="Times New Roman" panose="02020603050405020304" pitchFamily="18" charset="0"/>
                <a:cs typeface="Times New Roman"/>
              </a:rPr>
              <a:t>Kempu</a:t>
            </a:r>
            <a:r>
              <a:rPr lang="lv-LV" sz="1600" dirty="0">
                <a:latin typeface="Calibri"/>
                <a:ea typeface="Times New Roman" panose="02020603050405020304" pitchFamily="18" charset="0"/>
                <a:cs typeface="Times New Roman"/>
              </a:rPr>
              <a:t> </a:t>
            </a:r>
            <a:r>
              <a:rPr lang="lv-LV" sz="1600" dirty="0">
                <a:effectLst/>
                <a:latin typeface="Calibri"/>
                <a:ea typeface="Times New Roman" panose="02020603050405020304" pitchFamily="18" charset="0"/>
                <a:cs typeface="Times New Roman"/>
              </a:rPr>
              <a:t>un </a:t>
            </a:r>
            <a:r>
              <a:rPr lang="lv-LV" sz="1600" dirty="0">
                <a:latin typeface="Calibri"/>
                <a:ea typeface="Times New Roman" panose="02020603050405020304" pitchFamily="18" charset="0"/>
                <a:cs typeface="Times New Roman"/>
              </a:rPr>
              <a:t>viņa</a:t>
            </a:r>
            <a:r>
              <a:rPr lang="lv-LV" sz="1600" dirty="0">
                <a:effectLst/>
                <a:latin typeface="Calibri"/>
                <a:ea typeface="Times New Roman" panose="02020603050405020304" pitchFamily="18" charset="0"/>
                <a:cs typeface="Times New Roman"/>
              </a:rPr>
              <a:t> </a:t>
            </a:r>
            <a:r>
              <a:rPr lang="lv-LV" sz="1600" dirty="0">
                <a:latin typeface="Calibri"/>
                <a:ea typeface="Times New Roman" panose="02020603050405020304" pitchFamily="18" charset="0"/>
                <a:cs typeface="Times New Roman"/>
              </a:rPr>
              <a:t>kopienu</a:t>
            </a:r>
            <a:r>
              <a:rPr lang="lv-LV" sz="1600" dirty="0">
                <a:effectLst/>
                <a:latin typeface="Calibri"/>
                <a:ea typeface="Times New Roman" panose="02020603050405020304" pitchFamily="18" charset="0"/>
                <a:cs typeface="Times New Roman"/>
              </a:rPr>
              <a:t>.</a:t>
            </a:r>
            <a:endParaRPr lang="en-GB" sz="1600" dirty="0">
              <a:effectLst/>
              <a:latin typeface="Calibri"/>
              <a:ea typeface="Times New Roman" panose="02020603050405020304" pitchFamily="18" charset="0"/>
              <a:cs typeface="Times New Roman"/>
            </a:endParaRPr>
          </a:p>
          <a:p>
            <a:pPr marL="342900" indent="-342900" algn="just">
              <a:lnSpc>
                <a:spcPct val="115000"/>
              </a:lnSpc>
              <a:spcAft>
                <a:spcPts val="800"/>
              </a:spcAft>
              <a:buFont typeface="Calibri" panose="020F0502020204030204" pitchFamily="34" charset="0"/>
              <a:buChar char="-"/>
            </a:pPr>
            <a:r>
              <a:rPr lang="lv-LV" sz="1600" dirty="0">
                <a:effectLst/>
                <a:latin typeface="Calibri"/>
                <a:ea typeface="Calibri" panose="020F0502020204030204" pitchFamily="34" charset="0"/>
                <a:cs typeface="Times New Roman"/>
              </a:rPr>
              <a:t>Kādus tikumus</a:t>
            </a:r>
            <a:r>
              <a:rPr lang="lv-LV" sz="1600" dirty="0">
                <a:latin typeface="Calibri"/>
                <a:ea typeface="Calibri" panose="020F0502020204030204" pitchFamily="34" charset="0"/>
                <a:cs typeface="Times New Roman"/>
              </a:rPr>
              <a:t> viņš praktizē</a:t>
            </a:r>
            <a:r>
              <a:rPr lang="lv-LV" sz="1600" dirty="0">
                <a:effectLst/>
                <a:latin typeface="Calibri"/>
                <a:ea typeface="Calibri" panose="020F0502020204030204" pitchFamily="34" charset="0"/>
                <a:cs typeface="Times New Roman"/>
              </a:rPr>
              <a:t>?</a:t>
            </a:r>
          </a:p>
          <a:p>
            <a:pPr marL="342900" indent="-342900" algn="just">
              <a:lnSpc>
                <a:spcPct val="115000"/>
              </a:lnSpc>
              <a:spcAft>
                <a:spcPts val="800"/>
              </a:spcAft>
              <a:buFont typeface="Calibri" panose="020F0502020204030204" pitchFamily="34" charset="0"/>
              <a:buChar char="-"/>
            </a:pPr>
            <a:r>
              <a:rPr lang="lv-LV" sz="1600" dirty="0">
                <a:effectLst/>
                <a:latin typeface="Calibri"/>
                <a:ea typeface="Calibri" panose="020F0502020204030204" pitchFamily="34" charset="0"/>
                <a:cs typeface="Times New Roman"/>
              </a:rPr>
              <a:t>Ar kādām grūtībām ir jāsaskaras</a:t>
            </a:r>
            <a:r>
              <a:rPr lang="lv-LV" sz="1600" dirty="0">
                <a:latin typeface="Calibri"/>
                <a:ea typeface="Calibri" panose="020F0502020204030204" pitchFamily="34" charset="0"/>
                <a:cs typeface="Times New Roman"/>
              </a:rPr>
              <a:t> cenšoties palīdzēt cilvēkiem </a:t>
            </a:r>
            <a:r>
              <a:rPr lang="lv-LV" sz="1600">
                <a:latin typeface="Calibri"/>
                <a:ea typeface="Calibri" panose="020F0502020204030204" pitchFamily="34" charset="0"/>
                <a:cs typeface="Times New Roman"/>
              </a:rPr>
              <a:t>atbrīvoties no atkarības</a:t>
            </a:r>
            <a:r>
              <a:rPr lang="lv-LV" sz="1600">
                <a:effectLst/>
                <a:latin typeface="Calibri"/>
                <a:ea typeface="Calibri" panose="020F0502020204030204" pitchFamily="34" charset="0"/>
                <a:cs typeface="Times New Roman"/>
              </a:rPr>
              <a:t>?</a:t>
            </a:r>
            <a:endParaRPr lang="en-GB" sz="1600">
              <a:latin typeface="Calibri"/>
              <a:ea typeface="Calibri" panose="020F0502020204030204" pitchFamily="34" charset="0"/>
              <a:cs typeface="Times New Roman"/>
            </a:endParaRPr>
          </a:p>
          <a:p>
            <a:pPr marL="342900" indent="-342900" algn="just">
              <a:lnSpc>
                <a:spcPct val="114999"/>
              </a:lnSpc>
              <a:spcAft>
                <a:spcPts val="800"/>
              </a:spcAft>
              <a:buFont typeface="Calibri" panose="020F0502020204030204" pitchFamily="34" charset="0"/>
              <a:buChar char="-"/>
            </a:pPr>
            <a:r>
              <a:rPr lang="lv-LV" sz="1600">
                <a:effectLst/>
                <a:latin typeface="Calibri"/>
                <a:ea typeface="Calibri" panose="020F0502020204030204" pitchFamily="34" charset="0"/>
                <a:cs typeface="Times New Roman"/>
              </a:rPr>
              <a:t>Kādas</a:t>
            </a:r>
            <a:r>
              <a:rPr lang="lv-LV" sz="1600">
                <a:latin typeface="Calibri"/>
                <a:ea typeface="Calibri" panose="020F0502020204030204" pitchFamily="34" charset="0"/>
                <a:cs typeface="Times New Roman"/>
              </a:rPr>
              <a:t> </a:t>
            </a:r>
            <a:r>
              <a:rPr lang="lv-LV" sz="1600">
                <a:effectLst/>
                <a:latin typeface="Calibri"/>
                <a:ea typeface="Calibri" panose="020F0502020204030204" pitchFamily="34" charset="0"/>
                <a:cs typeface="Times New Roman"/>
              </a:rPr>
              <a:t> metodes jāpraktizē un </a:t>
            </a:r>
            <a:r>
              <a:rPr lang="lv-LV" sz="1600" dirty="0">
                <a:effectLst/>
                <a:latin typeface="Calibri"/>
                <a:ea typeface="Calibri" panose="020F0502020204030204" pitchFamily="34" charset="0"/>
                <a:cs typeface="Times New Roman"/>
              </a:rPr>
              <a:t>principus jāievēro?</a:t>
            </a:r>
            <a:endParaRPr lang="en-GB" sz="1600">
              <a:effectLst/>
              <a:latin typeface="Calibri"/>
              <a:ea typeface="Calibri" panose="020F0502020204030204" pitchFamily="34" charset="0"/>
              <a:cs typeface="Times New Roman"/>
            </a:endParaRPr>
          </a:p>
        </p:txBody>
      </p:sp>
      <p:sp>
        <p:nvSpPr>
          <p:cNvPr id="8" name="TextBox 7">
            <a:extLst>
              <a:ext uri="{FF2B5EF4-FFF2-40B4-BE49-F238E27FC236}">
                <a16:creationId xmlns="" xmlns:a16="http://schemas.microsoft.com/office/drawing/2014/main" id="{F8E72B55-1753-41C8-BD02-3EEAF14EB7B7}"/>
              </a:ext>
            </a:extLst>
          </p:cNvPr>
          <p:cNvSpPr txBox="1"/>
          <p:nvPr/>
        </p:nvSpPr>
        <p:spPr>
          <a:xfrm>
            <a:off x="4982816" y="983428"/>
            <a:ext cx="6995823" cy="4632037"/>
          </a:xfrm>
          <a:custGeom>
            <a:avLst/>
            <a:gdLst>
              <a:gd name="connsiteX0" fmla="*/ 0 w 6995823"/>
              <a:gd name="connsiteY0" fmla="*/ 0 h 4632037"/>
              <a:gd name="connsiteX1" fmla="*/ 6995823 w 6995823"/>
              <a:gd name="connsiteY1" fmla="*/ 0 h 4632037"/>
              <a:gd name="connsiteX2" fmla="*/ 6995823 w 6995823"/>
              <a:gd name="connsiteY2" fmla="*/ 4632037 h 4632037"/>
              <a:gd name="connsiteX3" fmla="*/ 0 w 6995823"/>
              <a:gd name="connsiteY3" fmla="*/ 4632037 h 4632037"/>
              <a:gd name="connsiteX4" fmla="*/ 0 w 6995823"/>
              <a:gd name="connsiteY4" fmla="*/ 0 h 463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5823" h="4632037" extrusionOk="0">
                <a:moveTo>
                  <a:pt x="0" y="0"/>
                </a:moveTo>
                <a:cubicBezTo>
                  <a:pt x="2096215" y="-55068"/>
                  <a:pt x="5415227" y="146247"/>
                  <a:pt x="6995823" y="0"/>
                </a:cubicBezTo>
                <a:cubicBezTo>
                  <a:pt x="7100220" y="974811"/>
                  <a:pt x="6823400" y="2621774"/>
                  <a:pt x="6995823" y="4632037"/>
                </a:cubicBezTo>
                <a:cubicBezTo>
                  <a:pt x="5955675" y="4864701"/>
                  <a:pt x="1604406" y="4557778"/>
                  <a:pt x="0" y="4632037"/>
                </a:cubicBezTo>
                <a:cubicBezTo>
                  <a:pt x="-127846" y="3402100"/>
                  <a:pt x="-117722" y="1318177"/>
                  <a:pt x="0" y="0"/>
                </a:cubicBezTo>
                <a:close/>
              </a:path>
            </a:pathLst>
          </a:custGeom>
          <a:noFill/>
          <a:ln w="19050">
            <a:solidFill>
              <a:schemeClr val="tx1"/>
            </a:solidFill>
            <a:extLst>
              <a:ext uri="{C807C97D-BFC1-408E-A445-0C87EB9F89A2}">
                <ask:lineSketchStyleProps xmlns="" xmlns:ask="http://schemas.microsoft.com/office/drawing/2018/sketchyshapes" sd="1219033472">
                  <a:custGeom>
                    <a:avLst/>
                    <a:gdLst>
                      <a:gd name="connsiteX0" fmla="*/ 0 w 7580244"/>
                      <a:gd name="connsiteY0" fmla="*/ 0 h 5909310"/>
                      <a:gd name="connsiteX1" fmla="*/ 7580244 w 7580244"/>
                      <a:gd name="connsiteY1" fmla="*/ 0 h 5909310"/>
                      <a:gd name="connsiteX2" fmla="*/ 7580244 w 7580244"/>
                      <a:gd name="connsiteY2" fmla="*/ 5909310 h 5909310"/>
                      <a:gd name="connsiteX3" fmla="*/ 0 w 7580244"/>
                      <a:gd name="connsiteY3" fmla="*/ 5909310 h 5909310"/>
                      <a:gd name="connsiteX4" fmla="*/ 0 w 7580244"/>
                      <a:gd name="connsiteY4" fmla="*/ 0 h 590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244" h="5909310" extrusionOk="0">
                        <a:moveTo>
                          <a:pt x="0" y="0"/>
                        </a:moveTo>
                        <a:cubicBezTo>
                          <a:pt x="2531434" y="118645"/>
                          <a:pt x="6027291" y="116012"/>
                          <a:pt x="7580244" y="0"/>
                        </a:cubicBezTo>
                        <a:cubicBezTo>
                          <a:pt x="7447362" y="1182638"/>
                          <a:pt x="7665195" y="3334548"/>
                          <a:pt x="7580244" y="5909310"/>
                        </a:cubicBezTo>
                        <a:cubicBezTo>
                          <a:pt x="6594293" y="6043910"/>
                          <a:pt x="1748034" y="5752114"/>
                          <a:pt x="0" y="5909310"/>
                        </a:cubicBezTo>
                        <a:cubicBezTo>
                          <a:pt x="-20187" y="4416453"/>
                          <a:pt x="-152480" y="1667640"/>
                          <a:pt x="0" y="0"/>
                        </a:cubicBezTo>
                        <a:close/>
                      </a:path>
                    </a:pathLst>
                  </a:custGeom>
                  <ask:type>
                    <ask:lineSketchCurved/>
                  </ask:type>
                </ask:lineSketchStyleProps>
              </a:ext>
            </a:extLst>
          </a:ln>
        </p:spPr>
        <p:txBody>
          <a:bodyPr wrap="square" lIns="91440" tIns="45720" rIns="91440" bIns="45720" anchor="t">
            <a:spAutoFit/>
          </a:bodyPr>
          <a:lstStyle/>
          <a:p>
            <a:endParaRPr lang="lv-LV" sz="700" b="1" dirty="0"/>
          </a:p>
          <a:p>
            <a:r>
              <a:rPr lang="lv-LV" b="1" dirty="0" err="1"/>
              <a:t>Mariušs</a:t>
            </a:r>
            <a:r>
              <a:rPr lang="lv-LV" b="1" dirty="0"/>
              <a:t> </a:t>
            </a:r>
            <a:r>
              <a:rPr lang="lv-LV" b="1" dirty="0" err="1"/>
              <a:t>Kempa</a:t>
            </a:r>
            <a:r>
              <a:rPr lang="lv-LV" b="1" dirty="0"/>
              <a:t> </a:t>
            </a:r>
            <a:r>
              <a:rPr lang="lv-LV" dirty="0"/>
              <a:t>darbojas kopienā </a:t>
            </a:r>
            <a:r>
              <a:rPr lang="lv-LV" dirty="0">
                <a:ea typeface="+mn-lt"/>
                <a:cs typeface="+mn-lt"/>
              </a:rPr>
              <a:t>“Betlēmes žēlsirdības māja”, kas atvērta kopš 2011. gada. Kopienas mērķis ir palīdzēt atkarībās nonākušiem cilvēkiem, kuri vēlas mainīt savu dzīvi ne tikai ārējos dzīves apstākļus, bet arī atjaunot viņu personas cieņu, veselīgas attiecības, strādājot un kalpojot citiem. Lai palīdzētu atkarīgajiem nepieciešams pārtraukt atkarību izraisošu vielu lietošanu; tikt skaidrībā pašiem ar sevi, atgūt atbildības un dzīves jēgas izjūtu; kļūt patstāvīgiem; nokārtot attiecības ar piederīgajiem; atrast piemērotu nodarbošanos un brīvā laika pavadīšanas veidus. Pats </a:t>
            </a:r>
            <a:r>
              <a:rPr lang="lv-LV" dirty="0" err="1">
                <a:ea typeface="+mn-lt"/>
                <a:cs typeface="+mn-lt"/>
              </a:rPr>
              <a:t>Mariušs</a:t>
            </a:r>
            <a:r>
              <a:rPr lang="lv-LV" dirty="0">
                <a:ea typeface="+mn-lt"/>
                <a:cs typeface="+mn-lt"/>
              </a:rPr>
              <a:t> ir cēlies no Polijas. Kā misionārs un priesteris  viņš dzīvo un darbojas Latvijā kopš 2003. gada. Betlēmes žēlsirdības māja ir kristīgs palīdzības centrs, kur respektē katra iemītnieka brīvību izvēlēties savu reliģisko pārliecību.  Tā ir atvērta jebkuram atkarībās nonākušam cilvēkam, primāri trūcīgajiem, bezpajumtniekiem, tiem, kas iznākuši no cietuma. Terapijas pamatā ir ikdienas dzīve un darbs kopienā, īpaša 12 soļu metode. “Betlēmes žēlsirdības mājā” dzīvo vidēji 12 cilvēki. Programmas ilgums: 1 gads. </a:t>
            </a:r>
          </a:p>
        </p:txBody>
      </p:sp>
      <p:pic>
        <p:nvPicPr>
          <p:cNvPr id="4" name="Picture 3"/>
          <p:cNvPicPr>
            <a:picLocks noChangeAspect="1"/>
          </p:cNvPicPr>
          <p:nvPr/>
        </p:nvPicPr>
        <p:blipFill rotWithShape="1">
          <a:blip r:embed="rId2" cstate="print"/>
          <a:srcRect t="7052" b="9319"/>
          <a:stretch/>
        </p:blipFill>
        <p:spPr>
          <a:xfrm>
            <a:off x="2738716" y="3611930"/>
            <a:ext cx="2077797" cy="2321261"/>
          </a:xfrm>
          <a:prstGeom prst="rect">
            <a:avLst/>
          </a:prstGeom>
          <a:ln>
            <a:noFill/>
          </a:ln>
          <a:effectLst>
            <a:softEdge rad="112500"/>
          </a:effectLst>
        </p:spPr>
      </p:pic>
      <p:sp>
        <p:nvSpPr>
          <p:cNvPr id="6" name="Rectangle 5"/>
          <p:cNvSpPr/>
          <p:nvPr/>
        </p:nvSpPr>
        <p:spPr>
          <a:xfrm>
            <a:off x="2738716" y="5901567"/>
            <a:ext cx="1728678" cy="338554"/>
          </a:xfrm>
          <a:prstGeom prst="rect">
            <a:avLst/>
          </a:prstGeom>
        </p:spPr>
        <p:txBody>
          <a:bodyPr wrap="none">
            <a:spAutoFit/>
          </a:bodyPr>
          <a:lstStyle/>
          <a:p>
            <a:r>
              <a:rPr lang="lv-LV" sz="1600" dirty="0"/>
              <a:t>Attēls: </a:t>
            </a:r>
            <a:r>
              <a:rPr lang="en-US" sz="1600" dirty="0" err="1"/>
              <a:t>katedr</a:t>
            </a:r>
            <a:r>
              <a:rPr lang="lv-LV" sz="1600" dirty="0"/>
              <a:t>ale.lv</a:t>
            </a:r>
            <a:endParaRPr lang="en-US" sz="1600" dirty="0"/>
          </a:p>
        </p:txBody>
      </p:sp>
      <p:sp>
        <p:nvSpPr>
          <p:cNvPr id="7" name="Rectangle 6"/>
          <p:cNvSpPr/>
          <p:nvPr/>
        </p:nvSpPr>
        <p:spPr>
          <a:xfrm>
            <a:off x="4969564" y="5701512"/>
            <a:ext cx="6769022" cy="369332"/>
          </a:xfrm>
          <a:prstGeom prst="rect">
            <a:avLst/>
          </a:prstGeom>
        </p:spPr>
        <p:txBody>
          <a:bodyPr wrap="square">
            <a:spAutoFit/>
          </a:bodyPr>
          <a:lstStyle/>
          <a:p>
            <a:r>
              <a:rPr lang="lv-LV" dirty="0"/>
              <a:t>Par M. </a:t>
            </a:r>
            <a:r>
              <a:rPr lang="lv-LV" dirty="0" err="1"/>
              <a:t>Kempu</a:t>
            </a:r>
            <a:r>
              <a:rPr lang="lv-LV" dirty="0"/>
              <a:t> filma: </a:t>
            </a:r>
            <a:r>
              <a:rPr lang="en-US" sz="1400" dirty="0">
                <a:hlinkClick r:id="rId3"/>
              </a:rPr>
              <a:t>https://www.youtube.com/watch?v=8yfG0-F5kE8</a:t>
            </a:r>
            <a:r>
              <a:rPr lang="lv-LV" sz="1400" dirty="0"/>
              <a:t> </a:t>
            </a:r>
            <a:endParaRPr lang="en-US" sz="1400" dirty="0"/>
          </a:p>
        </p:txBody>
      </p:sp>
    </p:spTree>
    <p:extLst>
      <p:ext uri="{BB962C8B-B14F-4D97-AF65-F5344CB8AC3E}">
        <p14:creationId xmlns="" xmlns:p14="http://schemas.microsoft.com/office/powerpoint/2010/main" val="45998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858B989-012F-48DF-805B-D54A28183276}"/>
              </a:ext>
            </a:extLst>
          </p:cNvPr>
          <p:cNvSpPr txBox="1"/>
          <p:nvPr/>
        </p:nvSpPr>
        <p:spPr>
          <a:xfrm>
            <a:off x="0" y="135226"/>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3. aktivitāte. Morālā dilemma.</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2D1C835B-5E71-4D85-98CF-B4F289159FC8}"/>
              </a:ext>
            </a:extLst>
          </p:cNvPr>
          <p:cNvSpPr txBox="1"/>
          <p:nvPr/>
        </p:nvSpPr>
        <p:spPr>
          <a:xfrm>
            <a:off x="159026" y="1379336"/>
            <a:ext cx="3670852" cy="4099327"/>
          </a:xfrm>
          <a:prstGeom prst="rect">
            <a:avLst/>
          </a:prstGeom>
          <a:noFill/>
        </p:spPr>
        <p:txBody>
          <a:bodyPr wrap="square">
            <a:spAutoFit/>
          </a:bodyPr>
          <a:lstStyle/>
          <a:p>
            <a:pPr algn="just">
              <a:lnSpc>
                <a:spcPct val="107000"/>
              </a:lnSpc>
              <a:spcAft>
                <a:spcPts val="800"/>
              </a:spcAft>
            </a:pPr>
            <a:r>
              <a:rPr lang="lv-LV" sz="2000" dirty="0">
                <a:effectLst/>
                <a:latin typeface="Calibri" panose="020F0502020204030204" pitchFamily="34" charset="0"/>
                <a:ea typeface="Times New Roman" panose="02020603050405020304" pitchFamily="18" charset="0"/>
                <a:cs typeface="Times New Roman" panose="02020603050405020304" pitchFamily="18" charset="0"/>
              </a:rPr>
              <a:t>Izlasiet morālo dilemmu.</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Kur ir problēma?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Kādi tikumi šeit iesaistīti?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Kāda ir saprātīga rīcība? Vai šai situācijai ir vairāk nekā viens risinājums?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Kā tu rīkotos šajā situācijā?</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Vai esi pieredzējis šādu situāciju?</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AA9F67A7-5657-4B35-BD40-41A2B55401EE}"/>
              </a:ext>
            </a:extLst>
          </p:cNvPr>
          <p:cNvSpPr txBox="1"/>
          <p:nvPr/>
        </p:nvSpPr>
        <p:spPr>
          <a:xfrm>
            <a:off x="4823791" y="1379336"/>
            <a:ext cx="6891131" cy="4093428"/>
          </a:xfrm>
          <a:custGeom>
            <a:avLst/>
            <a:gdLst>
              <a:gd name="connsiteX0" fmla="*/ 0 w 6891131"/>
              <a:gd name="connsiteY0" fmla="*/ 0 h 4093428"/>
              <a:gd name="connsiteX1" fmla="*/ 6891131 w 6891131"/>
              <a:gd name="connsiteY1" fmla="*/ 0 h 4093428"/>
              <a:gd name="connsiteX2" fmla="*/ 6891131 w 6891131"/>
              <a:gd name="connsiteY2" fmla="*/ 4093428 h 4093428"/>
              <a:gd name="connsiteX3" fmla="*/ 0 w 6891131"/>
              <a:gd name="connsiteY3" fmla="*/ 4093428 h 4093428"/>
              <a:gd name="connsiteX4" fmla="*/ 0 w 6891131"/>
              <a:gd name="connsiteY4" fmla="*/ 0 h 409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131" h="4093428" extrusionOk="0">
                <a:moveTo>
                  <a:pt x="0" y="0"/>
                </a:moveTo>
                <a:cubicBezTo>
                  <a:pt x="2636091" y="-109404"/>
                  <a:pt x="3509594" y="-69256"/>
                  <a:pt x="6891131" y="0"/>
                </a:cubicBezTo>
                <a:cubicBezTo>
                  <a:pt x="6874436" y="1766803"/>
                  <a:pt x="6968560" y="2090652"/>
                  <a:pt x="6891131" y="4093428"/>
                </a:cubicBezTo>
                <a:cubicBezTo>
                  <a:pt x="5984811" y="4144348"/>
                  <a:pt x="3306423" y="4018738"/>
                  <a:pt x="0" y="4093428"/>
                </a:cubicBezTo>
                <a:cubicBezTo>
                  <a:pt x="127317" y="2546385"/>
                  <a:pt x="-72729" y="1817262"/>
                  <a:pt x="0" y="0"/>
                </a:cubicBezTo>
                <a:close/>
              </a:path>
            </a:pathLst>
          </a:custGeom>
          <a:noFill/>
          <a:ln w="28575">
            <a:solidFill>
              <a:schemeClr val="bg2">
                <a:lumMod val="50000"/>
              </a:schemeClr>
            </a:solidFill>
            <a:extLst>
              <a:ext uri="{C807C97D-BFC1-408E-A445-0C87EB9F89A2}">
                <ask:lineSketchStyleProps xmlns="" xmlns:ask="http://schemas.microsoft.com/office/drawing/2018/sketchyshapes" sd="4266498984">
                  <a:prstGeom prst="rect">
                    <a:avLst/>
                  </a:prstGeom>
                  <ask:type>
                    <ask:lineSketchCurved/>
                  </ask:type>
                </ask:lineSketchStyleProps>
              </a:ext>
            </a:extLst>
          </a:ln>
        </p:spPr>
        <p:txBody>
          <a:bodyPr wrap="square">
            <a:spAutoFit/>
          </a:bodyPr>
          <a:lstStyle/>
          <a:p>
            <a:pPr algn="ctr"/>
            <a:r>
              <a:rPr lang="lv-LV" sz="2000" b="0" i="0" dirty="0" err="1">
                <a:solidFill>
                  <a:srgbClr val="000000"/>
                </a:solidFill>
                <a:effectLst/>
                <a:latin typeface="Roboto"/>
              </a:rPr>
              <a:t>Džo</a:t>
            </a:r>
            <a:r>
              <a:rPr lang="lv-LV" sz="2000" b="0" i="0" dirty="0">
                <a:solidFill>
                  <a:srgbClr val="000000"/>
                </a:solidFill>
                <a:effectLst/>
                <a:latin typeface="Roboto"/>
              </a:rPr>
              <a:t> bija diezgan pārliecinoša jauna sieviete. Viņa bija aizgājusi uz ballīti, kuras vecāki vienojās, ka varētu apmeklēt. Organizējot iespēju aizbraukt ar kādu, viņas māte bija sazvanījusies ar </a:t>
            </a:r>
            <a:r>
              <a:rPr lang="lv-LV" sz="2000" b="0" i="0" dirty="0" err="1">
                <a:solidFill>
                  <a:srgbClr val="000000"/>
                </a:solidFill>
                <a:effectLst/>
                <a:latin typeface="Roboto"/>
              </a:rPr>
              <a:t>Džo</a:t>
            </a:r>
            <a:r>
              <a:rPr lang="lv-LV" sz="2000" b="0" i="0" dirty="0">
                <a:solidFill>
                  <a:srgbClr val="000000"/>
                </a:solidFill>
                <a:effectLst/>
                <a:latin typeface="Roboto"/>
              </a:rPr>
              <a:t> ģimenes draugu, kuru viņa zināja, vecākiem kuri palīdzēs. </a:t>
            </a:r>
            <a:r>
              <a:rPr lang="lv-LV" sz="2000" b="0" i="0" dirty="0" err="1">
                <a:solidFill>
                  <a:srgbClr val="000000"/>
                </a:solidFill>
                <a:effectLst/>
                <a:latin typeface="Roboto"/>
              </a:rPr>
              <a:t>Džo</a:t>
            </a:r>
            <a:r>
              <a:rPr lang="lv-LV" sz="2000" b="0" i="0" dirty="0">
                <a:solidFill>
                  <a:srgbClr val="000000"/>
                </a:solidFill>
                <a:effectLst/>
                <a:latin typeface="Roboto"/>
              </a:rPr>
              <a:t> mamma viņus tur aizveda, un Krisa tētis viņus paņēma. Nakts beigās, kad Krisa tētis ieradās viņus paņemt, alkohola smaka pārņēma </a:t>
            </a:r>
            <a:r>
              <a:rPr lang="lv-LV" sz="2000" b="0" i="0" dirty="0" err="1">
                <a:solidFill>
                  <a:srgbClr val="000000"/>
                </a:solidFill>
                <a:effectLst/>
                <a:latin typeface="Roboto"/>
              </a:rPr>
              <a:t>Džo</a:t>
            </a:r>
            <a:r>
              <a:rPr lang="lv-LV" sz="2000" b="0" i="0" dirty="0">
                <a:solidFill>
                  <a:srgbClr val="000000"/>
                </a:solidFill>
                <a:effectLst/>
                <a:latin typeface="Roboto"/>
              </a:rPr>
              <a:t>. Viņa iekāpa un pateicās Krisa tētim, ka viņš ieradās. Viņš </a:t>
            </a:r>
            <a:r>
              <a:rPr lang="lv-LV" sz="2000" b="0" i="0" dirty="0" err="1">
                <a:solidFill>
                  <a:srgbClr val="000000"/>
                </a:solidFill>
                <a:effectLst/>
                <a:latin typeface="Roboto"/>
              </a:rPr>
              <a:t>Džo</a:t>
            </a:r>
            <a:r>
              <a:rPr lang="lv-LV" sz="2000" b="0" i="0" dirty="0">
                <a:solidFill>
                  <a:srgbClr val="000000"/>
                </a:solidFill>
                <a:effectLst/>
                <a:latin typeface="Roboto"/>
              </a:rPr>
              <a:t> šķita normāls, taču viņa nebija pārliecināta, kā izskatās </a:t>
            </a:r>
            <a:r>
              <a:rPr lang="lv-LV" sz="2000" b="0" i="0" dirty="0" err="1">
                <a:solidFill>
                  <a:srgbClr val="000000"/>
                </a:solidFill>
                <a:effectLst/>
                <a:latin typeface="Roboto"/>
              </a:rPr>
              <a:t>dzērājšoferis</a:t>
            </a:r>
            <a:r>
              <a:rPr lang="lv-LV" sz="2000" b="0" i="0" dirty="0">
                <a:solidFill>
                  <a:srgbClr val="000000"/>
                </a:solidFill>
                <a:effectLst/>
                <a:latin typeface="Roboto"/>
              </a:rPr>
              <a:t>. </a:t>
            </a:r>
            <a:r>
              <a:rPr lang="lv-LV" sz="2000" b="0" i="0" dirty="0" err="1">
                <a:solidFill>
                  <a:srgbClr val="000000"/>
                </a:solidFill>
                <a:effectLst/>
                <a:latin typeface="Roboto"/>
              </a:rPr>
              <a:t>Džo</a:t>
            </a:r>
            <a:r>
              <a:rPr lang="lv-LV" sz="2000" b="0" i="0" dirty="0">
                <a:solidFill>
                  <a:srgbClr val="000000"/>
                </a:solidFill>
                <a:effectLst/>
                <a:latin typeface="Roboto"/>
              </a:rPr>
              <a:t> vecāki viņai bija teikuši, ja viņai kādreiz ir neērti piezvanīt uz mājām, un viņi viņu uzņems, bez jautājumiem. Bet, ja šoferis būtu vecāku draugs un pieaugušais? Ko viņa varēja darīt?</a:t>
            </a:r>
            <a:endParaRPr lang="en-GB" sz="2000" dirty="0"/>
          </a:p>
        </p:txBody>
      </p:sp>
    </p:spTree>
    <p:extLst>
      <p:ext uri="{BB962C8B-B14F-4D97-AF65-F5344CB8AC3E}">
        <p14:creationId xmlns="" xmlns:p14="http://schemas.microsoft.com/office/powerpoint/2010/main" val="42927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1ED9E89-50EA-4B6B-8AE6-CF3F0EFC8851}"/>
              </a:ext>
            </a:extLst>
          </p:cNvPr>
          <p:cNvPicPr>
            <a:picLocks noChangeAspect="1"/>
          </p:cNvPicPr>
          <p:nvPr/>
        </p:nvPicPr>
        <p:blipFill>
          <a:blip r:embed="rId2" cstate="print"/>
          <a:stretch>
            <a:fillRect/>
          </a:stretch>
        </p:blipFill>
        <p:spPr>
          <a:xfrm>
            <a:off x="7893360" y="1518152"/>
            <a:ext cx="3756448" cy="3473951"/>
          </a:xfrm>
          <a:prstGeom prst="rect">
            <a:avLst/>
          </a:prstGeom>
        </p:spPr>
      </p:pic>
      <p:sp>
        <p:nvSpPr>
          <p:cNvPr id="4" name="TextBox 3">
            <a:extLst>
              <a:ext uri="{FF2B5EF4-FFF2-40B4-BE49-F238E27FC236}">
                <a16:creationId xmlns="" xmlns:a16="http://schemas.microsoft.com/office/drawing/2014/main" id="{3DB8DAD8-C09D-4241-8FC2-492CA15BA65F}"/>
              </a:ext>
            </a:extLst>
          </p:cNvPr>
          <p:cNvSpPr txBox="1"/>
          <p:nvPr/>
        </p:nvSpPr>
        <p:spPr>
          <a:xfrm>
            <a:off x="542192" y="1518152"/>
            <a:ext cx="6096000" cy="4197175"/>
          </a:xfrm>
          <a:prstGeom prst="rect">
            <a:avLst/>
          </a:prstGeom>
          <a:noFill/>
        </p:spPr>
        <p:txBody>
          <a:bodyPr wrap="square">
            <a:spAutoFit/>
          </a:bodyPr>
          <a:lstStyle/>
          <a:p>
            <a:pPr algn="just">
              <a:lnSpc>
                <a:spcPct val="107000"/>
              </a:lnSpc>
              <a:spcAft>
                <a:spcPts val="800"/>
              </a:spcAft>
            </a:pPr>
            <a:r>
              <a:rPr lang="lv-LV" sz="2800" dirty="0">
                <a:effectLst/>
                <a:latin typeface="Calibri" panose="020F0502020204030204" pitchFamily="34" charset="0"/>
                <a:ea typeface="Times New Roman" panose="02020603050405020304" pitchFamily="18" charset="0"/>
                <a:cs typeface="Times New Roman" panose="02020603050405020304" pitchFamily="18" charset="0"/>
              </a:rPr>
              <a:t>Apdomā, par kādu cilvēku tu gribētu kļūt. Tu vari ietvert karjeras praktiskos aspektus un/vai personības iezīmes, kuras tu gribētu attīstīt.</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Aft>
                <a:spcPts val="800"/>
              </a:spcAft>
              <a:buFont typeface="Calibri" panose="020F0502020204030204" pitchFamily="34" charset="0"/>
              <a:buChar char="-"/>
            </a:pPr>
            <a:r>
              <a:rPr lang="lv-LV" sz="2800" dirty="0">
                <a:effectLst/>
                <a:latin typeface="Calibri" panose="020F0502020204030204" pitchFamily="34" charset="0"/>
                <a:ea typeface="Calibri" panose="020F0502020204030204" pitchFamily="34" charset="0"/>
                <a:cs typeface="Times New Roman" panose="02020603050405020304" pitchFamily="18" charset="0"/>
              </a:rPr>
              <a:t>Kādus tikumus tu vēlētos praktizēt?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Calibri" panose="020F0502020204030204" pitchFamily="34" charset="0"/>
              <a:buChar char="-"/>
            </a:pPr>
            <a:r>
              <a:rPr lang="lv-LV" sz="2800" dirty="0">
                <a:effectLst/>
                <a:latin typeface="Calibri" panose="020F0502020204030204" pitchFamily="34" charset="0"/>
                <a:ea typeface="Calibri" panose="020F0502020204030204" pitchFamily="34" charset="0"/>
                <a:cs typeface="Times New Roman" panose="02020603050405020304" pitchFamily="18" charset="0"/>
              </a:rPr>
              <a:t>Kā šos mērķus varētu apgrūtināt narkotiku un alkohola lietošana?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Calibri" panose="020F0502020204030204" pitchFamily="34" charset="0"/>
              <a:buChar char="-"/>
            </a:pPr>
            <a:r>
              <a:rPr lang="lv-LV" sz="2800" dirty="0">
                <a:effectLst/>
                <a:latin typeface="Calibri" panose="020F0502020204030204" pitchFamily="34" charset="0"/>
                <a:ea typeface="Calibri" panose="020F0502020204030204" pitchFamily="34" charset="0"/>
                <a:cs typeface="Times New Roman" panose="02020603050405020304" pitchFamily="18" charset="0"/>
              </a:rPr>
              <a:t>Kā tas var apdraudēt tavu izaugsmi?</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F381AE83-7A4D-44E9-BD3B-E03F1AA9CDA2}"/>
              </a:ext>
            </a:extLst>
          </p:cNvPr>
          <p:cNvSpPr txBox="1"/>
          <p:nvPr/>
        </p:nvSpPr>
        <p:spPr>
          <a:xfrm>
            <a:off x="8892209" y="4992103"/>
            <a:ext cx="2385391" cy="30777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145928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A08566-3BD7-43FA-A447-5E6815443D11}">
  <ds:schemaRefs>
    <ds:schemaRef ds:uri="http://schemas.microsoft.com/sharepoint/v3/contenttype/forms"/>
  </ds:schemaRefs>
</ds:datastoreItem>
</file>

<file path=customXml/itemProps2.xml><?xml version="1.0" encoding="utf-8"?>
<ds:datastoreItem xmlns:ds="http://schemas.openxmlformats.org/officeDocument/2006/customXml" ds:itemID="{D513515A-6C93-49A7-955F-56A10C49AF5E}">
  <ds:schemaRefs>
    <ds:schemaRef ds:uri="http://www.w3.org/XML/1998/namespace"/>
    <ds:schemaRef ds:uri="bcd8bb90-b1cb-4fe5-8892-66ea2dba031d"/>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49EBB747-1CE2-40FB-B740-7CFE0F9D2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TotalTime>
  <Words>684</Words>
  <Application>Microsoft Office PowerPoint</Application>
  <PresentationFormat>Custom</PresentationFormat>
  <Paragraphs>43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dizains</vt:lpstr>
      <vt:lpstr>7.klase  Tēma: Psihotropās vielas un alkohols 2. nodarbība: Ieradumi</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Arturs</cp:lastModifiedBy>
  <cp:revision>17</cp:revision>
  <dcterms:created xsi:type="dcterms:W3CDTF">2021-06-29T10:55:51Z</dcterms:created>
  <dcterms:modified xsi:type="dcterms:W3CDTF">2021-10-15T10:40:49Z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