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14" r:id="rId6"/>
    <p:sldId id="319" r:id="rId7"/>
    <p:sldId id="320" r:id="rId8"/>
    <p:sldId id="315" r:id="rId9"/>
    <p:sldId id="316" r:id="rId10"/>
    <p:sldId id="317" r:id="rId11"/>
    <p:sldId id="318" r:id="rId12"/>
    <p:sldId id="32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116" d="100"/>
          <a:sy n="116" d="100"/>
        </p:scale>
        <p:origin x="-27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044191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88435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10"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1"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2" name="Picture 11"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KtdBAJGK9I" TargetMode="External"/><Relationship Id="rId2" Type="http://schemas.openxmlformats.org/officeDocument/2006/relationships/hyperlink" Target="https://www.youtube.com/watch?v=oU2d1R0Xcpk" TargetMode="Externa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132522" y="1735020"/>
            <a:ext cx="7235687" cy="2387600"/>
          </a:xfrm>
        </p:spPr>
        <p:txBody>
          <a:bodyPr>
            <a:normAutofit fontScale="90000"/>
          </a:bodyPr>
          <a:lstStyle/>
          <a:p>
            <a:r>
              <a:rPr lang="lv-LV" sz="4800" b="1" dirty="0"/>
              <a:t>7.klase </a:t>
            </a:r>
            <a:br>
              <a:rPr lang="lv-LV" sz="4800" b="1" dirty="0"/>
            </a:br>
            <a:r>
              <a:rPr lang="lv-LV" sz="4800" b="1" dirty="0"/>
              <a:t>Tēma: Konfliktu risināšana</a:t>
            </a:r>
            <a:br>
              <a:rPr lang="lv-LV" sz="4800" b="1" dirty="0"/>
            </a:br>
            <a:r>
              <a:rPr lang="lv-LV" sz="4800" b="1" dirty="0"/>
              <a:t>2. nodarbība: Kā konflikti var mainīt sabiedrību?</a:t>
            </a:r>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0" y="4122620"/>
            <a:ext cx="7527235" cy="1549310"/>
          </a:xfrm>
        </p:spPr>
        <p:txBody>
          <a:bodyPr/>
          <a:lstStyle/>
          <a:p>
            <a:r>
              <a:rPr lang="lv-LV" dirty="0"/>
              <a:t>Tikumiskās audzināšanas programma «e-</a:t>
            </a:r>
            <a:r>
              <a:rPr lang="lv-LV" dirty="0" err="1"/>
              <a:t>TAP</a:t>
            </a:r>
            <a:r>
              <a:rPr lang="lv-LV" dirty="0"/>
              <a:t>»</a:t>
            </a:r>
          </a:p>
        </p:txBody>
      </p:sp>
      <p:pic>
        <p:nvPicPr>
          <p:cNvPr id="1026" name="Picture 2" descr="Breakup, Divorce, Separation, Relationship, Couple">
            <a:extLst>
              <a:ext uri="{FF2B5EF4-FFF2-40B4-BE49-F238E27FC236}">
                <a16:creationId xmlns="" xmlns:a16="http://schemas.microsoft.com/office/drawing/2014/main" id="{7254CFA2-F39B-489A-B558-881B600C0C14}"/>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379478" y="1300163"/>
            <a:ext cx="4680000" cy="30956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DADB006F-68DB-4CCC-AD3C-F878399D41D3}"/>
              </a:ext>
            </a:extLst>
          </p:cNvPr>
          <p:cNvSpPr txBox="1"/>
          <p:nvPr/>
        </p:nvSpPr>
        <p:spPr>
          <a:xfrm>
            <a:off x="8627165" y="4462982"/>
            <a:ext cx="3167270" cy="307777"/>
          </a:xfrm>
          <a:prstGeom prst="rect">
            <a:avLst/>
          </a:prstGeom>
          <a:noFill/>
        </p:spPr>
        <p:txBody>
          <a:bodyPr wrap="square" rtlCol="0">
            <a:spAutoFit/>
          </a:bodyPr>
          <a:lstStyle/>
          <a:p>
            <a:r>
              <a:rPr lang="lv-LV" sz="1400" dirty="0"/>
              <a:t>Attēls: pixabay.com</a:t>
            </a:r>
            <a:endParaRPr lang="en-GB" sz="1400" dirty="0"/>
          </a:p>
        </p:txBody>
      </p:sp>
    </p:spTree>
    <p:extLst>
      <p:ext uri="{BB962C8B-B14F-4D97-AF65-F5344CB8AC3E}">
        <p14:creationId xmlns="" xmlns:p14="http://schemas.microsoft.com/office/powerpoint/2010/main" val="259296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13950B7-388E-497C-ABD7-C79A29E4262E}"/>
              </a:ext>
            </a:extLst>
          </p:cNvPr>
          <p:cNvPicPr>
            <a:picLocks noChangeAspect="1"/>
          </p:cNvPicPr>
          <p:nvPr/>
        </p:nvPicPr>
        <p:blipFill>
          <a:blip r:embed="rId2" cstate="print"/>
          <a:stretch>
            <a:fillRect/>
          </a:stretch>
        </p:blipFill>
        <p:spPr>
          <a:xfrm>
            <a:off x="7164865" y="2080842"/>
            <a:ext cx="4802010" cy="2696316"/>
          </a:xfrm>
          <a:prstGeom prst="rect">
            <a:avLst/>
          </a:prstGeom>
          <a:ln>
            <a:noFill/>
          </a:ln>
          <a:effectLst>
            <a:softEdge rad="112500"/>
          </a:effectLst>
        </p:spPr>
      </p:pic>
      <p:sp>
        <p:nvSpPr>
          <p:cNvPr id="4" name="TextBox 3">
            <a:extLst>
              <a:ext uri="{FF2B5EF4-FFF2-40B4-BE49-F238E27FC236}">
                <a16:creationId xmlns="" xmlns:a16="http://schemas.microsoft.com/office/drawing/2014/main" id="{26024D66-9974-4512-9C25-8A5A5694A529}"/>
              </a:ext>
            </a:extLst>
          </p:cNvPr>
          <p:cNvSpPr txBox="1"/>
          <p:nvPr/>
        </p:nvSpPr>
        <p:spPr>
          <a:xfrm>
            <a:off x="119270" y="174982"/>
            <a:ext cx="609600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1. aktivitāte. Konflikti sabiedrībā.</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1111431E-71BC-45E2-8391-02C2085AB12D}"/>
              </a:ext>
            </a:extLst>
          </p:cNvPr>
          <p:cNvSpPr txBox="1"/>
          <p:nvPr/>
        </p:nvSpPr>
        <p:spPr>
          <a:xfrm>
            <a:off x="463665" y="1286054"/>
            <a:ext cx="6096000" cy="4655377"/>
          </a:xfrm>
          <a:prstGeom prst="rect">
            <a:avLst/>
          </a:prstGeom>
          <a:noFill/>
        </p:spPr>
        <p:txBody>
          <a:bodyPr wrap="square">
            <a:spAutoFit/>
          </a:bodyPr>
          <a:lstStyle/>
          <a:p>
            <a:pPr algn="just">
              <a:lnSpc>
                <a:spcPct val="107000"/>
              </a:lnSpc>
              <a:spcAft>
                <a:spcPts val="800"/>
              </a:spcAft>
            </a:pPr>
            <a:r>
              <a:rPr lang="lv-LV" sz="2000" dirty="0">
                <a:effectLst/>
                <a:latin typeface="Calibri" panose="020F0502020204030204" pitchFamily="34" charset="0"/>
                <a:ea typeface="Times New Roman" panose="02020603050405020304" pitchFamily="18" charset="0"/>
                <a:cs typeface="Times New Roman" panose="02020603050405020304" pitchFamily="18" charset="0"/>
              </a:rPr>
              <a:t>Pārdomā dažādus konfliktus sabiedrībā. Tie var būt starptautiski konflikti un kari, kā arī noziegumi, kas izdarīti, draudot ar nazi vai ieroci.</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000" dirty="0">
                <a:effectLst/>
                <a:latin typeface="Calibri" panose="020F0502020204030204" pitchFamily="34" charset="0"/>
                <a:ea typeface="Calibri" panose="020F0502020204030204" pitchFamily="34" charset="0"/>
                <a:cs typeface="Times New Roman" panose="02020603050405020304" pitchFamily="18" charset="0"/>
              </a:rPr>
              <a:t>Vai vari atcerēties kādus piemērus, kur ar konfliktiem saistītie jautājumi aplūkoti ziņās?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000" dirty="0">
                <a:effectLst/>
                <a:latin typeface="Calibri" panose="020F0502020204030204" pitchFamily="34" charset="0"/>
                <a:ea typeface="Calibri" panose="020F0502020204030204" pitchFamily="34" charset="0"/>
                <a:cs typeface="Times New Roman" panose="02020603050405020304" pitchFamily="18" charset="0"/>
              </a:rPr>
              <a:t>Kas ierosināja notikuma saasināšanu?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000" dirty="0">
                <a:effectLst/>
                <a:latin typeface="Calibri" panose="020F0502020204030204" pitchFamily="34" charset="0"/>
                <a:ea typeface="Calibri" panose="020F0502020204030204" pitchFamily="34" charset="0"/>
                <a:cs typeface="Times New Roman" panose="02020603050405020304" pitchFamily="18" charset="0"/>
              </a:rPr>
              <a:t>Vai šajā situācijā kāds ir mēģinājis mazināt problēmu? Ja jā, tad kā?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000" dirty="0">
                <a:effectLst/>
                <a:latin typeface="Calibri" panose="020F0502020204030204" pitchFamily="34" charset="0"/>
                <a:ea typeface="Calibri" panose="020F0502020204030204" pitchFamily="34" charset="0"/>
                <a:cs typeface="Times New Roman" panose="02020603050405020304" pitchFamily="18" charset="0"/>
              </a:rPr>
              <a:t>Vai vari atsaukt atmiņā piemērus (plaši zināmus vai tev personīgi zināmus), kur kādam cilvēkam izdevies mazināt sarežģītas situācijas nopietnību? Ja jā, tad kā?</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361F18CC-DB5A-41A1-BCE6-06B4C8839836}"/>
              </a:ext>
            </a:extLst>
          </p:cNvPr>
          <p:cNvSpPr txBox="1"/>
          <p:nvPr/>
        </p:nvSpPr>
        <p:spPr>
          <a:xfrm>
            <a:off x="8799605" y="4913556"/>
            <a:ext cx="3167270" cy="307777"/>
          </a:xfrm>
          <a:prstGeom prst="rect">
            <a:avLst/>
          </a:prstGeom>
          <a:noFill/>
        </p:spPr>
        <p:txBody>
          <a:bodyPr wrap="square" rtlCol="0">
            <a:spAutoFit/>
          </a:bodyPr>
          <a:lstStyle/>
          <a:p>
            <a:r>
              <a:rPr lang="lv-LV" sz="1400" dirty="0"/>
              <a:t>Attēls: pixabay.com</a:t>
            </a:r>
            <a:endParaRPr lang="en-GB" sz="1400" dirty="0"/>
          </a:p>
        </p:txBody>
      </p:sp>
    </p:spTree>
    <p:extLst>
      <p:ext uri="{BB962C8B-B14F-4D97-AF65-F5344CB8AC3E}">
        <p14:creationId xmlns="" xmlns:p14="http://schemas.microsoft.com/office/powerpoint/2010/main" val="258382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0889F88-2986-4DDC-B261-FE3161D2E1A6}"/>
              </a:ext>
            </a:extLst>
          </p:cNvPr>
          <p:cNvSpPr txBox="1"/>
          <p:nvPr/>
        </p:nvSpPr>
        <p:spPr>
          <a:xfrm>
            <a:off x="0" y="35525"/>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2. </a:t>
            </a:r>
            <a:r>
              <a:rPr lang="lv-LV" sz="2400" b="1" dirty="0">
                <a:latin typeface="Calibri"/>
                <a:ea typeface="Times New Roman" panose="02020603050405020304" pitchFamily="18" charset="0"/>
                <a:cs typeface="Times New Roman"/>
              </a:rPr>
              <a:t>Aktivitāte. Tautu varonība</a:t>
            </a:r>
            <a:endParaRPr lang="lv-LV"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2978C0AC-A029-48ED-A9C9-358050EC94EC}"/>
              </a:ext>
            </a:extLst>
          </p:cNvPr>
          <p:cNvSpPr txBox="1"/>
          <p:nvPr/>
        </p:nvSpPr>
        <p:spPr>
          <a:xfrm>
            <a:off x="238540" y="527647"/>
            <a:ext cx="9460388" cy="5293757"/>
          </a:xfrm>
          <a:custGeom>
            <a:avLst/>
            <a:gdLst>
              <a:gd name="connsiteX0" fmla="*/ 0 w 9460388"/>
              <a:gd name="connsiteY0" fmla="*/ 0 h 5293757"/>
              <a:gd name="connsiteX1" fmla="*/ 391930 w 9460388"/>
              <a:gd name="connsiteY1" fmla="*/ 0 h 5293757"/>
              <a:gd name="connsiteX2" fmla="*/ 1162275 w 9460388"/>
              <a:gd name="connsiteY2" fmla="*/ 0 h 5293757"/>
              <a:gd name="connsiteX3" fmla="*/ 1743414 w 9460388"/>
              <a:gd name="connsiteY3" fmla="*/ 0 h 5293757"/>
              <a:gd name="connsiteX4" fmla="*/ 2608364 w 9460388"/>
              <a:gd name="connsiteY4" fmla="*/ 0 h 5293757"/>
              <a:gd name="connsiteX5" fmla="*/ 3189501 w 9460388"/>
              <a:gd name="connsiteY5" fmla="*/ 0 h 5293757"/>
              <a:gd name="connsiteX6" fmla="*/ 3770640 w 9460388"/>
              <a:gd name="connsiteY6" fmla="*/ 0 h 5293757"/>
              <a:gd name="connsiteX7" fmla="*/ 4540986 w 9460388"/>
              <a:gd name="connsiteY7" fmla="*/ 0 h 5293757"/>
              <a:gd name="connsiteX8" fmla="*/ 5405936 w 9460388"/>
              <a:gd name="connsiteY8" fmla="*/ 0 h 5293757"/>
              <a:gd name="connsiteX9" fmla="*/ 5892470 w 9460388"/>
              <a:gd name="connsiteY9" fmla="*/ 0 h 5293757"/>
              <a:gd name="connsiteX10" fmla="*/ 6473607 w 9460388"/>
              <a:gd name="connsiteY10" fmla="*/ 0 h 5293757"/>
              <a:gd name="connsiteX11" fmla="*/ 6865538 w 9460388"/>
              <a:gd name="connsiteY11" fmla="*/ 0 h 5293757"/>
              <a:gd name="connsiteX12" fmla="*/ 7446676 w 9460388"/>
              <a:gd name="connsiteY12" fmla="*/ 0 h 5293757"/>
              <a:gd name="connsiteX13" fmla="*/ 8311626 w 9460388"/>
              <a:gd name="connsiteY13" fmla="*/ 0 h 5293757"/>
              <a:gd name="connsiteX14" fmla="*/ 8798160 w 9460388"/>
              <a:gd name="connsiteY14" fmla="*/ 0 h 5293757"/>
              <a:gd name="connsiteX15" fmla="*/ 9460388 w 9460388"/>
              <a:gd name="connsiteY15" fmla="*/ 0 h 5293757"/>
              <a:gd name="connsiteX16" fmla="*/ 9460388 w 9460388"/>
              <a:gd name="connsiteY16" fmla="*/ 694070 h 5293757"/>
              <a:gd name="connsiteX17" fmla="*/ 9460388 w 9460388"/>
              <a:gd name="connsiteY17" fmla="*/ 1388140 h 5293757"/>
              <a:gd name="connsiteX18" fmla="*/ 9460388 w 9460388"/>
              <a:gd name="connsiteY18" fmla="*/ 1976335 h 5293757"/>
              <a:gd name="connsiteX19" fmla="*/ 9460388 w 9460388"/>
              <a:gd name="connsiteY19" fmla="*/ 2405718 h 5293757"/>
              <a:gd name="connsiteX20" fmla="*/ 9460388 w 9460388"/>
              <a:gd name="connsiteY20" fmla="*/ 2993912 h 5293757"/>
              <a:gd name="connsiteX21" fmla="*/ 9460388 w 9460388"/>
              <a:gd name="connsiteY21" fmla="*/ 3635045 h 5293757"/>
              <a:gd name="connsiteX22" fmla="*/ 9460388 w 9460388"/>
              <a:gd name="connsiteY22" fmla="*/ 4223240 h 5293757"/>
              <a:gd name="connsiteX23" fmla="*/ 9460388 w 9460388"/>
              <a:gd name="connsiteY23" fmla="*/ 4652623 h 5293757"/>
              <a:gd name="connsiteX24" fmla="*/ 9460388 w 9460388"/>
              <a:gd name="connsiteY24" fmla="*/ 5293757 h 5293757"/>
              <a:gd name="connsiteX25" fmla="*/ 8784646 w 9460388"/>
              <a:gd name="connsiteY25" fmla="*/ 5293757 h 5293757"/>
              <a:gd name="connsiteX26" fmla="*/ 8392715 w 9460388"/>
              <a:gd name="connsiteY26" fmla="*/ 5293757 h 5293757"/>
              <a:gd name="connsiteX27" fmla="*/ 8000784 w 9460388"/>
              <a:gd name="connsiteY27" fmla="*/ 5293757 h 5293757"/>
              <a:gd name="connsiteX28" fmla="*/ 7135835 w 9460388"/>
              <a:gd name="connsiteY28" fmla="*/ 5293757 h 5293757"/>
              <a:gd name="connsiteX29" fmla="*/ 6554697 w 9460388"/>
              <a:gd name="connsiteY29" fmla="*/ 5293757 h 5293757"/>
              <a:gd name="connsiteX30" fmla="*/ 5689747 w 9460388"/>
              <a:gd name="connsiteY30" fmla="*/ 5293757 h 5293757"/>
              <a:gd name="connsiteX31" fmla="*/ 5014005 w 9460388"/>
              <a:gd name="connsiteY31" fmla="*/ 5293757 h 5293757"/>
              <a:gd name="connsiteX32" fmla="*/ 4432867 w 9460388"/>
              <a:gd name="connsiteY32" fmla="*/ 5293757 h 5293757"/>
              <a:gd name="connsiteX33" fmla="*/ 3946333 w 9460388"/>
              <a:gd name="connsiteY33" fmla="*/ 5293757 h 5293757"/>
              <a:gd name="connsiteX34" fmla="*/ 3459799 w 9460388"/>
              <a:gd name="connsiteY34" fmla="*/ 5293757 h 5293757"/>
              <a:gd name="connsiteX35" fmla="*/ 2878660 w 9460388"/>
              <a:gd name="connsiteY35" fmla="*/ 5293757 h 5293757"/>
              <a:gd name="connsiteX36" fmla="*/ 2013711 w 9460388"/>
              <a:gd name="connsiteY36" fmla="*/ 5293757 h 5293757"/>
              <a:gd name="connsiteX37" fmla="*/ 1527176 w 9460388"/>
              <a:gd name="connsiteY37" fmla="*/ 5293757 h 5293757"/>
              <a:gd name="connsiteX38" fmla="*/ 1135246 w 9460388"/>
              <a:gd name="connsiteY38" fmla="*/ 5293757 h 5293757"/>
              <a:gd name="connsiteX39" fmla="*/ 648712 w 9460388"/>
              <a:gd name="connsiteY39" fmla="*/ 5293757 h 5293757"/>
              <a:gd name="connsiteX40" fmla="*/ 0 w 9460388"/>
              <a:gd name="connsiteY40" fmla="*/ 5293757 h 5293757"/>
              <a:gd name="connsiteX41" fmla="*/ 0 w 9460388"/>
              <a:gd name="connsiteY41" fmla="*/ 4758498 h 5293757"/>
              <a:gd name="connsiteX42" fmla="*/ 0 w 9460388"/>
              <a:gd name="connsiteY42" fmla="*/ 4170303 h 5293757"/>
              <a:gd name="connsiteX43" fmla="*/ 0 w 9460388"/>
              <a:gd name="connsiteY43" fmla="*/ 3476232 h 5293757"/>
              <a:gd name="connsiteX44" fmla="*/ 0 w 9460388"/>
              <a:gd name="connsiteY44" fmla="*/ 2888037 h 5293757"/>
              <a:gd name="connsiteX45" fmla="*/ 0 w 9460388"/>
              <a:gd name="connsiteY45" fmla="*/ 2299843 h 5293757"/>
              <a:gd name="connsiteX46" fmla="*/ 0 w 9460388"/>
              <a:gd name="connsiteY46" fmla="*/ 1658710 h 5293757"/>
              <a:gd name="connsiteX47" fmla="*/ 0 w 9460388"/>
              <a:gd name="connsiteY47" fmla="*/ 964639 h 5293757"/>
              <a:gd name="connsiteX48" fmla="*/ 0 w 9460388"/>
              <a:gd name="connsiteY48" fmla="*/ 535257 h 5293757"/>
              <a:gd name="connsiteX49" fmla="*/ 0 w 9460388"/>
              <a:gd name="connsiteY49" fmla="*/ 0 h 529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460388" h="5293757" extrusionOk="0">
                <a:moveTo>
                  <a:pt x="0" y="0"/>
                </a:moveTo>
                <a:cubicBezTo>
                  <a:pt x="169202" y="-2037"/>
                  <a:pt x="244545" y="15925"/>
                  <a:pt x="391930" y="0"/>
                </a:cubicBezTo>
                <a:cubicBezTo>
                  <a:pt x="571497" y="32401"/>
                  <a:pt x="969074" y="1021"/>
                  <a:pt x="1162275" y="0"/>
                </a:cubicBezTo>
                <a:cubicBezTo>
                  <a:pt x="1444308" y="-39803"/>
                  <a:pt x="1597924" y="-34847"/>
                  <a:pt x="1743414" y="0"/>
                </a:cubicBezTo>
                <a:cubicBezTo>
                  <a:pt x="1980636" y="37896"/>
                  <a:pt x="2200772" y="-28683"/>
                  <a:pt x="2608364" y="0"/>
                </a:cubicBezTo>
                <a:cubicBezTo>
                  <a:pt x="3019337" y="-3824"/>
                  <a:pt x="3000694" y="17860"/>
                  <a:pt x="3189501" y="0"/>
                </a:cubicBezTo>
                <a:cubicBezTo>
                  <a:pt x="3388021" y="-43785"/>
                  <a:pt x="3660702" y="5080"/>
                  <a:pt x="3770640" y="0"/>
                </a:cubicBezTo>
                <a:cubicBezTo>
                  <a:pt x="3848343" y="-25414"/>
                  <a:pt x="4378191" y="33618"/>
                  <a:pt x="4540986" y="0"/>
                </a:cubicBezTo>
                <a:cubicBezTo>
                  <a:pt x="4764925" y="17717"/>
                  <a:pt x="5117264" y="-24020"/>
                  <a:pt x="5405936" y="0"/>
                </a:cubicBezTo>
                <a:cubicBezTo>
                  <a:pt x="5789129" y="27656"/>
                  <a:pt x="5733803" y="-4439"/>
                  <a:pt x="5892470" y="0"/>
                </a:cubicBezTo>
                <a:cubicBezTo>
                  <a:pt x="5994119" y="-18254"/>
                  <a:pt x="6270939" y="-32637"/>
                  <a:pt x="6473607" y="0"/>
                </a:cubicBezTo>
                <a:cubicBezTo>
                  <a:pt x="6682406" y="-20307"/>
                  <a:pt x="6687836" y="-6942"/>
                  <a:pt x="6865538" y="0"/>
                </a:cubicBezTo>
                <a:cubicBezTo>
                  <a:pt x="7115762" y="32687"/>
                  <a:pt x="7237965" y="-8729"/>
                  <a:pt x="7446676" y="0"/>
                </a:cubicBezTo>
                <a:cubicBezTo>
                  <a:pt x="7689449" y="21776"/>
                  <a:pt x="7948650" y="-61412"/>
                  <a:pt x="8311626" y="0"/>
                </a:cubicBezTo>
                <a:cubicBezTo>
                  <a:pt x="8639215" y="-12635"/>
                  <a:pt x="8667376" y="-17197"/>
                  <a:pt x="8798160" y="0"/>
                </a:cubicBezTo>
                <a:cubicBezTo>
                  <a:pt x="8916416" y="45368"/>
                  <a:pt x="9338334" y="11784"/>
                  <a:pt x="9460388" y="0"/>
                </a:cubicBezTo>
                <a:cubicBezTo>
                  <a:pt x="9515783" y="263121"/>
                  <a:pt x="9434866" y="466784"/>
                  <a:pt x="9460388" y="694070"/>
                </a:cubicBezTo>
                <a:cubicBezTo>
                  <a:pt x="9490074" y="844325"/>
                  <a:pt x="9508251" y="1168978"/>
                  <a:pt x="9460388" y="1388140"/>
                </a:cubicBezTo>
                <a:cubicBezTo>
                  <a:pt x="9429990" y="1641434"/>
                  <a:pt x="9454335" y="1706759"/>
                  <a:pt x="9460388" y="1976335"/>
                </a:cubicBezTo>
                <a:cubicBezTo>
                  <a:pt x="9443364" y="2254013"/>
                  <a:pt x="9477335" y="2264800"/>
                  <a:pt x="9460388" y="2405718"/>
                </a:cubicBezTo>
                <a:cubicBezTo>
                  <a:pt x="9385364" y="2532183"/>
                  <a:pt x="9454742" y="2669324"/>
                  <a:pt x="9460388" y="2993912"/>
                </a:cubicBezTo>
                <a:cubicBezTo>
                  <a:pt x="9469742" y="3181528"/>
                  <a:pt x="9437630" y="3333768"/>
                  <a:pt x="9460388" y="3635045"/>
                </a:cubicBezTo>
                <a:cubicBezTo>
                  <a:pt x="9454960" y="3926092"/>
                  <a:pt x="9440475" y="3993094"/>
                  <a:pt x="9460388" y="4223240"/>
                </a:cubicBezTo>
                <a:cubicBezTo>
                  <a:pt x="9455780" y="4440354"/>
                  <a:pt x="9479483" y="4497931"/>
                  <a:pt x="9460388" y="4652623"/>
                </a:cubicBezTo>
                <a:cubicBezTo>
                  <a:pt x="9463034" y="4846588"/>
                  <a:pt x="9493485" y="4983802"/>
                  <a:pt x="9460388" y="5293757"/>
                </a:cubicBezTo>
                <a:cubicBezTo>
                  <a:pt x="9215312" y="5317106"/>
                  <a:pt x="8962803" y="5282017"/>
                  <a:pt x="8784646" y="5293757"/>
                </a:cubicBezTo>
                <a:cubicBezTo>
                  <a:pt x="8613616" y="5289563"/>
                  <a:pt x="8541209" y="5274809"/>
                  <a:pt x="8392715" y="5293757"/>
                </a:cubicBezTo>
                <a:cubicBezTo>
                  <a:pt x="8210076" y="5310505"/>
                  <a:pt x="8137043" y="5320163"/>
                  <a:pt x="8000784" y="5293757"/>
                </a:cubicBezTo>
                <a:cubicBezTo>
                  <a:pt x="7841824" y="5321797"/>
                  <a:pt x="7628245" y="5295366"/>
                  <a:pt x="7135835" y="5293757"/>
                </a:cubicBezTo>
                <a:cubicBezTo>
                  <a:pt x="6761284" y="5291148"/>
                  <a:pt x="6713120" y="5315640"/>
                  <a:pt x="6554697" y="5293757"/>
                </a:cubicBezTo>
                <a:cubicBezTo>
                  <a:pt x="6426758" y="5299976"/>
                  <a:pt x="5910846" y="5285692"/>
                  <a:pt x="5689747" y="5293757"/>
                </a:cubicBezTo>
                <a:cubicBezTo>
                  <a:pt x="5449458" y="5279164"/>
                  <a:pt x="5292186" y="5351686"/>
                  <a:pt x="5014005" y="5293757"/>
                </a:cubicBezTo>
                <a:cubicBezTo>
                  <a:pt x="4698912" y="5276879"/>
                  <a:pt x="4736156" y="5312013"/>
                  <a:pt x="4432867" y="5293757"/>
                </a:cubicBezTo>
                <a:cubicBezTo>
                  <a:pt x="4129449" y="5261586"/>
                  <a:pt x="4055216" y="5306000"/>
                  <a:pt x="3946333" y="5293757"/>
                </a:cubicBezTo>
                <a:cubicBezTo>
                  <a:pt x="3804665" y="5304556"/>
                  <a:pt x="3677032" y="5267192"/>
                  <a:pt x="3459799" y="5293757"/>
                </a:cubicBezTo>
                <a:cubicBezTo>
                  <a:pt x="3188722" y="5328704"/>
                  <a:pt x="3104265" y="5327255"/>
                  <a:pt x="2878660" y="5293757"/>
                </a:cubicBezTo>
                <a:cubicBezTo>
                  <a:pt x="2608566" y="5269840"/>
                  <a:pt x="2330340" y="5356302"/>
                  <a:pt x="2013711" y="5293757"/>
                </a:cubicBezTo>
                <a:cubicBezTo>
                  <a:pt x="1734911" y="5279092"/>
                  <a:pt x="1661366" y="5307424"/>
                  <a:pt x="1527176" y="5293757"/>
                </a:cubicBezTo>
                <a:cubicBezTo>
                  <a:pt x="1369132" y="5287122"/>
                  <a:pt x="1225701" y="5315171"/>
                  <a:pt x="1135246" y="5293757"/>
                </a:cubicBezTo>
                <a:cubicBezTo>
                  <a:pt x="1028950" y="5264622"/>
                  <a:pt x="739493" y="5278234"/>
                  <a:pt x="648712" y="5293757"/>
                </a:cubicBezTo>
                <a:cubicBezTo>
                  <a:pt x="528022" y="5309286"/>
                  <a:pt x="102454" y="5234824"/>
                  <a:pt x="0" y="5293757"/>
                </a:cubicBezTo>
                <a:cubicBezTo>
                  <a:pt x="23620" y="5026564"/>
                  <a:pt x="17910" y="4961872"/>
                  <a:pt x="0" y="4758498"/>
                </a:cubicBezTo>
                <a:cubicBezTo>
                  <a:pt x="-20925" y="4544096"/>
                  <a:pt x="-27186" y="4454565"/>
                  <a:pt x="0" y="4170303"/>
                </a:cubicBezTo>
                <a:cubicBezTo>
                  <a:pt x="52826" y="3831853"/>
                  <a:pt x="-50739" y="3711561"/>
                  <a:pt x="0" y="3476232"/>
                </a:cubicBezTo>
                <a:cubicBezTo>
                  <a:pt x="85073" y="3269988"/>
                  <a:pt x="33281" y="3132339"/>
                  <a:pt x="0" y="2888037"/>
                </a:cubicBezTo>
                <a:cubicBezTo>
                  <a:pt x="-36711" y="2682794"/>
                  <a:pt x="-61105" y="2537986"/>
                  <a:pt x="0" y="2299843"/>
                </a:cubicBezTo>
                <a:cubicBezTo>
                  <a:pt x="-27221" y="2069929"/>
                  <a:pt x="-80839" y="1784581"/>
                  <a:pt x="0" y="1658710"/>
                </a:cubicBezTo>
                <a:cubicBezTo>
                  <a:pt x="-52645" y="1468240"/>
                  <a:pt x="50505" y="1234419"/>
                  <a:pt x="0" y="964639"/>
                </a:cubicBezTo>
                <a:cubicBezTo>
                  <a:pt x="18229" y="746406"/>
                  <a:pt x="4331" y="715851"/>
                  <a:pt x="0" y="535257"/>
                </a:cubicBezTo>
                <a:cubicBezTo>
                  <a:pt x="27879" y="351515"/>
                  <a:pt x="3219" y="273620"/>
                  <a:pt x="0" y="0"/>
                </a:cubicBezTo>
                <a:close/>
              </a:path>
            </a:pathLst>
          </a:custGeom>
          <a:noFill/>
          <a:ln>
            <a:solidFill>
              <a:schemeClr val="tx1"/>
            </a:solidFill>
            <a:extLst>
              <a:ext uri="{C807C97D-BFC1-408E-A445-0C87EB9F89A2}">
                <ask:lineSketchStyleProps xmlns="" xmlns:ask="http://schemas.microsoft.com/office/drawing/2018/sketchyshapes" sd="2765261637">
                  <a:custGeom>
                    <a:avLst/>
                    <a:gdLst>
                      <a:gd name="connsiteX0" fmla="*/ 0 w 9104243"/>
                      <a:gd name="connsiteY0" fmla="*/ 0 h 5909310"/>
                      <a:gd name="connsiteX1" fmla="*/ 377176 w 9104243"/>
                      <a:gd name="connsiteY1" fmla="*/ 0 h 5909310"/>
                      <a:gd name="connsiteX2" fmla="*/ 1118521 w 9104243"/>
                      <a:gd name="connsiteY2" fmla="*/ 0 h 5909310"/>
                      <a:gd name="connsiteX3" fmla="*/ 1677782 w 9104243"/>
                      <a:gd name="connsiteY3" fmla="*/ 0 h 5909310"/>
                      <a:gd name="connsiteX4" fmla="*/ 2510170 w 9104243"/>
                      <a:gd name="connsiteY4" fmla="*/ 0 h 5909310"/>
                      <a:gd name="connsiteX5" fmla="*/ 3069430 w 9104243"/>
                      <a:gd name="connsiteY5" fmla="*/ 0 h 5909310"/>
                      <a:gd name="connsiteX6" fmla="*/ 3628691 w 9104243"/>
                      <a:gd name="connsiteY6" fmla="*/ 0 h 5909310"/>
                      <a:gd name="connsiteX7" fmla="*/ 4370037 w 9104243"/>
                      <a:gd name="connsiteY7" fmla="*/ 0 h 5909310"/>
                      <a:gd name="connsiteX8" fmla="*/ 5202425 w 9104243"/>
                      <a:gd name="connsiteY8" fmla="*/ 0 h 5909310"/>
                      <a:gd name="connsiteX9" fmla="*/ 5670643 w 9104243"/>
                      <a:gd name="connsiteY9" fmla="*/ 0 h 5909310"/>
                      <a:gd name="connsiteX10" fmla="*/ 6229903 w 9104243"/>
                      <a:gd name="connsiteY10" fmla="*/ 0 h 5909310"/>
                      <a:gd name="connsiteX11" fmla="*/ 6607079 w 9104243"/>
                      <a:gd name="connsiteY11" fmla="*/ 0 h 5909310"/>
                      <a:gd name="connsiteX12" fmla="*/ 7166340 w 9104243"/>
                      <a:gd name="connsiteY12" fmla="*/ 0 h 5909310"/>
                      <a:gd name="connsiteX13" fmla="*/ 7998728 w 9104243"/>
                      <a:gd name="connsiteY13" fmla="*/ 0 h 5909310"/>
                      <a:gd name="connsiteX14" fmla="*/ 8466946 w 9104243"/>
                      <a:gd name="connsiteY14" fmla="*/ 0 h 5909310"/>
                      <a:gd name="connsiteX15" fmla="*/ 9104243 w 9104243"/>
                      <a:gd name="connsiteY15" fmla="*/ 0 h 5909310"/>
                      <a:gd name="connsiteX16" fmla="*/ 9104243 w 9104243"/>
                      <a:gd name="connsiteY16" fmla="*/ 774776 h 5909310"/>
                      <a:gd name="connsiteX17" fmla="*/ 9104243 w 9104243"/>
                      <a:gd name="connsiteY17" fmla="*/ 1549552 h 5909310"/>
                      <a:gd name="connsiteX18" fmla="*/ 9104243 w 9104243"/>
                      <a:gd name="connsiteY18" fmla="*/ 2206142 h 5909310"/>
                      <a:gd name="connsiteX19" fmla="*/ 9104243 w 9104243"/>
                      <a:gd name="connsiteY19" fmla="*/ 2685453 h 5909310"/>
                      <a:gd name="connsiteX20" fmla="*/ 9104243 w 9104243"/>
                      <a:gd name="connsiteY20" fmla="*/ 3342042 h 5909310"/>
                      <a:gd name="connsiteX21" fmla="*/ 9104243 w 9104243"/>
                      <a:gd name="connsiteY21" fmla="*/ 4057725 h 5909310"/>
                      <a:gd name="connsiteX22" fmla="*/ 9104243 w 9104243"/>
                      <a:gd name="connsiteY22" fmla="*/ 4714315 h 5909310"/>
                      <a:gd name="connsiteX23" fmla="*/ 9104243 w 9104243"/>
                      <a:gd name="connsiteY23" fmla="*/ 5193626 h 5909310"/>
                      <a:gd name="connsiteX24" fmla="*/ 9104243 w 9104243"/>
                      <a:gd name="connsiteY24" fmla="*/ 5909310 h 5909310"/>
                      <a:gd name="connsiteX25" fmla="*/ 8453940 w 9104243"/>
                      <a:gd name="connsiteY25" fmla="*/ 5909310 h 5909310"/>
                      <a:gd name="connsiteX26" fmla="*/ 8076764 w 9104243"/>
                      <a:gd name="connsiteY26" fmla="*/ 5909310 h 5909310"/>
                      <a:gd name="connsiteX27" fmla="*/ 7699588 w 9104243"/>
                      <a:gd name="connsiteY27" fmla="*/ 5909310 h 5909310"/>
                      <a:gd name="connsiteX28" fmla="*/ 6867200 w 9104243"/>
                      <a:gd name="connsiteY28" fmla="*/ 5909310 h 5909310"/>
                      <a:gd name="connsiteX29" fmla="*/ 6307940 w 9104243"/>
                      <a:gd name="connsiteY29" fmla="*/ 5909310 h 5909310"/>
                      <a:gd name="connsiteX30" fmla="*/ 5475552 w 9104243"/>
                      <a:gd name="connsiteY30" fmla="*/ 5909310 h 5909310"/>
                      <a:gd name="connsiteX31" fmla="*/ 4825249 w 9104243"/>
                      <a:gd name="connsiteY31" fmla="*/ 5909310 h 5909310"/>
                      <a:gd name="connsiteX32" fmla="*/ 4265988 w 9104243"/>
                      <a:gd name="connsiteY32" fmla="*/ 5909310 h 5909310"/>
                      <a:gd name="connsiteX33" fmla="*/ 3797770 w 9104243"/>
                      <a:gd name="connsiteY33" fmla="*/ 5909310 h 5909310"/>
                      <a:gd name="connsiteX34" fmla="*/ 3329552 w 9104243"/>
                      <a:gd name="connsiteY34" fmla="*/ 5909310 h 5909310"/>
                      <a:gd name="connsiteX35" fmla="*/ 2770291 w 9104243"/>
                      <a:gd name="connsiteY35" fmla="*/ 5909310 h 5909310"/>
                      <a:gd name="connsiteX36" fmla="*/ 1937903 w 9104243"/>
                      <a:gd name="connsiteY36" fmla="*/ 5909310 h 5909310"/>
                      <a:gd name="connsiteX37" fmla="*/ 1469685 w 9104243"/>
                      <a:gd name="connsiteY37" fmla="*/ 5909310 h 5909310"/>
                      <a:gd name="connsiteX38" fmla="*/ 1092509 w 9104243"/>
                      <a:gd name="connsiteY38" fmla="*/ 5909310 h 5909310"/>
                      <a:gd name="connsiteX39" fmla="*/ 624291 w 9104243"/>
                      <a:gd name="connsiteY39" fmla="*/ 5909310 h 5909310"/>
                      <a:gd name="connsiteX40" fmla="*/ 0 w 9104243"/>
                      <a:gd name="connsiteY40" fmla="*/ 5909310 h 5909310"/>
                      <a:gd name="connsiteX41" fmla="*/ 0 w 9104243"/>
                      <a:gd name="connsiteY41" fmla="*/ 5311812 h 5909310"/>
                      <a:gd name="connsiteX42" fmla="*/ 0 w 9104243"/>
                      <a:gd name="connsiteY42" fmla="*/ 4655222 h 5909310"/>
                      <a:gd name="connsiteX43" fmla="*/ 0 w 9104243"/>
                      <a:gd name="connsiteY43" fmla="*/ 3880446 h 5909310"/>
                      <a:gd name="connsiteX44" fmla="*/ 0 w 9104243"/>
                      <a:gd name="connsiteY44" fmla="*/ 3223856 h 5909310"/>
                      <a:gd name="connsiteX45" fmla="*/ 0 w 9104243"/>
                      <a:gd name="connsiteY45" fmla="*/ 2567267 h 5909310"/>
                      <a:gd name="connsiteX46" fmla="*/ 0 w 9104243"/>
                      <a:gd name="connsiteY46" fmla="*/ 1851584 h 5909310"/>
                      <a:gd name="connsiteX47" fmla="*/ 0 w 9104243"/>
                      <a:gd name="connsiteY47" fmla="*/ 1076807 h 5909310"/>
                      <a:gd name="connsiteX48" fmla="*/ 0 w 9104243"/>
                      <a:gd name="connsiteY48" fmla="*/ 597497 h 5909310"/>
                      <a:gd name="connsiteX49" fmla="*/ 0 w 9104243"/>
                      <a:gd name="connsiteY49" fmla="*/ 0 h 590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104243" h="5909310" extrusionOk="0">
                        <a:moveTo>
                          <a:pt x="0" y="0"/>
                        </a:moveTo>
                        <a:cubicBezTo>
                          <a:pt x="160325" y="-5182"/>
                          <a:pt x="238424" y="16354"/>
                          <a:pt x="377176" y="0"/>
                        </a:cubicBezTo>
                        <a:cubicBezTo>
                          <a:pt x="545526" y="29846"/>
                          <a:pt x="929226" y="4339"/>
                          <a:pt x="1118521" y="0"/>
                        </a:cubicBezTo>
                        <a:cubicBezTo>
                          <a:pt x="1369715" y="-39284"/>
                          <a:pt x="1514709" y="-15929"/>
                          <a:pt x="1677782" y="0"/>
                        </a:cubicBezTo>
                        <a:cubicBezTo>
                          <a:pt x="1887445" y="29531"/>
                          <a:pt x="2118352" y="-25171"/>
                          <a:pt x="2510170" y="0"/>
                        </a:cubicBezTo>
                        <a:cubicBezTo>
                          <a:pt x="2902972" y="-2602"/>
                          <a:pt x="2883578" y="16177"/>
                          <a:pt x="3069430" y="0"/>
                        </a:cubicBezTo>
                        <a:cubicBezTo>
                          <a:pt x="3258559" y="-31017"/>
                          <a:pt x="3507103" y="12502"/>
                          <a:pt x="3628691" y="0"/>
                        </a:cubicBezTo>
                        <a:cubicBezTo>
                          <a:pt x="3739755" y="-19754"/>
                          <a:pt x="4205312" y="16816"/>
                          <a:pt x="4370037" y="0"/>
                        </a:cubicBezTo>
                        <a:cubicBezTo>
                          <a:pt x="4563028" y="17526"/>
                          <a:pt x="4876681" y="-20706"/>
                          <a:pt x="5202425" y="0"/>
                        </a:cubicBezTo>
                        <a:cubicBezTo>
                          <a:pt x="5568501" y="22330"/>
                          <a:pt x="5518813" y="-10102"/>
                          <a:pt x="5670643" y="0"/>
                        </a:cubicBezTo>
                        <a:cubicBezTo>
                          <a:pt x="5785574" y="-5430"/>
                          <a:pt x="6037287" y="14301"/>
                          <a:pt x="6229903" y="0"/>
                        </a:cubicBezTo>
                        <a:cubicBezTo>
                          <a:pt x="6427896" y="-23232"/>
                          <a:pt x="6436764" y="-7266"/>
                          <a:pt x="6607079" y="0"/>
                        </a:cubicBezTo>
                        <a:cubicBezTo>
                          <a:pt x="6812307" y="20372"/>
                          <a:pt x="6971562" y="-6570"/>
                          <a:pt x="7166340" y="0"/>
                        </a:cubicBezTo>
                        <a:cubicBezTo>
                          <a:pt x="7388712" y="18540"/>
                          <a:pt x="7669519" y="-8933"/>
                          <a:pt x="7998728" y="0"/>
                        </a:cubicBezTo>
                        <a:cubicBezTo>
                          <a:pt x="8315341" y="-13541"/>
                          <a:pt x="8340029" y="-18571"/>
                          <a:pt x="8466946" y="0"/>
                        </a:cubicBezTo>
                        <a:cubicBezTo>
                          <a:pt x="8582304" y="46734"/>
                          <a:pt x="8968498" y="3597"/>
                          <a:pt x="9104243" y="0"/>
                        </a:cubicBezTo>
                        <a:cubicBezTo>
                          <a:pt x="9143577" y="292269"/>
                          <a:pt x="9073255" y="537658"/>
                          <a:pt x="9104243" y="774776"/>
                        </a:cubicBezTo>
                        <a:cubicBezTo>
                          <a:pt x="9134756" y="965189"/>
                          <a:pt x="9137751" y="1302544"/>
                          <a:pt x="9104243" y="1549552"/>
                        </a:cubicBezTo>
                        <a:cubicBezTo>
                          <a:pt x="9087484" y="1814935"/>
                          <a:pt x="9107607" y="1906399"/>
                          <a:pt x="9104243" y="2206142"/>
                        </a:cubicBezTo>
                        <a:cubicBezTo>
                          <a:pt x="9087988" y="2513589"/>
                          <a:pt x="9116488" y="2531180"/>
                          <a:pt x="9104243" y="2685453"/>
                        </a:cubicBezTo>
                        <a:cubicBezTo>
                          <a:pt x="9044746" y="2828897"/>
                          <a:pt x="9106552" y="3028941"/>
                          <a:pt x="9104243" y="3342042"/>
                        </a:cubicBezTo>
                        <a:cubicBezTo>
                          <a:pt x="9106320" y="3568246"/>
                          <a:pt x="9090879" y="3742958"/>
                          <a:pt x="9104243" y="4057725"/>
                        </a:cubicBezTo>
                        <a:cubicBezTo>
                          <a:pt x="9100287" y="4368319"/>
                          <a:pt x="9092432" y="4462469"/>
                          <a:pt x="9104243" y="4714315"/>
                        </a:cubicBezTo>
                        <a:cubicBezTo>
                          <a:pt x="9102058" y="4958141"/>
                          <a:pt x="9124642" y="5018329"/>
                          <a:pt x="9104243" y="5193626"/>
                        </a:cubicBezTo>
                        <a:cubicBezTo>
                          <a:pt x="9084903" y="5378005"/>
                          <a:pt x="9134604" y="5579030"/>
                          <a:pt x="9104243" y="5909310"/>
                        </a:cubicBezTo>
                        <a:cubicBezTo>
                          <a:pt x="8858966" y="5917923"/>
                          <a:pt x="8624762" y="5901870"/>
                          <a:pt x="8453940" y="5909310"/>
                        </a:cubicBezTo>
                        <a:cubicBezTo>
                          <a:pt x="8288832" y="5893486"/>
                          <a:pt x="8225601" y="5891754"/>
                          <a:pt x="8076764" y="5909310"/>
                        </a:cubicBezTo>
                        <a:cubicBezTo>
                          <a:pt x="7909883" y="5926968"/>
                          <a:pt x="7833041" y="5934480"/>
                          <a:pt x="7699588" y="5909310"/>
                        </a:cubicBezTo>
                        <a:cubicBezTo>
                          <a:pt x="7554185" y="5909225"/>
                          <a:pt x="7292429" y="5902847"/>
                          <a:pt x="6867200" y="5909310"/>
                        </a:cubicBezTo>
                        <a:cubicBezTo>
                          <a:pt x="6507779" y="5917579"/>
                          <a:pt x="6463359" y="5930512"/>
                          <a:pt x="6307940" y="5909310"/>
                        </a:cubicBezTo>
                        <a:cubicBezTo>
                          <a:pt x="6164471" y="5901144"/>
                          <a:pt x="5695422" y="5909457"/>
                          <a:pt x="5475552" y="5909310"/>
                        </a:cubicBezTo>
                        <a:cubicBezTo>
                          <a:pt x="5240811" y="5890135"/>
                          <a:pt x="5111062" y="5951038"/>
                          <a:pt x="4825249" y="5909310"/>
                        </a:cubicBezTo>
                        <a:cubicBezTo>
                          <a:pt x="4523598" y="5887457"/>
                          <a:pt x="4552034" y="5933156"/>
                          <a:pt x="4265988" y="5909310"/>
                        </a:cubicBezTo>
                        <a:cubicBezTo>
                          <a:pt x="3980614" y="5877965"/>
                          <a:pt x="3898794" y="5921102"/>
                          <a:pt x="3797770" y="5909310"/>
                        </a:cubicBezTo>
                        <a:cubicBezTo>
                          <a:pt x="3687045" y="5907967"/>
                          <a:pt x="3543212" y="5891703"/>
                          <a:pt x="3329552" y="5909310"/>
                        </a:cubicBezTo>
                        <a:cubicBezTo>
                          <a:pt x="3081627" y="5932375"/>
                          <a:pt x="2974446" y="5930152"/>
                          <a:pt x="2770291" y="5909310"/>
                        </a:cubicBezTo>
                        <a:cubicBezTo>
                          <a:pt x="2557070" y="5898973"/>
                          <a:pt x="2235220" y="5956589"/>
                          <a:pt x="1937903" y="5909310"/>
                        </a:cubicBezTo>
                        <a:cubicBezTo>
                          <a:pt x="1664532" y="5894010"/>
                          <a:pt x="1606450" y="5922791"/>
                          <a:pt x="1469685" y="5909310"/>
                        </a:cubicBezTo>
                        <a:cubicBezTo>
                          <a:pt x="1321195" y="5900232"/>
                          <a:pt x="1199536" y="5924786"/>
                          <a:pt x="1092509" y="5909310"/>
                        </a:cubicBezTo>
                        <a:cubicBezTo>
                          <a:pt x="981850" y="5889592"/>
                          <a:pt x="715392" y="5891010"/>
                          <a:pt x="624291" y="5909310"/>
                        </a:cubicBezTo>
                        <a:cubicBezTo>
                          <a:pt x="509370" y="5929643"/>
                          <a:pt x="116977" y="5868252"/>
                          <a:pt x="0" y="5909310"/>
                        </a:cubicBezTo>
                        <a:cubicBezTo>
                          <a:pt x="21035" y="5622143"/>
                          <a:pt x="15997" y="5550657"/>
                          <a:pt x="0" y="5311812"/>
                        </a:cubicBezTo>
                        <a:cubicBezTo>
                          <a:pt x="-18442" y="5067823"/>
                          <a:pt x="-15146" y="4976356"/>
                          <a:pt x="0" y="4655222"/>
                        </a:cubicBezTo>
                        <a:cubicBezTo>
                          <a:pt x="24233" y="4304983"/>
                          <a:pt x="-32765" y="4103588"/>
                          <a:pt x="0" y="3880446"/>
                        </a:cubicBezTo>
                        <a:cubicBezTo>
                          <a:pt x="48407" y="3673536"/>
                          <a:pt x="24824" y="3457628"/>
                          <a:pt x="0" y="3223856"/>
                        </a:cubicBezTo>
                        <a:cubicBezTo>
                          <a:pt x="-26963" y="3011293"/>
                          <a:pt x="-53429" y="2831608"/>
                          <a:pt x="0" y="2567267"/>
                        </a:cubicBezTo>
                        <a:cubicBezTo>
                          <a:pt x="-5361" y="2310124"/>
                          <a:pt x="-61562" y="2010606"/>
                          <a:pt x="0" y="1851584"/>
                        </a:cubicBezTo>
                        <a:cubicBezTo>
                          <a:pt x="-8510" y="1652813"/>
                          <a:pt x="2248" y="1342962"/>
                          <a:pt x="0" y="1076807"/>
                        </a:cubicBezTo>
                        <a:cubicBezTo>
                          <a:pt x="16871" y="829005"/>
                          <a:pt x="5967" y="795250"/>
                          <a:pt x="0" y="597497"/>
                        </a:cubicBezTo>
                        <a:cubicBezTo>
                          <a:pt x="12986" y="397597"/>
                          <a:pt x="18764" y="286608"/>
                          <a:pt x="0" y="0"/>
                        </a:cubicBezTo>
                        <a:close/>
                      </a:path>
                    </a:pathLst>
                  </a:custGeom>
                  <ask:type>
                    <ask:lineSketchFreehand/>
                  </ask:type>
                </ask:lineSketchStyleProps>
              </a:ext>
            </a:extLst>
          </a:ln>
        </p:spPr>
        <p:txBody>
          <a:bodyPr wrap="square" lIns="91440" tIns="45720" rIns="91440" bIns="45720" anchor="t">
            <a:spAutoFit/>
          </a:bodyPr>
          <a:lstStyle/>
          <a:p>
            <a:pPr algn="just"/>
            <a:r>
              <a:rPr lang="en-GB" b="1" dirty="0" err="1">
                <a:latin typeface="Roboto"/>
              </a:rPr>
              <a:t>Baltijas</a:t>
            </a:r>
            <a:r>
              <a:rPr lang="en-GB" b="1" dirty="0">
                <a:latin typeface="Roboto"/>
              </a:rPr>
              <a:t> </a:t>
            </a:r>
            <a:r>
              <a:rPr lang="en-GB" b="1" dirty="0" err="1">
                <a:latin typeface="Roboto"/>
              </a:rPr>
              <a:t>ceļš</a:t>
            </a:r>
            <a:r>
              <a:rPr lang="lv-LV" b="1" dirty="0">
                <a:latin typeface="Roboto"/>
              </a:rPr>
              <a:t> </a:t>
            </a:r>
            <a:r>
              <a:rPr lang="lv-LV" dirty="0">
                <a:latin typeface="Roboto"/>
              </a:rPr>
              <a:t>bija akcija Igaunijā, Latvijā un Lietuvā, kas notika 1989. gada 23. augustā plkst. 19.00. Apmēram divi miljoni cilvēku, sadevušies rokās, vismaz 15 minūtes veidoja aptuveni 670 km garu dzīvo ķēdi, kas savienoja Baltijas valstu galvaspilsētas (Tallinu, Rīgu un Viļņu). Šī demonstrācija tika sarīkota, lai pievērstu pasaules uzmanību vēsturiskajiem notikumiem, no kuriem cietušas Baltijas valstis. Baltijas ceļš notika tieši 50 gadus pēc Molotova—Ribentropa </a:t>
            </a:r>
            <a:r>
              <a:rPr lang="lv-LV" dirty="0" err="1">
                <a:latin typeface="Roboto"/>
              </a:rPr>
              <a:t>pakta</a:t>
            </a:r>
            <a:r>
              <a:rPr lang="lv-LV" dirty="0">
                <a:latin typeface="Roboto"/>
              </a:rPr>
              <a:t> parakstīšanas, kad 1939. gada 23. augustā PSRS un Vācija sadalīja ietekmes sfēras Eiropas austrumu un ziemeļu daļā.</a:t>
            </a:r>
            <a:r>
              <a:rPr lang="en-GB" dirty="0">
                <a:latin typeface="Roboto"/>
              </a:rPr>
              <a:t> </a:t>
            </a:r>
            <a:r>
              <a:rPr lang="lv-LV" dirty="0">
                <a:latin typeface="Roboto"/>
              </a:rPr>
              <a:t>Latvija – tāpat kā Lietuva un Igaunija nokļuva PSRS ietekmes zonā un pazaudēja savu valstisko neatkarību – to okupēja padomju karaspēks, savukārt Polijā iebruka Hitlera vadītās Vācijas armija.</a:t>
            </a:r>
          </a:p>
          <a:p>
            <a:pPr algn="just"/>
            <a:r>
              <a:rPr lang="lv-LV" dirty="0">
                <a:latin typeface="Roboto"/>
              </a:rPr>
              <a:t>Ideju par publisku protesta akciju bija ierosinājis viens no Igaunijas Tautas frontes līderiem </a:t>
            </a:r>
            <a:r>
              <a:rPr lang="lv-LV" b="1" dirty="0">
                <a:latin typeface="Roboto"/>
              </a:rPr>
              <a:t>Edgars </a:t>
            </a:r>
            <a:r>
              <a:rPr lang="lv-LV" b="1" dirty="0" err="1">
                <a:latin typeface="Roboto"/>
              </a:rPr>
              <a:t>Savisārs</a:t>
            </a:r>
            <a:r>
              <a:rPr lang="lv-LV" dirty="0">
                <a:latin typeface="Roboto"/>
              </a:rPr>
              <a:t>. Tā pirmo reizi apspriesta Baltijas republiku tautas kustību sanāksmē Pērnavā 1989. gada 15. jūlijā. Akcijas dalībniekiem tika organizēti autobusi, katra lauku rajona iedzīvotājiem bija plānots veidot cilvēku ķēdi noteiktā ceļa posmā. Sarīkotā akcija demonstrēja visai pasaule visu 3 Baltijas valstu tautu apņēmību cīņai par neatkarības atgūšanu. </a:t>
            </a:r>
          </a:p>
          <a:p>
            <a:pPr algn="just"/>
            <a:r>
              <a:rPr lang="lv-LV" dirty="0">
                <a:latin typeface="Roboto"/>
              </a:rPr>
              <a:t>2009. gada 30. jūlijā tika apstiprināta akcijas Baltijas ceļš iekļaušana UNESCO "Pasaules atmiņa" dokumentālā mantojuma sarakstā. </a:t>
            </a:r>
          </a:p>
          <a:p>
            <a:pPr algn="just"/>
            <a:r>
              <a:rPr lang="lv-LV" sz="1600" i="1" dirty="0">
                <a:latin typeface="Roboto"/>
              </a:rPr>
              <a:t>Videomateriāli:</a:t>
            </a:r>
            <a:r>
              <a:rPr lang="lv-LV" sz="1600" dirty="0">
                <a:latin typeface="Roboto"/>
              </a:rPr>
              <a:t> </a:t>
            </a:r>
            <a:r>
              <a:rPr lang="lv-LV" sz="1600" dirty="0">
                <a:solidFill>
                  <a:srgbClr val="000000"/>
                </a:solidFill>
                <a:latin typeface="Roboto"/>
                <a:hlinkClick r:id="rId2"/>
              </a:rPr>
              <a:t>https://www.youtube.com/watch?v=oU2d1R0Xcpk</a:t>
            </a:r>
            <a:r>
              <a:rPr lang="lv-LV" sz="1600" dirty="0">
                <a:solidFill>
                  <a:srgbClr val="000000"/>
                </a:solidFill>
                <a:latin typeface="Roboto"/>
              </a:rPr>
              <a:t> un </a:t>
            </a:r>
            <a:r>
              <a:rPr lang="lv-LV" sz="1600" dirty="0">
                <a:solidFill>
                  <a:srgbClr val="000000"/>
                </a:solidFill>
                <a:latin typeface="Roboto"/>
                <a:hlinkClick r:id="rId3"/>
              </a:rPr>
              <a:t>https://www.youtube.com/watch?v=UKtdBAJGK9I</a:t>
            </a:r>
            <a:r>
              <a:rPr lang="lv-LV" sz="1600" dirty="0">
                <a:solidFill>
                  <a:srgbClr val="000000"/>
                </a:solidFill>
                <a:latin typeface="Roboto"/>
              </a:rPr>
              <a:t> </a:t>
            </a:r>
            <a:endParaRPr lang="lv-LV" sz="1600" dirty="0">
              <a:solidFill>
                <a:srgbClr val="000000"/>
              </a:solidFill>
              <a:latin typeface="Roboto"/>
              <a:ea typeface="Roboto"/>
            </a:endParaRPr>
          </a:p>
        </p:txBody>
      </p:sp>
      <p:pic>
        <p:nvPicPr>
          <p:cNvPr id="1026" name="Picture 2" descr="Ar vērienīgiem pasākumiem visā Latvijā atzīmēs Baltijas ceļa 30 gadu  jubileju | Jēkabpils novada pašvaldība"/>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0798" r="5764"/>
          <a:stretch/>
        </p:blipFill>
        <p:spPr bwMode="auto">
          <a:xfrm>
            <a:off x="9788168" y="1491819"/>
            <a:ext cx="2403832" cy="32127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1913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62CF6B0-1275-44E6-8BB7-7F6712892742}"/>
              </a:ext>
            </a:extLst>
          </p:cNvPr>
          <p:cNvSpPr txBox="1"/>
          <p:nvPr/>
        </p:nvSpPr>
        <p:spPr>
          <a:xfrm>
            <a:off x="331303" y="1212963"/>
            <a:ext cx="6930887" cy="4903907"/>
          </a:xfrm>
          <a:prstGeom prst="rect">
            <a:avLst/>
          </a:prstGeom>
          <a:noFill/>
        </p:spPr>
        <p:txBody>
          <a:bodyPr wrap="square">
            <a:spAutoFit/>
          </a:bodyPr>
          <a:lstStyle/>
          <a:p>
            <a:pPr lvl="0" algn="just">
              <a:lnSpc>
                <a:spcPct val="115000"/>
              </a:lnSpc>
              <a:spcAft>
                <a:spcPts val="1000"/>
              </a:spcAft>
            </a:pPr>
            <a:r>
              <a:rPr lang="en-GB" sz="2400" b="1" dirty="0" err="1">
                <a:solidFill>
                  <a:srgbClr val="F2625A"/>
                </a:solidFill>
                <a:effectLst/>
                <a:latin typeface="Calibri" panose="020F0502020204030204" pitchFamily="34" charset="0"/>
                <a:ea typeface="Calibri" panose="020F0502020204030204" pitchFamily="34" charset="0"/>
                <a:cs typeface="Times New Roman" panose="02020603050405020304" pitchFamily="18" charset="0"/>
              </a:rPr>
              <a:t>Diskusija</a:t>
            </a:r>
            <a:r>
              <a:rPr lang="en-GB" sz="2400" b="1" dirty="0">
                <a:solidFill>
                  <a:srgbClr val="F2625A"/>
                </a:solidFill>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10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Kāpēc un kam tieši Baltijas valstis gribēja pievērst pasaules uzmanību ar «Baltijas ceļa» akciju?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Vai miermīlīgais protests pret PSRS militāro okupāciju  panāca kādas izmaiņas?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Vai vardarbīga reakcija būtu uzlabojusi situāciju?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Ar kādiem pārbaudījumiem saskārās Latvijas, Igaunijas un Lietuvas tautu neformālie līderi?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Kādus tikumus pielietoja</a:t>
            </a:r>
            <a:r>
              <a:rPr lang="lv-LV" sz="2400" dirty="0">
                <a:latin typeface="Calibri" panose="020F0502020204030204" pitchFamily="34" charset="0"/>
                <a:ea typeface="Calibri" panose="020F0502020204030204" pitchFamily="34" charset="0"/>
                <a:cs typeface="Times New Roman" panose="02020603050405020304" pitchFamily="18" charset="0"/>
              </a:rPr>
              <a:t> Baltijas tautas un to līderi,</a:t>
            </a:r>
            <a:r>
              <a:rPr lang="lv-LV" sz="2400" dirty="0">
                <a:effectLst/>
                <a:latin typeface="Calibri" panose="020F0502020204030204" pitchFamily="34" charset="0"/>
                <a:ea typeface="Calibri" panose="020F0502020204030204" pitchFamily="34" charset="0"/>
                <a:cs typeface="Times New Roman" panose="02020603050405020304" pitchFamily="18" charset="0"/>
              </a:rPr>
              <a:t> nostājoties pret netaisnību un okupācija režīmu?</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B0FE660F-8E28-4173-8747-F3A1575051DF}"/>
              </a:ext>
            </a:extLst>
          </p:cNvPr>
          <p:cNvSpPr txBox="1"/>
          <p:nvPr/>
        </p:nvSpPr>
        <p:spPr>
          <a:xfrm>
            <a:off x="251792" y="174982"/>
            <a:ext cx="7318075" cy="1045094"/>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2. </a:t>
            </a:r>
            <a:r>
              <a:rPr lang="lv-LV" sz="2400" b="1" dirty="0">
                <a:latin typeface="Calibri"/>
                <a:ea typeface="Times New Roman" panose="02020603050405020304" pitchFamily="18" charset="0"/>
                <a:cs typeface="Times New Roman"/>
              </a:rPr>
              <a:t>Aktivitāte. Tautu varonība</a:t>
            </a:r>
            <a:endParaRPr lang="lv-LV"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lv-LV" sz="2400" b="1" dirty="0">
                <a:solidFill>
                  <a:srgbClr val="C00000"/>
                </a:solidFill>
                <a:latin typeface="Calibri"/>
                <a:ea typeface="Times New Roman" panose="02020603050405020304" pitchFamily="18" charset="0"/>
                <a:cs typeface="Times New Roman"/>
              </a:rPr>
              <a:t> </a:t>
            </a:r>
            <a:endParaRPr lang="lv-LV" sz="2400" b="1" dirty="0">
              <a:effectLst/>
              <a:latin typeface="Calibri"/>
              <a:ea typeface="Times New Roman" panose="02020603050405020304" pitchFamily="18" charset="0"/>
              <a:cs typeface="Times New Roman"/>
            </a:endParaRPr>
          </a:p>
        </p:txBody>
      </p:sp>
      <p:pic>
        <p:nvPicPr>
          <p:cNvPr id="7" name="Picture 4">
            <a:extLst>
              <a:ext uri="{FF2B5EF4-FFF2-40B4-BE49-F238E27FC236}">
                <a16:creationId xmlns="" xmlns:a16="http://schemas.microsoft.com/office/drawing/2014/main" id="{60A4C72A-9DCD-4CCC-89A1-999497E55A2E}"/>
              </a:ext>
            </a:extLst>
          </p:cNvPr>
          <p:cNvPicPr>
            <a:picLocks noChangeAspect="1"/>
          </p:cNvPicPr>
          <p:nvPr/>
        </p:nvPicPr>
        <p:blipFill>
          <a:blip r:embed="rId2" cstate="print"/>
          <a:stretch>
            <a:fillRect/>
          </a:stretch>
        </p:blipFill>
        <p:spPr>
          <a:xfrm>
            <a:off x="8454334" y="1054100"/>
            <a:ext cx="3361540" cy="2315261"/>
          </a:xfrm>
          <a:prstGeom prst="rect">
            <a:avLst/>
          </a:prstGeom>
        </p:spPr>
      </p:pic>
      <p:pic>
        <p:nvPicPr>
          <p:cNvPr id="2050" name="Picture 2" descr="Akcija &quot;Baltijas ceļš&quot;. Rīga, 23.08.198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54334" y="3483662"/>
            <a:ext cx="3361540" cy="20673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474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MLK">
            <a:extLst>
              <a:ext uri="{FF2B5EF4-FFF2-40B4-BE49-F238E27FC236}">
                <a16:creationId xmlns="" xmlns:a16="http://schemas.microsoft.com/office/drawing/2014/main" id="{0E29621A-E083-410E-B1C0-5EAC6B9DB667}"/>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06847" y="1371600"/>
            <a:ext cx="2045184" cy="2482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sp>
        <p:nvSpPr>
          <p:cNvPr id="4" name="TextBox 3">
            <a:extLst>
              <a:ext uri="{FF2B5EF4-FFF2-40B4-BE49-F238E27FC236}">
                <a16:creationId xmlns="" xmlns:a16="http://schemas.microsoft.com/office/drawing/2014/main" id="{60889F88-2986-4DDC-B261-FE3161D2E1A6}"/>
              </a:ext>
            </a:extLst>
          </p:cNvPr>
          <p:cNvSpPr txBox="1"/>
          <p:nvPr/>
        </p:nvSpPr>
        <p:spPr>
          <a:xfrm>
            <a:off x="251792" y="174982"/>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2. </a:t>
            </a:r>
            <a:r>
              <a:rPr lang="lv-LV" sz="2400" b="1" dirty="0">
                <a:latin typeface="Calibri"/>
                <a:ea typeface="Times New Roman" panose="02020603050405020304" pitchFamily="18" charset="0"/>
                <a:cs typeface="Times New Roman"/>
              </a:rPr>
              <a:t>aktivitātes variants</a:t>
            </a:r>
            <a:r>
              <a:rPr lang="lv-LV" sz="2400" b="1" dirty="0">
                <a:effectLst/>
                <a:latin typeface="Calibri"/>
                <a:ea typeface="Times New Roman" panose="02020603050405020304" pitchFamily="18" charset="0"/>
                <a:cs typeface="Times New Roman"/>
              </a:rPr>
              <a:t>. Cilvēks–etalons.</a:t>
            </a:r>
            <a:endParaRPr lang="en-GB" sz="2400" dirty="0">
              <a:effectLst/>
              <a:latin typeface="Calibri"/>
              <a:ea typeface="Times New Roman" panose="02020603050405020304" pitchFamily="18" charset="0"/>
              <a:cs typeface="Times New Roman"/>
            </a:endParaRPr>
          </a:p>
        </p:txBody>
      </p:sp>
      <p:sp>
        <p:nvSpPr>
          <p:cNvPr id="6" name="TextBox 5">
            <a:extLst>
              <a:ext uri="{FF2B5EF4-FFF2-40B4-BE49-F238E27FC236}">
                <a16:creationId xmlns="" xmlns:a16="http://schemas.microsoft.com/office/drawing/2014/main" id="{2978C0AC-A029-48ED-A9C9-358050EC94EC}"/>
              </a:ext>
            </a:extLst>
          </p:cNvPr>
          <p:cNvSpPr txBox="1"/>
          <p:nvPr/>
        </p:nvSpPr>
        <p:spPr>
          <a:xfrm>
            <a:off x="251791" y="767118"/>
            <a:ext cx="9104243" cy="4801314"/>
          </a:xfrm>
          <a:custGeom>
            <a:avLst/>
            <a:gdLst>
              <a:gd name="connsiteX0" fmla="*/ 0 w 9104243"/>
              <a:gd name="connsiteY0" fmla="*/ 0 h 4801314"/>
              <a:gd name="connsiteX1" fmla="*/ 377176 w 9104243"/>
              <a:gd name="connsiteY1" fmla="*/ 0 h 4801314"/>
              <a:gd name="connsiteX2" fmla="*/ 1118521 w 9104243"/>
              <a:gd name="connsiteY2" fmla="*/ 0 h 4801314"/>
              <a:gd name="connsiteX3" fmla="*/ 1677782 w 9104243"/>
              <a:gd name="connsiteY3" fmla="*/ 0 h 4801314"/>
              <a:gd name="connsiteX4" fmla="*/ 2510170 w 9104243"/>
              <a:gd name="connsiteY4" fmla="*/ 0 h 4801314"/>
              <a:gd name="connsiteX5" fmla="*/ 3069430 w 9104243"/>
              <a:gd name="connsiteY5" fmla="*/ 0 h 4801314"/>
              <a:gd name="connsiteX6" fmla="*/ 3628691 w 9104243"/>
              <a:gd name="connsiteY6" fmla="*/ 0 h 4801314"/>
              <a:gd name="connsiteX7" fmla="*/ 4370037 w 9104243"/>
              <a:gd name="connsiteY7" fmla="*/ 0 h 4801314"/>
              <a:gd name="connsiteX8" fmla="*/ 5202425 w 9104243"/>
              <a:gd name="connsiteY8" fmla="*/ 0 h 4801314"/>
              <a:gd name="connsiteX9" fmla="*/ 5670643 w 9104243"/>
              <a:gd name="connsiteY9" fmla="*/ 0 h 4801314"/>
              <a:gd name="connsiteX10" fmla="*/ 6229903 w 9104243"/>
              <a:gd name="connsiteY10" fmla="*/ 0 h 4801314"/>
              <a:gd name="connsiteX11" fmla="*/ 6607079 w 9104243"/>
              <a:gd name="connsiteY11" fmla="*/ 0 h 4801314"/>
              <a:gd name="connsiteX12" fmla="*/ 7166340 w 9104243"/>
              <a:gd name="connsiteY12" fmla="*/ 0 h 4801314"/>
              <a:gd name="connsiteX13" fmla="*/ 7998728 w 9104243"/>
              <a:gd name="connsiteY13" fmla="*/ 0 h 4801314"/>
              <a:gd name="connsiteX14" fmla="*/ 8466946 w 9104243"/>
              <a:gd name="connsiteY14" fmla="*/ 0 h 4801314"/>
              <a:gd name="connsiteX15" fmla="*/ 9104243 w 9104243"/>
              <a:gd name="connsiteY15" fmla="*/ 0 h 4801314"/>
              <a:gd name="connsiteX16" fmla="*/ 9104243 w 9104243"/>
              <a:gd name="connsiteY16" fmla="*/ 781928 h 4801314"/>
              <a:gd name="connsiteX17" fmla="*/ 9104243 w 9104243"/>
              <a:gd name="connsiteY17" fmla="*/ 1563857 h 4801314"/>
              <a:gd name="connsiteX18" fmla="*/ 9104243 w 9104243"/>
              <a:gd name="connsiteY18" fmla="*/ 2249759 h 4801314"/>
              <a:gd name="connsiteX19" fmla="*/ 9104243 w 9104243"/>
              <a:gd name="connsiteY19" fmla="*/ 2791621 h 4801314"/>
              <a:gd name="connsiteX20" fmla="*/ 9104243 w 9104243"/>
              <a:gd name="connsiteY20" fmla="*/ 3477523 h 4801314"/>
              <a:gd name="connsiteX21" fmla="*/ 9104243 w 9104243"/>
              <a:gd name="connsiteY21" fmla="*/ 4211438 h 4801314"/>
              <a:gd name="connsiteX22" fmla="*/ 9104243 w 9104243"/>
              <a:gd name="connsiteY22" fmla="*/ 4801314 h 4801314"/>
              <a:gd name="connsiteX23" fmla="*/ 8727067 w 9104243"/>
              <a:gd name="connsiteY23" fmla="*/ 4801314 h 4801314"/>
              <a:gd name="connsiteX24" fmla="*/ 7985722 w 9104243"/>
              <a:gd name="connsiteY24" fmla="*/ 4801314 h 4801314"/>
              <a:gd name="connsiteX25" fmla="*/ 7426461 w 9104243"/>
              <a:gd name="connsiteY25" fmla="*/ 4801314 h 4801314"/>
              <a:gd name="connsiteX26" fmla="*/ 7049285 w 9104243"/>
              <a:gd name="connsiteY26" fmla="*/ 4801314 h 4801314"/>
              <a:gd name="connsiteX27" fmla="*/ 6672110 w 9104243"/>
              <a:gd name="connsiteY27" fmla="*/ 4801314 h 4801314"/>
              <a:gd name="connsiteX28" fmla="*/ 5839722 w 9104243"/>
              <a:gd name="connsiteY28" fmla="*/ 4801314 h 4801314"/>
              <a:gd name="connsiteX29" fmla="*/ 5280461 w 9104243"/>
              <a:gd name="connsiteY29" fmla="*/ 4801314 h 4801314"/>
              <a:gd name="connsiteX30" fmla="*/ 4448073 w 9104243"/>
              <a:gd name="connsiteY30" fmla="*/ 4801314 h 4801314"/>
              <a:gd name="connsiteX31" fmla="*/ 3797770 w 9104243"/>
              <a:gd name="connsiteY31" fmla="*/ 4801314 h 4801314"/>
              <a:gd name="connsiteX32" fmla="*/ 3238509 w 9104243"/>
              <a:gd name="connsiteY32" fmla="*/ 4801314 h 4801314"/>
              <a:gd name="connsiteX33" fmla="*/ 2770291 w 9104243"/>
              <a:gd name="connsiteY33" fmla="*/ 4801314 h 4801314"/>
              <a:gd name="connsiteX34" fmla="*/ 2302073 w 9104243"/>
              <a:gd name="connsiteY34" fmla="*/ 4801314 h 4801314"/>
              <a:gd name="connsiteX35" fmla="*/ 1742812 w 9104243"/>
              <a:gd name="connsiteY35" fmla="*/ 4801314 h 4801314"/>
              <a:gd name="connsiteX36" fmla="*/ 910424 w 9104243"/>
              <a:gd name="connsiteY36" fmla="*/ 4801314 h 4801314"/>
              <a:gd name="connsiteX37" fmla="*/ 0 w 9104243"/>
              <a:gd name="connsiteY37" fmla="*/ 4801314 h 4801314"/>
              <a:gd name="connsiteX38" fmla="*/ 0 w 9104243"/>
              <a:gd name="connsiteY38" fmla="*/ 4259451 h 4801314"/>
              <a:gd name="connsiteX39" fmla="*/ 0 w 9104243"/>
              <a:gd name="connsiteY39" fmla="*/ 3621563 h 4801314"/>
              <a:gd name="connsiteX40" fmla="*/ 0 w 9104243"/>
              <a:gd name="connsiteY40" fmla="*/ 2839634 h 4801314"/>
              <a:gd name="connsiteX41" fmla="*/ 0 w 9104243"/>
              <a:gd name="connsiteY41" fmla="*/ 2057706 h 4801314"/>
              <a:gd name="connsiteX42" fmla="*/ 0 w 9104243"/>
              <a:gd name="connsiteY42" fmla="*/ 1371804 h 4801314"/>
              <a:gd name="connsiteX43" fmla="*/ 0 w 9104243"/>
              <a:gd name="connsiteY43" fmla="*/ 589876 h 4801314"/>
              <a:gd name="connsiteX44" fmla="*/ 0 w 9104243"/>
              <a:gd name="connsiteY44" fmla="*/ 0 h 480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104243" h="4801314" extrusionOk="0">
                <a:moveTo>
                  <a:pt x="0" y="0"/>
                </a:moveTo>
                <a:cubicBezTo>
                  <a:pt x="151681" y="-13861"/>
                  <a:pt x="244597" y="13936"/>
                  <a:pt x="377176" y="0"/>
                </a:cubicBezTo>
                <a:cubicBezTo>
                  <a:pt x="509755" y="-13936"/>
                  <a:pt x="893613" y="33603"/>
                  <a:pt x="1118521" y="0"/>
                </a:cubicBezTo>
                <a:cubicBezTo>
                  <a:pt x="1343429" y="-33603"/>
                  <a:pt x="1505097" y="-7694"/>
                  <a:pt x="1677782" y="0"/>
                </a:cubicBezTo>
                <a:cubicBezTo>
                  <a:pt x="1850467" y="7694"/>
                  <a:pt x="2120258" y="1066"/>
                  <a:pt x="2510170" y="0"/>
                </a:cubicBezTo>
                <a:cubicBezTo>
                  <a:pt x="2900082" y="-1066"/>
                  <a:pt x="2882275" y="15199"/>
                  <a:pt x="3069430" y="0"/>
                </a:cubicBezTo>
                <a:cubicBezTo>
                  <a:pt x="3256585" y="-15199"/>
                  <a:pt x="3498278" y="15835"/>
                  <a:pt x="3628691" y="0"/>
                </a:cubicBezTo>
                <a:cubicBezTo>
                  <a:pt x="3759104" y="-15835"/>
                  <a:pt x="4190328" y="-16424"/>
                  <a:pt x="4370037" y="0"/>
                </a:cubicBezTo>
                <a:cubicBezTo>
                  <a:pt x="4549746" y="16424"/>
                  <a:pt x="4838476" y="-16553"/>
                  <a:pt x="5202425" y="0"/>
                </a:cubicBezTo>
                <a:cubicBezTo>
                  <a:pt x="5566374" y="16553"/>
                  <a:pt x="5520895" y="-20846"/>
                  <a:pt x="5670643" y="0"/>
                </a:cubicBezTo>
                <a:cubicBezTo>
                  <a:pt x="5820391" y="20846"/>
                  <a:pt x="6037836" y="24274"/>
                  <a:pt x="6229903" y="0"/>
                </a:cubicBezTo>
                <a:cubicBezTo>
                  <a:pt x="6421970" y="-24274"/>
                  <a:pt x="6439346" y="-5743"/>
                  <a:pt x="6607079" y="0"/>
                </a:cubicBezTo>
                <a:cubicBezTo>
                  <a:pt x="6774812" y="5743"/>
                  <a:pt x="6996121" y="4502"/>
                  <a:pt x="7166340" y="0"/>
                </a:cubicBezTo>
                <a:cubicBezTo>
                  <a:pt x="7336559" y="-4502"/>
                  <a:pt x="7677690" y="11991"/>
                  <a:pt x="7998728" y="0"/>
                </a:cubicBezTo>
                <a:cubicBezTo>
                  <a:pt x="8319766" y="-11991"/>
                  <a:pt x="8338159" y="-17662"/>
                  <a:pt x="8466946" y="0"/>
                </a:cubicBezTo>
                <a:cubicBezTo>
                  <a:pt x="8595733" y="17662"/>
                  <a:pt x="8942387" y="-8189"/>
                  <a:pt x="9104243" y="0"/>
                </a:cubicBezTo>
                <a:cubicBezTo>
                  <a:pt x="9079582" y="346381"/>
                  <a:pt x="9104791" y="524004"/>
                  <a:pt x="9104243" y="781928"/>
                </a:cubicBezTo>
                <a:cubicBezTo>
                  <a:pt x="9103695" y="1039852"/>
                  <a:pt x="9128566" y="1215690"/>
                  <a:pt x="9104243" y="1563857"/>
                </a:cubicBezTo>
                <a:cubicBezTo>
                  <a:pt x="9079920" y="1912024"/>
                  <a:pt x="9127711" y="2106260"/>
                  <a:pt x="9104243" y="2249759"/>
                </a:cubicBezTo>
                <a:cubicBezTo>
                  <a:pt x="9080775" y="2393258"/>
                  <a:pt x="9126403" y="2610458"/>
                  <a:pt x="9104243" y="2791621"/>
                </a:cubicBezTo>
                <a:cubicBezTo>
                  <a:pt x="9082083" y="2972784"/>
                  <a:pt x="9083217" y="3216023"/>
                  <a:pt x="9104243" y="3477523"/>
                </a:cubicBezTo>
                <a:cubicBezTo>
                  <a:pt x="9125269" y="3739023"/>
                  <a:pt x="9073135" y="3873946"/>
                  <a:pt x="9104243" y="4211438"/>
                </a:cubicBezTo>
                <a:cubicBezTo>
                  <a:pt x="9135351" y="4548930"/>
                  <a:pt x="9125357" y="4509235"/>
                  <a:pt x="9104243" y="4801314"/>
                </a:cubicBezTo>
                <a:cubicBezTo>
                  <a:pt x="8968905" y="4788486"/>
                  <a:pt x="8849497" y="4788365"/>
                  <a:pt x="8727067" y="4801314"/>
                </a:cubicBezTo>
                <a:cubicBezTo>
                  <a:pt x="8604637" y="4814263"/>
                  <a:pt x="8140521" y="4820554"/>
                  <a:pt x="7985722" y="4801314"/>
                </a:cubicBezTo>
                <a:cubicBezTo>
                  <a:pt x="7830923" y="4782074"/>
                  <a:pt x="7630630" y="4815763"/>
                  <a:pt x="7426461" y="4801314"/>
                </a:cubicBezTo>
                <a:cubicBezTo>
                  <a:pt x="7222292" y="4786865"/>
                  <a:pt x="7200874" y="4785155"/>
                  <a:pt x="7049285" y="4801314"/>
                </a:cubicBezTo>
                <a:cubicBezTo>
                  <a:pt x="6897696" y="4817473"/>
                  <a:pt x="6807362" y="4809874"/>
                  <a:pt x="6672110" y="4801314"/>
                </a:cubicBezTo>
                <a:cubicBezTo>
                  <a:pt x="6536858" y="4792754"/>
                  <a:pt x="6198294" y="4785053"/>
                  <a:pt x="5839722" y="4801314"/>
                </a:cubicBezTo>
                <a:cubicBezTo>
                  <a:pt x="5481150" y="4817575"/>
                  <a:pt x="5440897" y="4824955"/>
                  <a:pt x="5280461" y="4801314"/>
                </a:cubicBezTo>
                <a:cubicBezTo>
                  <a:pt x="5120025" y="4777673"/>
                  <a:pt x="4689043" y="4824981"/>
                  <a:pt x="4448073" y="4801314"/>
                </a:cubicBezTo>
                <a:cubicBezTo>
                  <a:pt x="4207103" y="4777647"/>
                  <a:pt x="4094749" y="4830923"/>
                  <a:pt x="3797770" y="4801314"/>
                </a:cubicBezTo>
                <a:cubicBezTo>
                  <a:pt x="3500791" y="4771705"/>
                  <a:pt x="3517425" y="4828890"/>
                  <a:pt x="3238509" y="4801314"/>
                </a:cubicBezTo>
                <a:cubicBezTo>
                  <a:pt x="2959593" y="4773738"/>
                  <a:pt x="2864422" y="4810164"/>
                  <a:pt x="2770291" y="4801314"/>
                </a:cubicBezTo>
                <a:cubicBezTo>
                  <a:pt x="2676160" y="4792464"/>
                  <a:pt x="2525056" y="4804743"/>
                  <a:pt x="2302073" y="4801314"/>
                </a:cubicBezTo>
                <a:cubicBezTo>
                  <a:pt x="2079090" y="4797885"/>
                  <a:pt x="1930399" y="4803916"/>
                  <a:pt x="1742812" y="4801314"/>
                </a:cubicBezTo>
                <a:cubicBezTo>
                  <a:pt x="1555225" y="4798712"/>
                  <a:pt x="1194812" y="4814643"/>
                  <a:pt x="910424" y="4801314"/>
                </a:cubicBezTo>
                <a:cubicBezTo>
                  <a:pt x="626036" y="4787985"/>
                  <a:pt x="308331" y="4844759"/>
                  <a:pt x="0" y="4801314"/>
                </a:cubicBezTo>
                <a:cubicBezTo>
                  <a:pt x="-1307" y="4646433"/>
                  <a:pt x="-7161" y="4372410"/>
                  <a:pt x="0" y="4259451"/>
                </a:cubicBezTo>
                <a:cubicBezTo>
                  <a:pt x="7161" y="4146492"/>
                  <a:pt x="-23255" y="3815382"/>
                  <a:pt x="0" y="3621563"/>
                </a:cubicBezTo>
                <a:cubicBezTo>
                  <a:pt x="23255" y="3427744"/>
                  <a:pt x="22723" y="3229969"/>
                  <a:pt x="0" y="2839634"/>
                </a:cubicBezTo>
                <a:cubicBezTo>
                  <a:pt x="-22723" y="2449299"/>
                  <a:pt x="9739" y="2230444"/>
                  <a:pt x="0" y="2057706"/>
                </a:cubicBezTo>
                <a:cubicBezTo>
                  <a:pt x="-9739" y="1884968"/>
                  <a:pt x="13531" y="1546470"/>
                  <a:pt x="0" y="1371804"/>
                </a:cubicBezTo>
                <a:cubicBezTo>
                  <a:pt x="-13531" y="1197138"/>
                  <a:pt x="32492" y="860599"/>
                  <a:pt x="0" y="589876"/>
                </a:cubicBezTo>
                <a:cubicBezTo>
                  <a:pt x="-32492" y="319153"/>
                  <a:pt x="-11471" y="200962"/>
                  <a:pt x="0" y="0"/>
                </a:cubicBezTo>
                <a:close/>
              </a:path>
            </a:pathLst>
          </a:custGeom>
          <a:noFill/>
          <a:ln>
            <a:solidFill>
              <a:schemeClr val="tx1"/>
            </a:solidFill>
            <a:extLst>
              <a:ext uri="{C807C97D-BFC1-408E-A445-0C87EB9F89A2}">
                <ask:lineSketchStyleProps xmlns="" xmlns:ask="http://schemas.microsoft.com/office/drawing/2018/sketchyshapes" sd="2765261637">
                  <a:prstGeom prst="rect">
                    <a:avLst/>
                  </a:prstGeom>
                  <ask:type>
                    <ask:lineSketchFreehand/>
                  </ask:type>
                </ask:lineSketchStyleProps>
              </a:ext>
            </a:extLst>
          </a:ln>
        </p:spPr>
        <p:txBody>
          <a:bodyPr wrap="square">
            <a:spAutoFit/>
          </a:bodyPr>
          <a:lstStyle/>
          <a:p>
            <a:pPr algn="just"/>
            <a:r>
              <a:rPr lang="en-GB" dirty="0">
                <a:solidFill>
                  <a:srgbClr val="000000"/>
                </a:solidFill>
                <a:latin typeface="Roboto"/>
              </a:rPr>
              <a:t>M</a:t>
            </a:r>
            <a:r>
              <a:rPr lang="lv-LV" b="0" i="0" dirty="0" err="1">
                <a:solidFill>
                  <a:srgbClr val="000000"/>
                </a:solidFill>
                <a:effectLst/>
                <a:latin typeface="Roboto"/>
              </a:rPr>
              <a:t>artins</a:t>
            </a:r>
            <a:r>
              <a:rPr lang="lv-LV" b="0" i="0" dirty="0">
                <a:solidFill>
                  <a:srgbClr val="000000"/>
                </a:solidFill>
                <a:effectLst/>
                <a:latin typeface="Roboto"/>
              </a:rPr>
              <a:t> Luters Kings, jaunākais, bija pilsonisko aktīvistu aktīvists </a:t>
            </a:r>
            <a:r>
              <a:rPr lang="en-GB" b="0" i="0" dirty="0">
                <a:solidFill>
                  <a:srgbClr val="000000"/>
                </a:solidFill>
                <a:effectLst/>
                <a:latin typeface="Roboto"/>
              </a:rPr>
              <a:t>1950.</a:t>
            </a:r>
            <a:r>
              <a:rPr lang="lv-LV" b="0" i="0" dirty="0">
                <a:solidFill>
                  <a:srgbClr val="000000"/>
                </a:solidFill>
                <a:effectLst/>
                <a:latin typeface="Roboto"/>
              </a:rPr>
              <a:t> un </a:t>
            </a:r>
            <a:r>
              <a:rPr lang="en-GB" b="0" i="0" dirty="0">
                <a:solidFill>
                  <a:srgbClr val="000000"/>
                </a:solidFill>
                <a:effectLst/>
                <a:latin typeface="Roboto"/>
              </a:rPr>
              <a:t>1960.</a:t>
            </a:r>
            <a:r>
              <a:rPr lang="lv-LV" b="0" i="0" dirty="0">
                <a:solidFill>
                  <a:srgbClr val="000000"/>
                </a:solidFill>
                <a:effectLst/>
                <a:latin typeface="Roboto"/>
              </a:rPr>
              <a:t> gados. Viņš vadīja nevardarbīgus protestus, lai cīnītos par visu cilvēku, tostarp </a:t>
            </a:r>
            <a:r>
              <a:rPr lang="lv-LV" b="0" i="0" dirty="0" err="1">
                <a:solidFill>
                  <a:srgbClr val="000000"/>
                </a:solidFill>
                <a:effectLst/>
                <a:latin typeface="Roboto"/>
              </a:rPr>
              <a:t>afroamerikāņu</a:t>
            </a:r>
            <a:r>
              <a:rPr lang="lv-LV" b="0" i="0" dirty="0">
                <a:solidFill>
                  <a:srgbClr val="000000"/>
                </a:solidFill>
                <a:effectLst/>
                <a:latin typeface="Roboto"/>
              </a:rPr>
              <a:t>, tiesībām. Viņš cerēja, ka Amerika un pasaule varētu kļūt par sabiedrību, kurā rase neietekmēs cilvēka pilsoniskās tiesības. Pirmajā nozīmīgākajā pilsonisko tiesību akcijā Martins Luters Kings, juniors, vadīja Montgomerijas autobusu boikotu. Tas sākās, kad Rosa Parks atteicās atteikties no savas vietas autobusā pie balta vīrieša. Viņa tika arestēta un pavadīja nakti cietumā. Rezultātā MLK palīdzēja organizēt sabiedriskā transporta sistēmas boikotu Montgomerijā. Boikots ilga vairāk nekā gadu. Reizēm tas bija ļoti saspringts. MLK tika arestēts un viņa māja tika bombardēta. Tomēr galu galā Martins guva virsroku un segregācija Montgomerijas autobusos beidzās. 1963. gadā Mārtiņš Luters Kings, juniors, palīdzēja noorganizēt slaveno "Gājienu Vašingtonā". Šajā gājienā piedalījās vairāk nekā 250 000 cilvēku, cenšoties parādīt pilsonisko tiesību aktu nozīmi. Daži no jautājumiem, ko cerēja panākt gājiens, ietvēra arī beigas. uz segregāciju valsts skolās, aizsardzību pret policijas ļaunprātīgu izmantošanu un likumu pieņemšanu, kas novērš diskrimināciju nodarbinātībā. Šajā gājienā Martins teica savu runu "Man ir sapnis". Šī runa ir kļuvusi par vienu no slavenākajām runām vēsture. Gājiens Vašingtonā bija liels panākums. Pilsonisko tiesību likums tika pieņemts gadu vēlāk 1964. gadā.</a:t>
            </a:r>
            <a:endParaRPr lang="en-GB" dirty="0"/>
          </a:p>
        </p:txBody>
      </p:sp>
    </p:spTree>
    <p:extLst>
      <p:ext uri="{BB962C8B-B14F-4D97-AF65-F5344CB8AC3E}">
        <p14:creationId xmlns="" xmlns:p14="http://schemas.microsoft.com/office/powerpoint/2010/main" val="307434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CEEC538-67C3-453D-ADC0-3375D39DD3BB}"/>
              </a:ext>
            </a:extLst>
          </p:cNvPr>
          <p:cNvPicPr>
            <a:picLocks noChangeAspect="1"/>
          </p:cNvPicPr>
          <p:nvPr/>
        </p:nvPicPr>
        <p:blipFill>
          <a:blip r:embed="rId2" cstate="print"/>
          <a:stretch>
            <a:fillRect/>
          </a:stretch>
        </p:blipFill>
        <p:spPr>
          <a:xfrm>
            <a:off x="7965908" y="1438250"/>
            <a:ext cx="2625278" cy="1781084"/>
          </a:xfrm>
          <a:prstGeom prst="rect">
            <a:avLst/>
          </a:prstGeom>
        </p:spPr>
      </p:pic>
      <p:pic>
        <p:nvPicPr>
          <p:cNvPr id="3" name="Picture 2">
            <a:extLst>
              <a:ext uri="{FF2B5EF4-FFF2-40B4-BE49-F238E27FC236}">
                <a16:creationId xmlns="" xmlns:a16="http://schemas.microsoft.com/office/drawing/2014/main" id="{7A3607B1-1BF3-44B6-B8B5-CF731ED3DAA9}"/>
              </a:ext>
            </a:extLst>
          </p:cNvPr>
          <p:cNvPicPr>
            <a:picLocks noChangeAspect="1"/>
          </p:cNvPicPr>
          <p:nvPr/>
        </p:nvPicPr>
        <p:blipFill>
          <a:blip r:embed="rId3" cstate="print"/>
          <a:stretch>
            <a:fillRect/>
          </a:stretch>
        </p:blipFill>
        <p:spPr>
          <a:xfrm>
            <a:off x="7965908" y="3507353"/>
            <a:ext cx="2686825" cy="1996155"/>
          </a:xfrm>
          <a:prstGeom prst="rect">
            <a:avLst/>
          </a:prstGeom>
        </p:spPr>
      </p:pic>
      <p:sp>
        <p:nvSpPr>
          <p:cNvPr id="5" name="TextBox 4">
            <a:extLst>
              <a:ext uri="{FF2B5EF4-FFF2-40B4-BE49-F238E27FC236}">
                <a16:creationId xmlns="" xmlns:a16="http://schemas.microsoft.com/office/drawing/2014/main" id="{262CF6B0-1275-44E6-8BB7-7F6712892742}"/>
              </a:ext>
            </a:extLst>
          </p:cNvPr>
          <p:cNvSpPr txBox="1"/>
          <p:nvPr/>
        </p:nvSpPr>
        <p:spPr>
          <a:xfrm>
            <a:off x="331303" y="1212963"/>
            <a:ext cx="6930887" cy="4454233"/>
          </a:xfrm>
          <a:prstGeom prst="rect">
            <a:avLst/>
          </a:prstGeom>
          <a:noFill/>
        </p:spPr>
        <p:txBody>
          <a:bodyPr wrap="square">
            <a:spAutoFit/>
          </a:bodyPr>
          <a:lstStyle/>
          <a:p>
            <a:pPr lvl="0" algn="just">
              <a:lnSpc>
                <a:spcPct val="115000"/>
              </a:lnSpc>
              <a:spcAft>
                <a:spcPts val="1000"/>
              </a:spcAft>
            </a:pPr>
            <a:r>
              <a:rPr lang="en-GB" sz="2400" b="1" dirty="0" err="1">
                <a:solidFill>
                  <a:srgbClr val="F2625A"/>
                </a:solidFill>
                <a:effectLst/>
                <a:latin typeface="Calibri" panose="020F0502020204030204" pitchFamily="34" charset="0"/>
                <a:ea typeface="Calibri" panose="020F0502020204030204" pitchFamily="34" charset="0"/>
                <a:cs typeface="Times New Roman" panose="02020603050405020304" pitchFamily="18" charset="0"/>
              </a:rPr>
              <a:t>Diskusija</a:t>
            </a:r>
            <a:r>
              <a:rPr lang="en-GB" sz="2400" b="1" dirty="0">
                <a:solidFill>
                  <a:srgbClr val="F2625A"/>
                </a:solidFill>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10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Kādos veidos Luters Kings iesaistījās konfliktā?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Vai miermīlīgais protests pret rasismā balstītu vardarbību panāca kādas izmaiņas?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Vai vardarbīga reakcija būtu uzlabojusi situāciju?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Ar kādiem pārbaudījumiem </a:t>
            </a:r>
            <a:r>
              <a:rPr lang="lv-LV" sz="2400" dirty="0" err="1">
                <a:effectLst/>
                <a:latin typeface="Calibri" panose="020F0502020204030204" pitchFamily="34" charset="0"/>
                <a:ea typeface="Calibri" panose="020F0502020204030204" pitchFamily="34" charset="0"/>
                <a:cs typeface="Times New Roman" panose="02020603050405020304" pitchFamily="18" charset="0"/>
              </a:rPr>
              <a:t>saskārās</a:t>
            </a:r>
            <a:r>
              <a:rPr lang="lv-LV" sz="2400" dirty="0">
                <a:effectLst/>
                <a:latin typeface="Calibri" panose="020F0502020204030204" pitchFamily="34" charset="0"/>
                <a:ea typeface="Calibri" panose="020F0502020204030204" pitchFamily="34" charset="0"/>
                <a:cs typeface="Times New Roman" panose="02020603050405020304" pitchFamily="18" charset="0"/>
              </a:rPr>
              <a:t> Mārtins Luters Kings, šādi mēģinot mainīt sabiedrību?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Kādus tikumus viņš pielietoja, nostājoties pret netaisnību un rasismu?</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B0FE660F-8E28-4173-8747-F3A1575051DF}"/>
              </a:ext>
            </a:extLst>
          </p:cNvPr>
          <p:cNvSpPr txBox="1"/>
          <p:nvPr/>
        </p:nvSpPr>
        <p:spPr>
          <a:xfrm>
            <a:off x="251792" y="174982"/>
            <a:ext cx="609600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2. aktivitāte. Cilvēks–etalons.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3180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D97AAD7-D1E1-452B-AC5B-B30AE4FD7F25}"/>
              </a:ext>
            </a:extLst>
          </p:cNvPr>
          <p:cNvSpPr txBox="1"/>
          <p:nvPr/>
        </p:nvSpPr>
        <p:spPr>
          <a:xfrm>
            <a:off x="265043" y="121687"/>
            <a:ext cx="609600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3. aktivitāte. Morālā dilemma</a:t>
            </a:r>
            <a:r>
              <a:rPr lang="en-GB" sz="24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D3F33ED0-AF46-4ECC-B843-A815E58E83F0}"/>
              </a:ext>
            </a:extLst>
          </p:cNvPr>
          <p:cNvSpPr txBox="1"/>
          <p:nvPr/>
        </p:nvSpPr>
        <p:spPr>
          <a:xfrm>
            <a:off x="5274366" y="1443841"/>
            <a:ext cx="6096000" cy="3970318"/>
          </a:xfrm>
          <a:custGeom>
            <a:avLst/>
            <a:gdLst>
              <a:gd name="connsiteX0" fmla="*/ 0 w 6096000"/>
              <a:gd name="connsiteY0" fmla="*/ 0 h 3970318"/>
              <a:gd name="connsiteX1" fmla="*/ 6096000 w 6096000"/>
              <a:gd name="connsiteY1" fmla="*/ 0 h 3970318"/>
              <a:gd name="connsiteX2" fmla="*/ 6096000 w 6096000"/>
              <a:gd name="connsiteY2" fmla="*/ 3970318 h 3970318"/>
              <a:gd name="connsiteX3" fmla="*/ 0 w 6096000"/>
              <a:gd name="connsiteY3" fmla="*/ 3970318 h 3970318"/>
              <a:gd name="connsiteX4" fmla="*/ 0 w 6096000"/>
              <a:gd name="connsiteY4" fmla="*/ 0 h 397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3970318" extrusionOk="0">
                <a:moveTo>
                  <a:pt x="0" y="0"/>
                </a:moveTo>
                <a:cubicBezTo>
                  <a:pt x="1315693" y="-90671"/>
                  <a:pt x="5247584" y="-90964"/>
                  <a:pt x="6096000" y="0"/>
                </a:cubicBezTo>
                <a:cubicBezTo>
                  <a:pt x="6152051" y="1982526"/>
                  <a:pt x="6209208" y="2260255"/>
                  <a:pt x="6096000" y="3970318"/>
                </a:cubicBezTo>
                <a:cubicBezTo>
                  <a:pt x="4385985" y="3940652"/>
                  <a:pt x="2886535" y="4020617"/>
                  <a:pt x="0" y="3970318"/>
                </a:cubicBezTo>
                <a:cubicBezTo>
                  <a:pt x="-1733" y="2604311"/>
                  <a:pt x="55704" y="1086341"/>
                  <a:pt x="0" y="0"/>
                </a:cubicBezTo>
                <a:close/>
              </a:path>
            </a:pathLst>
          </a:custGeom>
          <a:noFill/>
          <a:ln w="19050">
            <a:solidFill>
              <a:schemeClr val="bg2">
                <a:lumMod val="50000"/>
              </a:schemeClr>
            </a:solidFill>
            <a:extLst>
              <a:ext uri="{C807C97D-BFC1-408E-A445-0C87EB9F89A2}">
                <ask:lineSketchStyleProps xmlns="" xmlns:ask="http://schemas.microsoft.com/office/drawing/2018/sketchyshapes" sd="1326176335">
                  <a:prstGeom prst="rect">
                    <a:avLst/>
                  </a:prstGeom>
                  <ask:type>
                    <ask:lineSketchCurved/>
                  </ask:type>
                </ask:lineSketchStyleProps>
              </a:ext>
            </a:extLst>
          </a:ln>
        </p:spPr>
        <p:txBody>
          <a:bodyPr wrap="square" lIns="91440" tIns="45720" rIns="91440" bIns="45720" anchor="t">
            <a:spAutoFit/>
          </a:bodyPr>
          <a:lstStyle/>
          <a:p>
            <a:r>
              <a:rPr lang="lv-LV" b="0" i="0" dirty="0">
                <a:solidFill>
                  <a:srgbClr val="000000"/>
                </a:solidFill>
                <a:effectLst/>
                <a:latin typeface="Roboto"/>
              </a:rPr>
              <a:t>Dina vēroja, kā Edvīns tiek stumts, </a:t>
            </a:r>
            <a:r>
              <a:rPr lang="en-GB" dirty="0" err="1">
                <a:solidFill>
                  <a:srgbClr val="000000"/>
                </a:solidFill>
                <a:latin typeface="Roboto"/>
              </a:rPr>
              <a:t>grūsts</a:t>
            </a:r>
            <a:r>
              <a:rPr lang="lv-LV" b="0" i="0" dirty="0">
                <a:solidFill>
                  <a:srgbClr val="000000"/>
                </a:solidFill>
                <a:effectLst/>
                <a:latin typeface="Roboto"/>
              </a:rPr>
              <a:t>, un visbeidzot viņa soma tiek atvērta un tās saturs i</a:t>
            </a:r>
            <a:r>
              <a:rPr lang="lv-LV" b="0" i="0" dirty="0">
                <a:effectLst/>
                <a:latin typeface="Roboto"/>
              </a:rPr>
              <a:t>z</a:t>
            </a:r>
            <a:r>
              <a:rPr lang="en-GB" dirty="0" err="1">
                <a:latin typeface="Roboto"/>
              </a:rPr>
              <a:t>biris</a:t>
            </a:r>
            <a:r>
              <a:rPr lang="en-GB" b="0" i="0" dirty="0">
                <a:effectLst/>
                <a:latin typeface="Roboto"/>
              </a:rPr>
              <a:t> </a:t>
            </a:r>
            <a:r>
              <a:rPr lang="lv-LV" b="0" i="0" dirty="0">
                <a:solidFill>
                  <a:srgbClr val="000000"/>
                </a:solidFill>
                <a:effectLst/>
                <a:latin typeface="Roboto"/>
              </a:rPr>
              <a:t>pa visu vietu. "Tu esi </a:t>
            </a:r>
            <a:r>
              <a:rPr lang="en-GB" b="0" i="0" dirty="0">
                <a:solidFill>
                  <a:srgbClr val="000000"/>
                </a:solidFill>
                <a:effectLst/>
                <a:latin typeface="Roboto"/>
              </a:rPr>
              <a:t>t</a:t>
            </a:r>
            <a:r>
              <a:rPr lang="lv-LV" b="0" i="0" dirty="0">
                <a:solidFill>
                  <a:srgbClr val="000000"/>
                </a:solidFill>
                <a:effectLst/>
                <a:latin typeface="Roboto"/>
              </a:rPr>
              <a:t>ā</a:t>
            </a:r>
            <a:r>
              <a:rPr lang="en-GB" b="0" i="0" dirty="0">
                <a:solidFill>
                  <a:srgbClr val="000000"/>
                </a:solidFill>
                <a:effectLst/>
                <a:latin typeface="Roboto"/>
              </a:rPr>
              <a:t>ds </a:t>
            </a:r>
            <a:r>
              <a:rPr lang="lv-LV" b="0" i="0" dirty="0">
                <a:solidFill>
                  <a:srgbClr val="000000"/>
                </a:solidFill>
                <a:effectLst/>
                <a:latin typeface="Roboto"/>
              </a:rPr>
              <a:t>stulbenis," puiši kliedza uz Edvīnu, kad viņi izspiedās viņam garām un sāka mētāt savas lietas apkārt. Dīna to bija redzējusi pārāk bieži un viņai bija žēl viņu. Dina ienīda iesaistīšanos konfliktos. Viņa labprātāk būtu devusies prom un nodarbojusies ar savām lietām, taču juta tādas dusmas un niknumu uz puišu grupu par viņu uzvedību. Viņa varēja tikai pateikt skolotājam, bet, šķiet, nekas netika darīts, vai arī varēja iejaukties un pretoties viņiem. Viņa arī uztraucās, ka Edvīns būs pazemots, kaut arī viņa runātu viņa vārdā. Parasti viņš nepievērsa uzmanību šai uzvedībai, bet viņa varēja redzēt, ka šoreiz tas patiešām viņu sarūgtināja.</a:t>
            </a:r>
            <a:endParaRPr lang="en-GB" dirty="0"/>
          </a:p>
        </p:txBody>
      </p:sp>
      <p:sp>
        <p:nvSpPr>
          <p:cNvPr id="9" name="TextBox 8">
            <a:extLst>
              <a:ext uri="{FF2B5EF4-FFF2-40B4-BE49-F238E27FC236}">
                <a16:creationId xmlns="" xmlns:a16="http://schemas.microsoft.com/office/drawing/2014/main" id="{511A3666-4672-4B48-A32C-79147250A153}"/>
              </a:ext>
            </a:extLst>
          </p:cNvPr>
          <p:cNvSpPr txBox="1"/>
          <p:nvPr/>
        </p:nvSpPr>
        <p:spPr>
          <a:xfrm>
            <a:off x="821634" y="1333959"/>
            <a:ext cx="3869636" cy="3901261"/>
          </a:xfrm>
          <a:prstGeom prst="rect">
            <a:avLst/>
          </a:prstGeom>
          <a:noFill/>
        </p:spPr>
        <p:txBody>
          <a:bodyPr wrap="square">
            <a:spAutoFit/>
          </a:bodyPr>
          <a:lstStyle/>
          <a:p>
            <a:pPr marL="342900" lvl="0" indent="-342900" algn="just">
              <a:lnSpc>
                <a:spcPct val="115000"/>
              </a:lnSpc>
              <a:spcAft>
                <a:spcPts val="10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Kur ir problēma?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Kādi tikumi šeit iesaistīti?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Kāda ir saprātīga rīcība? Vai šai situācijai ir vairāk nekā viens risinājums?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 tu rīkotos šajā situācijā?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Vai esi pieredzējis šādu situāciju?</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1561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0E3F6BB-9791-43FD-979F-57617A4B0B47}"/>
              </a:ext>
            </a:extLst>
          </p:cNvPr>
          <p:cNvSpPr txBox="1"/>
          <p:nvPr/>
        </p:nvSpPr>
        <p:spPr>
          <a:xfrm>
            <a:off x="4797287" y="1815769"/>
            <a:ext cx="6096000" cy="2582182"/>
          </a:xfrm>
          <a:prstGeom prst="rect">
            <a:avLst/>
          </a:prstGeom>
          <a:noFill/>
        </p:spPr>
        <p:txBody>
          <a:bodyPr wrap="square">
            <a:spAutoFit/>
          </a:bodyPr>
          <a:lstStyle/>
          <a:p>
            <a:pPr algn="just">
              <a:lnSpc>
                <a:spcPct val="107000"/>
              </a:lnSpc>
              <a:spcAft>
                <a:spcPts val="800"/>
              </a:spcAft>
            </a:pPr>
            <a:r>
              <a:rPr lang="lv-LV" sz="2800" dirty="0">
                <a:effectLst/>
                <a:latin typeface="Calibri" panose="020F0502020204030204" pitchFamily="34" charset="0"/>
                <a:ea typeface="Times New Roman" panose="02020603050405020304" pitchFamily="18" charset="0"/>
                <a:cs typeface="Times New Roman" panose="02020603050405020304" pitchFamily="18" charset="0"/>
              </a:rPr>
              <a:t>- Vai konflikti jebkādā veidā ietekmē tavu vietējo kopienu? </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lv-LV" sz="2800" dirty="0">
                <a:effectLst/>
                <a:latin typeface="Calibri" panose="020F0502020204030204" pitchFamily="34" charset="0"/>
                <a:ea typeface="Times New Roman" panose="02020603050405020304" pitchFamily="18" charset="0"/>
                <a:cs typeface="Times New Roman" panose="02020603050405020304" pitchFamily="18" charset="0"/>
              </a:rPr>
              <a:t>- Vai kopiena ir reaģējusi uz notiekošo? </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lv-LV" sz="2800" dirty="0">
                <a:effectLst/>
                <a:latin typeface="Calibri" panose="020F0502020204030204" pitchFamily="34" charset="0"/>
                <a:ea typeface="Times New Roman" panose="02020603050405020304" pitchFamily="18" charset="0"/>
                <a:cs typeface="Times New Roman" panose="02020603050405020304" pitchFamily="18" charset="0"/>
              </a:rPr>
              <a:t>- Kā tu pats vai jūsu klase varētu iesaistīties pozitīvā reakcijā uz konfliktu?</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6" name="Picture 2" descr="Business, Idea, Strategy, Marketing, Plan, Vision">
            <a:extLst>
              <a:ext uri="{FF2B5EF4-FFF2-40B4-BE49-F238E27FC236}">
                <a16:creationId xmlns="" xmlns:a16="http://schemas.microsoft.com/office/drawing/2014/main" id="{5AEF1308-D44B-4931-9F58-46FE558B8C76}"/>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5706" y="854743"/>
            <a:ext cx="3149130" cy="391601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E7D8FDBD-D9B9-42F4-902D-FC99C459A73C}"/>
              </a:ext>
            </a:extLst>
          </p:cNvPr>
          <p:cNvSpPr txBox="1"/>
          <p:nvPr/>
        </p:nvSpPr>
        <p:spPr>
          <a:xfrm>
            <a:off x="1219199" y="4770759"/>
            <a:ext cx="3167270" cy="307777"/>
          </a:xfrm>
          <a:prstGeom prst="rect">
            <a:avLst/>
          </a:prstGeom>
          <a:noFill/>
        </p:spPr>
        <p:txBody>
          <a:bodyPr wrap="square" rtlCol="0">
            <a:spAutoFit/>
          </a:bodyPr>
          <a:lstStyle/>
          <a:p>
            <a:r>
              <a:rPr lang="lv-LV" sz="1400" dirty="0"/>
              <a:t>Attēls: pixabay.com</a:t>
            </a:r>
            <a:endParaRPr lang="en-GB" sz="1400" dirty="0"/>
          </a:p>
        </p:txBody>
      </p:sp>
    </p:spTree>
    <p:extLst>
      <p:ext uri="{BB962C8B-B14F-4D97-AF65-F5344CB8AC3E}">
        <p14:creationId xmlns="" xmlns:p14="http://schemas.microsoft.com/office/powerpoint/2010/main" val="18638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13515A-6C93-49A7-955F-56A10C49AF5E}">
  <ds:schemaRefs>
    <ds:schemaRef ds:uri="http://www.w3.org/XML/1998/namespace"/>
    <ds:schemaRef ds:uri="bcd8bb90-b1cb-4fe5-8892-66ea2dba031d"/>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0CA08566-3BD7-43FA-A447-5E6815443D11}">
  <ds:schemaRefs>
    <ds:schemaRef ds:uri="http://schemas.microsoft.com/sharepoint/v3/contenttype/forms"/>
  </ds:schemaRefs>
</ds:datastoreItem>
</file>

<file path=customXml/itemProps3.xml><?xml version="1.0" encoding="utf-8"?>
<ds:datastoreItem xmlns:ds="http://schemas.openxmlformats.org/officeDocument/2006/customXml" ds:itemID="{49EBB747-1CE2-40FB-B740-7CFE0F9D2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512</TotalTime>
  <Words>874</Words>
  <Application>Microsoft Office PowerPoint</Application>
  <PresentationFormat>Custom</PresentationFormat>
  <Paragraphs>50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dizains</vt:lpstr>
      <vt:lpstr>7.klase  Tēma: Konfliktu risināšana 2. nodarbība: Kā konflikti var mainīt sabiedrību?</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Manuels Fernandezs</dc:creator>
  <cp:lastModifiedBy>Arturs</cp:lastModifiedBy>
  <cp:revision>11</cp:revision>
  <dcterms:created xsi:type="dcterms:W3CDTF">2021-06-29T10:55:51Z</dcterms:created>
  <dcterms:modified xsi:type="dcterms:W3CDTF">2021-10-15T10:41:18Z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