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15" r:id="rId7"/>
    <p:sldId id="316" r:id="rId8"/>
    <p:sldId id="317" r:id="rId9"/>
    <p:sldId id="318" r:id="rId10"/>
    <p:sldId id="319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3F614-7A2C-4DDB-BCD7-A2FCFB1AB3F0}" v="279" dt="2021-09-20T14:13:3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76E3F614-7A2C-4DDB-BCD7-A2FCFB1AB3F0}"/>
    <pc:docChg chg="modSld">
      <pc:chgData name="Baiba Kaļķe" userId="S::baibak@edu.lu.lv::090b5955-d8cd-4512-94e7-80946276549e" providerId="AD" clId="Web-{76E3F614-7A2C-4DDB-BCD7-A2FCFB1AB3F0}" dt="2021-09-20T14:13:35.128" v="139" actId="20577"/>
      <pc:docMkLst>
        <pc:docMk/>
      </pc:docMkLst>
      <pc:sldChg chg="modSp">
        <pc:chgData name="Baiba Kaļķe" userId="S::baibak@edu.lu.lv::090b5955-d8cd-4512-94e7-80946276549e" providerId="AD" clId="Web-{76E3F614-7A2C-4DDB-BCD7-A2FCFB1AB3F0}" dt="2021-09-20T14:07:28.309" v="19" actId="20577"/>
        <pc:sldMkLst>
          <pc:docMk/>
          <pc:sldMk cId="820572605" sldId="315"/>
        </pc:sldMkLst>
        <pc:spChg chg="mod">
          <ac:chgData name="Baiba Kaļķe" userId="S::baibak@edu.lu.lv::090b5955-d8cd-4512-94e7-80946276549e" providerId="AD" clId="Web-{76E3F614-7A2C-4DDB-BCD7-A2FCFB1AB3F0}" dt="2021-09-20T14:05:23.994" v="0" actId="20577"/>
          <ac:spMkLst>
            <pc:docMk/>
            <pc:sldMk cId="820572605" sldId="315"/>
            <ac:spMk id="3" creationId="{0F8AF9A2-A41F-4CDE-B36E-C6FE19ED550F}"/>
          </ac:spMkLst>
        </pc:spChg>
        <pc:spChg chg="mod">
          <ac:chgData name="Baiba Kaļķe" userId="S::baibak@edu.lu.lv::090b5955-d8cd-4512-94e7-80946276549e" providerId="AD" clId="Web-{76E3F614-7A2C-4DDB-BCD7-A2FCFB1AB3F0}" dt="2021-09-20T14:07:28.309" v="19" actId="20577"/>
          <ac:spMkLst>
            <pc:docMk/>
            <pc:sldMk cId="820572605" sldId="315"/>
            <ac:spMk id="5" creationId="{FAE74558-2D63-468E-8D5B-7F0E23A5EB00}"/>
          </ac:spMkLst>
        </pc:spChg>
      </pc:sldChg>
      <pc:sldChg chg="modSp">
        <pc:chgData name="Baiba Kaļķe" userId="S::baibak@edu.lu.lv::090b5955-d8cd-4512-94e7-80946276549e" providerId="AD" clId="Web-{76E3F614-7A2C-4DDB-BCD7-A2FCFB1AB3F0}" dt="2021-09-20T14:06:17.245" v="18" actId="20577"/>
        <pc:sldMkLst>
          <pc:docMk/>
          <pc:sldMk cId="155631043" sldId="316"/>
        </pc:sldMkLst>
        <pc:spChg chg="mod">
          <ac:chgData name="Baiba Kaļķe" userId="S::baibak@edu.lu.lv::090b5955-d8cd-4512-94e7-80946276549e" providerId="AD" clId="Web-{76E3F614-7A2C-4DDB-BCD7-A2FCFB1AB3F0}" dt="2021-09-20T14:06:02.714" v="9" actId="20577"/>
          <ac:spMkLst>
            <pc:docMk/>
            <pc:sldMk cId="155631043" sldId="316"/>
            <ac:spMk id="3" creationId="{334E9CBD-976D-4BBB-9B6E-E44ACFBD0DB9}"/>
          </ac:spMkLst>
        </pc:spChg>
        <pc:spChg chg="mod">
          <ac:chgData name="Baiba Kaļķe" userId="S::baibak@edu.lu.lv::090b5955-d8cd-4512-94e7-80946276549e" providerId="AD" clId="Web-{76E3F614-7A2C-4DDB-BCD7-A2FCFB1AB3F0}" dt="2021-09-20T14:06:17.245" v="18" actId="20577"/>
          <ac:spMkLst>
            <pc:docMk/>
            <pc:sldMk cId="155631043" sldId="316"/>
            <ac:spMk id="7" creationId="{309D7EE8-A728-4458-89D3-0D6DA46D85F8}"/>
          </ac:spMkLst>
        </pc:spChg>
      </pc:sldChg>
      <pc:sldChg chg="modSp">
        <pc:chgData name="Baiba Kaļķe" userId="S::baibak@edu.lu.lv::090b5955-d8cd-4512-94e7-80946276549e" providerId="AD" clId="Web-{76E3F614-7A2C-4DDB-BCD7-A2FCFB1AB3F0}" dt="2021-09-20T14:07:42.513" v="25" actId="20577"/>
        <pc:sldMkLst>
          <pc:docMk/>
          <pc:sldMk cId="1609977551" sldId="317"/>
        </pc:sldMkLst>
        <pc:spChg chg="mod">
          <ac:chgData name="Baiba Kaļķe" userId="S::baibak@edu.lu.lv::090b5955-d8cd-4512-94e7-80946276549e" providerId="AD" clId="Web-{76E3F614-7A2C-4DDB-BCD7-A2FCFB1AB3F0}" dt="2021-09-20T14:07:42.513" v="25" actId="20577"/>
          <ac:spMkLst>
            <pc:docMk/>
            <pc:sldMk cId="1609977551" sldId="317"/>
            <ac:spMk id="5" creationId="{454B928C-8206-4E1B-8E8C-5AF48EC1D608}"/>
          </ac:spMkLst>
        </pc:spChg>
      </pc:sldChg>
      <pc:sldChg chg="modSp">
        <pc:chgData name="Baiba Kaļķe" userId="S::baibak@edu.lu.lv::090b5955-d8cd-4512-94e7-80946276549e" providerId="AD" clId="Web-{76E3F614-7A2C-4DDB-BCD7-A2FCFB1AB3F0}" dt="2021-09-20T14:08:14.107" v="34" actId="20577"/>
        <pc:sldMkLst>
          <pc:docMk/>
          <pc:sldMk cId="2272362123" sldId="318"/>
        </pc:sldMkLst>
        <pc:spChg chg="mod">
          <ac:chgData name="Baiba Kaļķe" userId="S::baibak@edu.lu.lv::090b5955-d8cd-4512-94e7-80946276549e" providerId="AD" clId="Web-{76E3F614-7A2C-4DDB-BCD7-A2FCFB1AB3F0}" dt="2021-09-20T14:07:50.388" v="26" actId="20577"/>
          <ac:spMkLst>
            <pc:docMk/>
            <pc:sldMk cId="2272362123" sldId="318"/>
            <ac:spMk id="3" creationId="{8E765580-EEF4-4B20-89C2-8CA3C168F690}"/>
          </ac:spMkLst>
        </pc:spChg>
        <pc:spChg chg="mod">
          <ac:chgData name="Baiba Kaļķe" userId="S::baibak@edu.lu.lv::090b5955-d8cd-4512-94e7-80946276549e" providerId="AD" clId="Web-{76E3F614-7A2C-4DDB-BCD7-A2FCFB1AB3F0}" dt="2021-09-20T14:08:14.107" v="34" actId="20577"/>
          <ac:spMkLst>
            <pc:docMk/>
            <pc:sldMk cId="2272362123" sldId="318"/>
            <ac:spMk id="6" creationId="{D0E145FC-06DB-41FE-A297-E97DACEACA24}"/>
          </ac:spMkLst>
        </pc:spChg>
      </pc:sldChg>
      <pc:sldChg chg="modSp">
        <pc:chgData name="Baiba Kaļķe" userId="S::baibak@edu.lu.lv::090b5955-d8cd-4512-94e7-80946276549e" providerId="AD" clId="Web-{76E3F614-7A2C-4DDB-BCD7-A2FCFB1AB3F0}" dt="2021-09-20T14:08:26.982" v="36" actId="20577"/>
        <pc:sldMkLst>
          <pc:docMk/>
          <pc:sldMk cId="600261629" sldId="319"/>
        </pc:sldMkLst>
        <pc:spChg chg="mod">
          <ac:chgData name="Baiba Kaļķe" userId="S::baibak@edu.lu.lv::090b5955-d8cd-4512-94e7-80946276549e" providerId="AD" clId="Web-{76E3F614-7A2C-4DDB-BCD7-A2FCFB1AB3F0}" dt="2021-09-20T14:08:26.982" v="36" actId="20577"/>
          <ac:spMkLst>
            <pc:docMk/>
            <pc:sldMk cId="600261629" sldId="319"/>
            <ac:spMk id="3" creationId="{515BA501-0EE3-41B7-83FA-236517817111}"/>
          </ac:spMkLst>
        </pc:spChg>
      </pc:sldChg>
      <pc:sldChg chg="modSp">
        <pc:chgData name="Baiba Kaļķe" userId="S::baibak@edu.lu.lv::090b5955-d8cd-4512-94e7-80946276549e" providerId="AD" clId="Web-{76E3F614-7A2C-4DDB-BCD7-A2FCFB1AB3F0}" dt="2021-09-20T14:13:35.128" v="139" actId="20577"/>
        <pc:sldMkLst>
          <pc:docMk/>
          <pc:sldMk cId="4176598834" sldId="321"/>
        </pc:sldMkLst>
        <pc:spChg chg="mod">
          <ac:chgData name="Baiba Kaļķe" userId="S::baibak@edu.lu.lv::090b5955-d8cd-4512-94e7-80946276549e" providerId="AD" clId="Web-{76E3F614-7A2C-4DDB-BCD7-A2FCFB1AB3F0}" dt="2021-09-20T14:09:00.202" v="46" actId="20577"/>
          <ac:spMkLst>
            <pc:docMk/>
            <pc:sldMk cId="4176598834" sldId="321"/>
            <ac:spMk id="3" creationId="{6C0795C9-185D-43EA-8A57-D456C02A029E}"/>
          </ac:spMkLst>
        </pc:spChg>
        <pc:spChg chg="mod">
          <ac:chgData name="Baiba Kaļķe" userId="S::baibak@edu.lu.lv::090b5955-d8cd-4512-94e7-80946276549e" providerId="AD" clId="Web-{76E3F614-7A2C-4DDB-BCD7-A2FCFB1AB3F0}" dt="2021-09-20T14:12:12.236" v="122" actId="20577"/>
          <ac:spMkLst>
            <pc:docMk/>
            <pc:sldMk cId="4176598834" sldId="321"/>
            <ac:spMk id="5" creationId="{B788E2F4-E940-4A54-8495-F1A13ED65010}"/>
          </ac:spMkLst>
        </pc:spChg>
        <pc:spChg chg="mod">
          <ac:chgData name="Baiba Kaļķe" userId="S::baibak@edu.lu.lv::090b5955-d8cd-4512-94e7-80946276549e" providerId="AD" clId="Web-{76E3F614-7A2C-4DDB-BCD7-A2FCFB1AB3F0}" dt="2021-09-20T14:13:35.128" v="139" actId="20577"/>
          <ac:spMkLst>
            <pc:docMk/>
            <pc:sldMk cId="4176598834" sldId="321"/>
            <ac:spMk id="7" creationId="{6CFDF96E-56B8-4493-B218-AB55DD9305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650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vportals.lv/norises/287732-demokratija-un-viltus-zinas-2017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tokvartals.lv/2021/05/26/viss-attela-del-ka-vara-iznicina-zurnalistiku-baltkrievija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8516"/>
            <a:ext cx="7460974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7.</a:t>
            </a:r>
            <a:r>
              <a:rPr lang="lv-LV" sz="4800" b="1" dirty="0"/>
              <a:t>klase </a:t>
            </a:r>
            <a:br>
              <a:rPr lang="lv-LV" sz="4800" b="1" dirty="0"/>
            </a:br>
            <a:r>
              <a:rPr lang="lv-LV" sz="4800" b="1" dirty="0"/>
              <a:t>Tēma: </a:t>
            </a:r>
            <a:r>
              <a:rPr lang="en-GB" sz="4800" b="1" dirty="0" err="1"/>
              <a:t>Viltus</a:t>
            </a:r>
            <a:r>
              <a:rPr lang="en-GB" sz="4800" b="1" dirty="0"/>
              <a:t> zi</a:t>
            </a:r>
            <a:r>
              <a:rPr lang="lv-LV" sz="4800" b="1" dirty="0" err="1"/>
              <a:t>ņas</a:t>
            </a:r>
            <a:r>
              <a:rPr lang="lv-LV" sz="4800" b="1" dirty="0"/>
              <a:t/>
            </a:r>
            <a:br>
              <a:rPr lang="lv-LV" sz="4800" b="1" dirty="0"/>
            </a:br>
            <a:r>
              <a:rPr lang="lv-LV" sz="4800" b="1" dirty="0"/>
              <a:t>2. nodarbība: Kas padara ziņu patērētāju tikumīgu?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52" y="4096116"/>
            <a:ext cx="6241774" cy="1457483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B0D4FA-BD7C-434C-A66F-F492870FCC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224" y="1604609"/>
            <a:ext cx="4680284" cy="26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E77FC2-CB15-4BD7-A410-BF8C8BEB8E26}"/>
              </a:ext>
            </a:extLst>
          </p:cNvPr>
          <p:cNvSpPr txBox="1"/>
          <p:nvPr/>
        </p:nvSpPr>
        <p:spPr>
          <a:xfrm>
            <a:off x="8819259" y="4176567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youtube.com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AB9E82-C89E-45AB-983D-C308540598E1}"/>
              </a:ext>
            </a:extLst>
          </p:cNvPr>
          <p:cNvSpPr txBox="1"/>
          <p:nvPr/>
        </p:nvSpPr>
        <p:spPr>
          <a:xfrm>
            <a:off x="622852" y="1992174"/>
            <a:ext cx="6096000" cy="266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tikumi cilvēku padara par labu reportieri?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ir galvenie darba pienākumi un atbildība cilvēkam, kurš ziņo par jaunumiem?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868AD4-C6A9-48E8-9681-9C5D8EAA01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1839" y="1065083"/>
            <a:ext cx="3268283" cy="430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443899-A193-41B8-B3B7-834EFE383FE3}"/>
              </a:ext>
            </a:extLst>
          </p:cNvPr>
          <p:cNvSpPr txBox="1"/>
          <p:nvPr/>
        </p:nvSpPr>
        <p:spPr>
          <a:xfrm>
            <a:off x="8738187" y="5367131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7127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8AF9A2-A41F-4CDE-B36E-C6FE19ED550F}"/>
              </a:ext>
            </a:extLst>
          </p:cNvPr>
          <p:cNvSpPr txBox="1"/>
          <p:nvPr/>
        </p:nvSpPr>
        <p:spPr>
          <a:xfrm>
            <a:off x="212035" y="16173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Izvairīšanās no viltus ziņām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E74558-2D63-468E-8D5B-7F0E23A5EB00}"/>
              </a:ext>
            </a:extLst>
          </p:cNvPr>
          <p:cNvSpPr txBox="1"/>
          <p:nvPr/>
        </p:nvSpPr>
        <p:spPr>
          <a:xfrm>
            <a:off x="212035" y="848453"/>
            <a:ext cx="10151164" cy="5161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tu varētu izvairīties no viltus ziņām? Apkopojiet klases idejas un pārrunājiet skolēnu atbildes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Pievienojiet klases diskusijai arī savas atbildes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ziņu avotu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Lasīt tālāk par virsrakstu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ziņu autoru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fakti apstiprina ziņu?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datumu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šī ziņa ir joks?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Pārdomāt, vai tev pret šo jautājumu nav aizspriedumu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Konsultēties ar ekspertiem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2835" y="2426103"/>
            <a:ext cx="4065723" cy="2286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9E524-E1D9-4EC6-8885-EA082EBC91EB}"/>
              </a:ext>
            </a:extLst>
          </p:cNvPr>
          <p:cNvSpPr txBox="1"/>
          <p:nvPr/>
        </p:nvSpPr>
        <p:spPr>
          <a:xfrm>
            <a:off x="8927840" y="4713072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konservativie.lv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82057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4E9CBD-976D-4BBB-9B6E-E44ACFBD0DB9}"/>
              </a:ext>
            </a:extLst>
          </p:cNvPr>
          <p:cNvSpPr txBox="1"/>
          <p:nvPr/>
        </p:nvSpPr>
        <p:spPr>
          <a:xfrm>
            <a:off x="225287" y="0"/>
            <a:ext cx="9144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Izvairīšanās no viltus ziņām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23D48C-20B5-4764-8280-E02F73641F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689" y="1524692"/>
            <a:ext cx="5532990" cy="153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E5C9BF-1CBD-4D32-94A5-AD1C19463F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689" y="3429000"/>
            <a:ext cx="2375358" cy="193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9D7EE8-A728-4458-89D3-0D6DA46D85F8}"/>
              </a:ext>
            </a:extLst>
          </p:cNvPr>
          <p:cNvSpPr txBox="1"/>
          <p:nvPr/>
        </p:nvSpPr>
        <p:spPr>
          <a:xfrm>
            <a:off x="225287" y="757190"/>
            <a:ext cx="4905493" cy="46081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ziņu avotu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Lasīt tālāk par virsrakstu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ziņu autoru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fakti apstiprina ziņu?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Pārbaudīt datumu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šī ziņa ir joks?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Pārdomāt, vai tev pret šo jautājumu nav aizspriedumu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Konsultēties ar ekspertiem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30AC3A-6B23-4901-B843-9C6553377C7F}"/>
              </a:ext>
            </a:extLst>
          </p:cNvPr>
          <p:cNvSpPr txBox="1"/>
          <p:nvPr/>
        </p:nvSpPr>
        <p:spPr>
          <a:xfrm>
            <a:off x="6405804" y="5376744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Attēli: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5563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92CAF7-D8EB-4E90-81CD-5BA191590D7E}"/>
              </a:ext>
            </a:extLst>
          </p:cNvPr>
          <p:cNvSpPr txBox="1"/>
          <p:nvPr/>
        </p:nvSpPr>
        <p:spPr>
          <a:xfrm>
            <a:off x="225287" y="0"/>
            <a:ext cx="9144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aktivitāte. Kāpēc tik daudz runā par viltus ziņām?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16C8DD-C36E-43E8-9FE9-D192250BEB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292" y="1668180"/>
            <a:ext cx="3455613" cy="263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B928C-8206-4E1B-8E8C-5AF48EC1D608}"/>
              </a:ext>
            </a:extLst>
          </p:cNvPr>
          <p:cNvSpPr txBox="1"/>
          <p:nvPr/>
        </p:nvSpPr>
        <p:spPr>
          <a:xfrm>
            <a:off x="583095" y="1411491"/>
            <a:ext cx="6639339" cy="3259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Pamēģiniet sameklēt internetā viltus ziņu piemērus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.!</a:t>
            </a:r>
            <a:endParaRPr lang="en-GB" sz="2400"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Kāpēc šie viltus ziņu piemēri ir nozīmīgi?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Kādos veidos šie piemēri parāda iesaistīto pušu tikumu trūkumu?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negatīvās rakstura iezīmes piemīt iesaistītajiem cilvēkiem?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F1A630-5AD1-4954-9E02-D83EE0B53790}"/>
              </a:ext>
            </a:extLst>
          </p:cNvPr>
          <p:cNvSpPr txBox="1"/>
          <p:nvPr/>
        </p:nvSpPr>
        <p:spPr>
          <a:xfrm>
            <a:off x="8936969" y="4305488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60997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65580-EEF4-4B20-89C2-8CA3C168F690}"/>
              </a:ext>
            </a:extLst>
          </p:cNvPr>
          <p:cNvSpPr txBox="1"/>
          <p:nvPr/>
        </p:nvSpPr>
        <p:spPr>
          <a:xfrm>
            <a:off x="119269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Domāšanas jautājumi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E145FC-06DB-41FE-A297-E97DACEACA24}"/>
              </a:ext>
            </a:extLst>
          </p:cNvPr>
          <p:cNvSpPr txBox="1"/>
          <p:nvPr/>
        </p:nvSpPr>
        <p:spPr>
          <a:xfrm>
            <a:off x="119269" y="1135077"/>
            <a:ext cx="7500731" cy="4689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Izlasiet materiālu par viltus ziņu ietekmi uz demokrātiju un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pārrunājiet </a:t>
            </a:r>
            <a:r>
              <a:rPr lang="lv-LV" sz="24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problēmjautājumus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Times New Roman"/>
                <a:hlinkClick r:id="rId2"/>
              </a:rPr>
              <a:t>https://lvportals.lv/norises/287732-demokratija-un-viltus-zinas-2017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cilvēki var pieņemt būtiskus lēmumus, ja viņiem pieejamā informācija nav uzticama?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vairākumam vienmēr ir taisnība?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ir plašsaziņas līdzekļu nozīme demokrātijā?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līderim ir vienmēr jāieklausās cilvēkos?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šos jautājumus grupās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vai pāros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tad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dalieties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ar savām idejām klasē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32CC50-E501-45F0-BD47-1CD2EF81C43B}"/>
              </a:ext>
            </a:extLst>
          </p:cNvPr>
          <p:cNvSpPr txBox="1"/>
          <p:nvPr/>
        </p:nvSpPr>
        <p:spPr>
          <a:xfrm>
            <a:off x="9692343" y="4398562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lsm.lv</a:t>
            </a:r>
            <a:endParaRPr lang="en-GB" sz="1400" dirty="0"/>
          </a:p>
        </p:txBody>
      </p:sp>
      <p:pic>
        <p:nvPicPr>
          <p:cNvPr id="1026" name="Picture 2" descr="Kā viltus ziņu izplatītāji cenšas apmānīt iedzīvotājus, un kā situācijai  līdzi seko drošībsargi? / Raksts">
            <a:extLst>
              <a:ext uri="{FF2B5EF4-FFF2-40B4-BE49-F238E27FC236}">
                <a16:creationId xmlns="" xmlns:a16="http://schemas.microsoft.com/office/drawing/2014/main" id="{AFDE6C6B-CE5A-4A58-B34D-CC9B2A09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72" y="1502774"/>
            <a:ext cx="4315859" cy="290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36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5BA501-0EE3-41B7-83FA-236517817111}"/>
              </a:ext>
            </a:extLst>
          </p:cNvPr>
          <p:cNvSpPr txBox="1"/>
          <p:nvPr/>
        </p:nvSpPr>
        <p:spPr>
          <a:xfrm>
            <a:off x="278296" y="121974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Zinātkāre</a:t>
            </a:r>
            <a:endParaRPr lang="en-GB" sz="24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BBD2E0-B349-4CF0-94BE-6105F3C5B48D}"/>
              </a:ext>
            </a:extLst>
          </p:cNvPr>
          <p:cNvSpPr txBox="1"/>
          <p:nvPr/>
        </p:nvSpPr>
        <p:spPr>
          <a:xfrm>
            <a:off x="3949148" y="807316"/>
            <a:ext cx="6983896" cy="44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ir svarīgi būt zinātkāram?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nosaukt piemēru?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aktivitātē jūs pārrunājāt dažas negatīvās rakstura iezīmes, kas varētu būt saistītas ar viltus ziņu izplatīšanu.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aprakstīt pozitīvās rakstura iezīmes, kas būtu jāattīsta tā vietā?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ear, Black And White, Panda, Walking, Curious">
            <a:extLst>
              <a:ext uri="{FF2B5EF4-FFF2-40B4-BE49-F238E27FC236}">
                <a16:creationId xmlns="" xmlns:a16="http://schemas.microsoft.com/office/drawing/2014/main" id="{3C177E02-6B76-4573-ADFD-56B1CAE2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54" y="807316"/>
            <a:ext cx="2299442" cy="3399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8C03AD-C80F-4FD7-A9D0-B2CFD69072F4}"/>
              </a:ext>
            </a:extLst>
          </p:cNvPr>
          <p:cNvSpPr txBox="1"/>
          <p:nvPr/>
        </p:nvSpPr>
        <p:spPr>
          <a:xfrm>
            <a:off x="1078430" y="4206902"/>
            <a:ext cx="287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60026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0795C9-185D-43EA-8A57-D456C02A029E}"/>
              </a:ext>
            </a:extLst>
          </p:cNvPr>
          <p:cNvSpPr txBox="1"/>
          <p:nvPr/>
        </p:nvSpPr>
        <p:spPr>
          <a:xfrm>
            <a:off x="159026" y="121973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5</a:t>
            </a:r>
            <a:r>
              <a:rPr lang="lv-LV" sz="24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aktivitāte. </a:t>
            </a:r>
            <a:r>
              <a:rPr lang="lv-LV" sz="2400" b="1" dirty="0">
                <a:solidFill>
                  <a:srgbClr val="000000"/>
                </a:solidFill>
                <a:latin typeface="WordVisi_MSFontService"/>
              </a:rPr>
              <a:t>Cilvēks-autoritāte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88E2F4-E940-4A54-8495-F1A13ED65010}"/>
              </a:ext>
            </a:extLst>
          </p:cNvPr>
          <p:cNvSpPr txBox="1"/>
          <p:nvPr/>
        </p:nvSpPr>
        <p:spPr>
          <a:xfrm>
            <a:off x="8800021" y="2655262"/>
            <a:ext cx="3211068" cy="33752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Izlasi stāstu par notikumiem Baltkrievijā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Kādus tikumus žurnālisti </a:t>
            </a:r>
            <a:r>
              <a:rPr lang="lv-LV" sz="2000" dirty="0">
                <a:latin typeface="Calibri"/>
                <a:ea typeface="Calibri" panose="020F0502020204030204" pitchFamily="34" charset="0"/>
                <a:cs typeface="Times New Roman"/>
              </a:rPr>
              <a:t>izmantoja</a:t>
            </a: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 Kādus šķēršļus viņi pārvarēja?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0" algn="just">
              <a:spcAft>
                <a:spcPts val="8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kādām grūtībām 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urnālisti saskarās, pievēršot uzmanību vardarbībai un protestiem pret pastāvošo varu Baltkrievijā?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FDF96E-56B8-4493-B218-AB55DD930549}"/>
              </a:ext>
            </a:extLst>
          </p:cNvPr>
          <p:cNvSpPr txBox="1"/>
          <p:nvPr/>
        </p:nvSpPr>
        <p:spPr>
          <a:xfrm>
            <a:off x="90642" y="619500"/>
            <a:ext cx="8390586" cy="5193729"/>
          </a:xfrm>
          <a:custGeom>
            <a:avLst/>
            <a:gdLst>
              <a:gd name="connsiteX0" fmla="*/ 0 w 8390586"/>
              <a:gd name="connsiteY0" fmla="*/ 0 h 5193729"/>
              <a:gd name="connsiteX1" fmla="*/ 8390586 w 8390586"/>
              <a:gd name="connsiteY1" fmla="*/ 0 h 5193729"/>
              <a:gd name="connsiteX2" fmla="*/ 8390586 w 8390586"/>
              <a:gd name="connsiteY2" fmla="*/ 5193729 h 5193729"/>
              <a:gd name="connsiteX3" fmla="*/ 0 w 8390586"/>
              <a:gd name="connsiteY3" fmla="*/ 5193729 h 5193729"/>
              <a:gd name="connsiteX4" fmla="*/ 0 w 8390586"/>
              <a:gd name="connsiteY4" fmla="*/ 0 h 5193729"/>
              <a:gd name="connsiteX0" fmla="*/ 0 w 8390586"/>
              <a:gd name="connsiteY0" fmla="*/ 0 h 5193729"/>
              <a:gd name="connsiteX1" fmla="*/ 8390586 w 8390586"/>
              <a:gd name="connsiteY1" fmla="*/ 0 h 5193729"/>
              <a:gd name="connsiteX2" fmla="*/ 8390586 w 8390586"/>
              <a:gd name="connsiteY2" fmla="*/ 5193729 h 5193729"/>
              <a:gd name="connsiteX3" fmla="*/ 0 w 8390586"/>
              <a:gd name="connsiteY3" fmla="*/ 5193729 h 5193729"/>
              <a:gd name="connsiteX4" fmla="*/ 0 w 8390586"/>
              <a:gd name="connsiteY4" fmla="*/ 0 h 5193729"/>
              <a:gd name="connsiteX0" fmla="*/ 0 w 8390586"/>
              <a:gd name="connsiteY0" fmla="*/ 0 h 5193729"/>
              <a:gd name="connsiteX1" fmla="*/ 8390586 w 8390586"/>
              <a:gd name="connsiteY1" fmla="*/ 0 h 5193729"/>
              <a:gd name="connsiteX2" fmla="*/ 8390586 w 8390586"/>
              <a:gd name="connsiteY2" fmla="*/ 5193729 h 5193729"/>
              <a:gd name="connsiteX3" fmla="*/ 0 w 8390586"/>
              <a:gd name="connsiteY3" fmla="*/ 5193729 h 5193729"/>
              <a:gd name="connsiteX4" fmla="*/ 0 w 8390586"/>
              <a:gd name="connsiteY4" fmla="*/ 0 h 519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0586" h="5193729" fill="none" extrusionOk="0">
                <a:moveTo>
                  <a:pt x="0" y="0"/>
                </a:moveTo>
                <a:cubicBezTo>
                  <a:pt x="1694003" y="-237851"/>
                  <a:pt x="7043131" y="145881"/>
                  <a:pt x="8390586" y="0"/>
                </a:cubicBezTo>
                <a:cubicBezTo>
                  <a:pt x="8401961" y="2435342"/>
                  <a:pt x="7915425" y="3494125"/>
                  <a:pt x="8390586" y="5193729"/>
                </a:cubicBezTo>
                <a:cubicBezTo>
                  <a:pt x="6176462" y="5087990"/>
                  <a:pt x="1125871" y="4990084"/>
                  <a:pt x="0" y="5193729"/>
                </a:cubicBezTo>
                <a:cubicBezTo>
                  <a:pt x="-34273" y="4566109"/>
                  <a:pt x="189574" y="728113"/>
                  <a:pt x="0" y="0"/>
                </a:cubicBezTo>
                <a:close/>
              </a:path>
              <a:path w="8390586" h="5193729" stroke="0" extrusionOk="0">
                <a:moveTo>
                  <a:pt x="0" y="0"/>
                </a:moveTo>
                <a:cubicBezTo>
                  <a:pt x="2013311" y="81471"/>
                  <a:pt x="7453718" y="63337"/>
                  <a:pt x="8390586" y="0"/>
                </a:cubicBezTo>
                <a:cubicBezTo>
                  <a:pt x="8174762" y="636293"/>
                  <a:pt x="8237098" y="3467973"/>
                  <a:pt x="8390586" y="5193729"/>
                </a:cubicBezTo>
                <a:cubicBezTo>
                  <a:pt x="5996350" y="5437032"/>
                  <a:pt x="4567971" y="4898776"/>
                  <a:pt x="0" y="5193729"/>
                </a:cubicBezTo>
                <a:cubicBezTo>
                  <a:pt x="-218778" y="4943069"/>
                  <a:pt x="70805" y="2878515"/>
                  <a:pt x="0" y="0"/>
                </a:cubicBezTo>
                <a:close/>
              </a:path>
              <a:path w="8390586" h="5193729" fill="none" stroke="0" extrusionOk="0">
                <a:moveTo>
                  <a:pt x="0" y="0"/>
                </a:moveTo>
                <a:cubicBezTo>
                  <a:pt x="1485038" y="105623"/>
                  <a:pt x="6732415" y="91856"/>
                  <a:pt x="8390586" y="0"/>
                </a:cubicBezTo>
                <a:cubicBezTo>
                  <a:pt x="8448769" y="2395821"/>
                  <a:pt x="8134142" y="3552520"/>
                  <a:pt x="8390586" y="5193729"/>
                </a:cubicBezTo>
                <a:cubicBezTo>
                  <a:pt x="5762148" y="5130879"/>
                  <a:pt x="1304774" y="5186797"/>
                  <a:pt x="0" y="5193729"/>
                </a:cubicBezTo>
                <a:cubicBezTo>
                  <a:pt x="283810" y="4369787"/>
                  <a:pt x="-62153" y="1069274"/>
                  <a:pt x="0" y="0"/>
                </a:cubicBezTo>
                <a:close/>
              </a:path>
              <a:path w="8390586" h="5193729" fill="none" stroke="0" extrusionOk="0">
                <a:moveTo>
                  <a:pt x="0" y="0"/>
                </a:moveTo>
                <a:cubicBezTo>
                  <a:pt x="1430021" y="113936"/>
                  <a:pt x="6866826" y="89679"/>
                  <a:pt x="8390586" y="0"/>
                </a:cubicBezTo>
                <a:cubicBezTo>
                  <a:pt x="8609117" y="2379807"/>
                  <a:pt x="8036099" y="3640787"/>
                  <a:pt x="8390586" y="5193729"/>
                </a:cubicBezTo>
                <a:cubicBezTo>
                  <a:pt x="5956455" y="5100282"/>
                  <a:pt x="1137580" y="5030725"/>
                  <a:pt x="0" y="5193729"/>
                </a:cubicBezTo>
                <a:cubicBezTo>
                  <a:pt x="210081" y="4450151"/>
                  <a:pt x="6153" y="8138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custGeom>
                    <a:avLst/>
                    <a:gdLst>
                      <a:gd name="connsiteX0" fmla="*/ 0 w 8390586"/>
                      <a:gd name="connsiteY0" fmla="*/ 0 h 5193729"/>
                      <a:gd name="connsiteX1" fmla="*/ 8390586 w 8390586"/>
                      <a:gd name="connsiteY1" fmla="*/ 0 h 5193729"/>
                      <a:gd name="connsiteX2" fmla="*/ 8390586 w 8390586"/>
                      <a:gd name="connsiteY2" fmla="*/ 5193729 h 5193729"/>
                      <a:gd name="connsiteX3" fmla="*/ 0 w 8390586"/>
                      <a:gd name="connsiteY3" fmla="*/ 5193729 h 5193729"/>
                      <a:gd name="connsiteX4" fmla="*/ 0 w 8390586"/>
                      <a:gd name="connsiteY4" fmla="*/ 0 h 5193729"/>
                      <a:gd name="connsiteX0" fmla="*/ 0 w 8390586"/>
                      <a:gd name="connsiteY0" fmla="*/ 0 h 5193729"/>
                      <a:gd name="connsiteX1" fmla="*/ 8390586 w 8390586"/>
                      <a:gd name="connsiteY1" fmla="*/ 0 h 5193729"/>
                      <a:gd name="connsiteX2" fmla="*/ 8390586 w 8390586"/>
                      <a:gd name="connsiteY2" fmla="*/ 5193729 h 5193729"/>
                      <a:gd name="connsiteX3" fmla="*/ 0 w 8390586"/>
                      <a:gd name="connsiteY3" fmla="*/ 5193729 h 5193729"/>
                      <a:gd name="connsiteX4" fmla="*/ 0 w 8390586"/>
                      <a:gd name="connsiteY4" fmla="*/ 0 h 5193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90586" h="5193729" fill="none" extrusionOk="0">
                        <a:moveTo>
                          <a:pt x="0" y="0"/>
                        </a:moveTo>
                        <a:cubicBezTo>
                          <a:pt x="1555500" y="-106210"/>
                          <a:pt x="6995280" y="142723"/>
                          <a:pt x="8390586" y="0"/>
                        </a:cubicBezTo>
                        <a:cubicBezTo>
                          <a:pt x="8388523" y="2412373"/>
                          <a:pt x="8114277" y="3498398"/>
                          <a:pt x="8390586" y="5193729"/>
                        </a:cubicBezTo>
                        <a:cubicBezTo>
                          <a:pt x="6048677" y="5069459"/>
                          <a:pt x="1159118" y="5005257"/>
                          <a:pt x="0" y="5193729"/>
                        </a:cubicBezTo>
                        <a:cubicBezTo>
                          <a:pt x="86663" y="4530021"/>
                          <a:pt x="150794" y="780683"/>
                          <a:pt x="0" y="0"/>
                        </a:cubicBezTo>
                        <a:close/>
                      </a:path>
                      <a:path w="8390586" h="5193729" stroke="0" extrusionOk="0">
                        <a:moveTo>
                          <a:pt x="0" y="0"/>
                        </a:moveTo>
                        <a:cubicBezTo>
                          <a:pt x="2036392" y="-24075"/>
                          <a:pt x="7417885" y="-3474"/>
                          <a:pt x="8390586" y="0"/>
                        </a:cubicBezTo>
                        <a:cubicBezTo>
                          <a:pt x="8287995" y="606266"/>
                          <a:pt x="8315106" y="3720405"/>
                          <a:pt x="8390586" y="5193729"/>
                        </a:cubicBezTo>
                        <a:cubicBezTo>
                          <a:pt x="5982189" y="5315020"/>
                          <a:pt x="4355132" y="4951254"/>
                          <a:pt x="0" y="5193729"/>
                        </a:cubicBezTo>
                        <a:cubicBezTo>
                          <a:pt x="-127513" y="4735306"/>
                          <a:pt x="7692" y="2571923"/>
                          <a:pt x="0" y="0"/>
                        </a:cubicBezTo>
                        <a:close/>
                      </a:path>
                      <a:path w="8390586" h="5193729" fill="none" stroke="0" extrusionOk="0">
                        <a:moveTo>
                          <a:pt x="0" y="0"/>
                        </a:moveTo>
                        <a:cubicBezTo>
                          <a:pt x="1423573" y="63975"/>
                          <a:pt x="6743697" y="59077"/>
                          <a:pt x="8390586" y="0"/>
                        </a:cubicBezTo>
                        <a:cubicBezTo>
                          <a:pt x="8344585" y="2284575"/>
                          <a:pt x="8173287" y="3610484"/>
                          <a:pt x="8390586" y="5193729"/>
                        </a:cubicBezTo>
                        <a:cubicBezTo>
                          <a:pt x="5802843" y="5108462"/>
                          <a:pt x="1138932" y="5210893"/>
                          <a:pt x="0" y="5193729"/>
                        </a:cubicBezTo>
                        <a:cubicBezTo>
                          <a:pt x="269344" y="4435165"/>
                          <a:pt x="-73678" y="9181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950" dirty="0"/>
              <a:t>Pēc vēlēšanām 2020. gadā augustā Baltkrievijā sākās protesti sakarā ar aizdomām par vēlēšanu rezultātu viltošanu. Naktī no 9. uz 10. augustu strādāja daudz </a:t>
            </a:r>
            <a:r>
              <a:rPr lang="lv-LV" sz="1950"/>
              <a:t>ārzemju žurnālistu. Fotožurnālisti</a:t>
            </a:r>
            <a:r>
              <a:rPr lang="lv-LV" sz="1950" dirty="0"/>
              <a:t> Tatjanu </a:t>
            </a:r>
            <a:r>
              <a:rPr lang="lv-LV" sz="1950" dirty="0" err="1"/>
              <a:t>Kapitonovu</a:t>
            </a:r>
            <a:r>
              <a:rPr lang="lv-LV" sz="1950" dirty="0"/>
              <a:t> apdullināja granāta drošībnieku un protestētāju sadursmē pie Puškina metro stacijas  Minskā.</a:t>
            </a:r>
            <a:endParaRPr lang="en-GB" sz="1950" dirty="0"/>
          </a:p>
          <a:p>
            <a:r>
              <a:rPr lang="lv-LV" sz="1950" dirty="0"/>
              <a:t> Drošībnieki iešāva žurnālistei Natālijai </a:t>
            </a:r>
            <a:r>
              <a:rPr lang="lv-LV" sz="1950" dirty="0" err="1"/>
              <a:t>Lubņevskai</a:t>
            </a:r>
            <a:r>
              <a:rPr lang="lv-LV" sz="1950" dirty="0"/>
              <a:t> ar gumijas lodi. Viņa pavadīja slimnīcā 38 dienas. Režisoru </a:t>
            </a:r>
            <a:r>
              <a:rPr lang="lv-LV" sz="1950" dirty="0" err="1"/>
              <a:t>Maksimu</a:t>
            </a:r>
            <a:r>
              <a:rPr lang="lv-LV" sz="1950" dirty="0"/>
              <a:t> </a:t>
            </a:r>
            <a:r>
              <a:rPr lang="lv-LV" sz="1950" dirty="0" err="1"/>
              <a:t>Švedu</a:t>
            </a:r>
            <a:r>
              <a:rPr lang="lv-LV" sz="1950" dirty="0"/>
              <a:t> aizturēja dokumentālas filmas uzņemšanas laikā, piekāva, sastādīja protokolu un atbrīvoja tikai pēc 5 dienām. </a:t>
            </a:r>
            <a:r>
              <a:rPr lang="lv-LV" sz="1950" dirty="0" err="1"/>
              <a:t>Fotožurnāliste</a:t>
            </a:r>
            <a:r>
              <a:rPr lang="lv-LV" sz="1950" dirty="0"/>
              <a:t> Irīna </a:t>
            </a:r>
            <a:r>
              <a:rPr lang="lv-LV" sz="1950" dirty="0" err="1"/>
              <a:t>Arehovska</a:t>
            </a:r>
            <a:r>
              <a:rPr lang="lv-LV" sz="1950" dirty="0"/>
              <a:t> tika ievainota ar gumijas lodi. Kad drošībnieki sāka šaut uz protestētājiem kādā no Minskas ielām, Irīna ar kolēģi sāka bēgt: “Mēs skrējām pa ielām, cilvēki no logiem sašutuši kliedza: “Ko jūs darāt! Tie taču ir žurnālisti!”. Mēs bēgām, kamēr tie vairs nedzinās mums pakaļ. Es apskatīju sevi: asins nebija. Gumijas lode izgāja cauri portfelim, palika caurumiņš. Es biju pamatīgi saģērbusies, un tas mani izglāba no nopietnākām sekām: dabūju lielu hematomu. Paveicās.” Irīna uzrakstīja iesniegumu Izmeklēšanas komitejā, bet pēc </a:t>
            </a:r>
            <a:r>
              <a:rPr lang="lv-LV" sz="1950"/>
              <a:t>diviem mēnešiem viņas mātes mājā notika kratīšana. Pret Irīnu ierosināja </a:t>
            </a:r>
            <a:r>
              <a:rPr lang="lv-LV" sz="1950" dirty="0"/>
              <a:t>krimināllietu. Advokātam teica: “Pagaidām viņa ir lieciniece.” Irīna bija spiesta aizbraukt no Baltkrievijas, jo strādāt vai vienkārši palikt valstī kļuva bīstami.</a:t>
            </a:r>
            <a:endParaRPr lang="en-GB" sz="1950"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2159" y="5770199"/>
            <a:ext cx="7574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https://fotokvartals.lv/2021/05/26/viss-attela-del-ka-vara-iznicina-zurnalistiku-baltkrievija/</a:t>
            </a:r>
            <a:r>
              <a:rPr lang="lv-LV" sz="1400" dirty="0"/>
              <a:t> </a:t>
            </a:r>
            <a:endParaRPr lang="en-US" sz="1400" dirty="0"/>
          </a:p>
        </p:txBody>
      </p:sp>
      <p:pic>
        <p:nvPicPr>
          <p:cNvPr id="4" name="Attēls 5" descr="Attēls, kurā ir debesis, ārtelpa, ceļš, persona&#10;&#10;Apraksts ģenerēts automātiski">
            <a:extLst>
              <a:ext uri="{FF2B5EF4-FFF2-40B4-BE49-F238E27FC236}">
                <a16:creationId xmlns="" xmlns:a16="http://schemas.microsoft.com/office/drawing/2014/main" id="{53095E25-9758-4842-B2E3-5C242BAE1C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8249" y="371460"/>
            <a:ext cx="2743200" cy="1830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59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389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7.klase  Tēma: Viltus ziņas 2. nodarbība: Kas padara ziņu patērētāju tikumīgu?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Arturs</cp:lastModifiedBy>
  <cp:revision>51</cp:revision>
  <dcterms:created xsi:type="dcterms:W3CDTF">2021-06-29T10:55:51Z</dcterms:created>
  <dcterms:modified xsi:type="dcterms:W3CDTF">2021-10-15T10:42:00Z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