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311" r:id="rId5"/>
    <p:sldId id="312" r:id="rId6"/>
    <p:sldId id="331" r:id="rId7"/>
    <p:sldId id="326" r:id="rId8"/>
    <p:sldId id="337" r:id="rId9"/>
    <p:sldId id="319" r:id="rId10"/>
    <p:sldId id="320" r:id="rId11"/>
    <p:sldId id="321" r:id="rId12"/>
    <p:sldId id="323" r:id="rId13"/>
    <p:sldId id="322" r:id="rId14"/>
    <p:sldId id="318" r:id="rId15"/>
    <p:sldId id="336" r:id="rId16"/>
    <p:sldId id="328"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3D879B-F360-F781-B7EA-8A834E2D4E8C}" name="Manuel Joaquin Fernandez Gonzalez" initials="MJFG" userId="Manuel Joaquin Fernandez Gonzalez" providerId="None"/>
  <p188:author id="{1029B8B6-0A79-3F23-F41B-B7CA515C1FC7}" name="Reinis Vējiņš" initials="RV" userId="S::rv16050@edu.lu.lv::c0b403c2-59c5-488a-98d9-2d0df3c5e39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4136"/>
    <a:srgbClr val="25AA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9333C1-EA10-4B73-9EA7-D1831BCB708C}" v="27" dt="2022-09-20T12:17:15.536"/>
    <p1510:client id="{9772ED6B-D551-44B2-8420-E1FB62523A7F}" v="31" dt="2022-11-08T13:44:38.2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8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F072E8-FB98-4E7E-A980-896F6D878392}" type="datetimeFigureOut">
              <a:rPr lang="lv-LV" smtClean="0"/>
              <a:pPr/>
              <a:t>26.01.2023</a:t>
            </a:fld>
            <a:endParaRPr lang="lv-LV"/>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6D9B73-82F0-43C6-A5A8-3F029AC7E99E}" type="slidenum">
              <a:rPr lang="lv-LV" smtClean="0"/>
              <a:pPr/>
              <a:t>‹#›</a:t>
            </a:fld>
            <a:endParaRPr lang="lv-LV"/>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926D9B73-82F0-43C6-A5A8-3F029AC7E99E}" type="slidenum">
              <a:rPr lang="lv-LV" smtClean="0"/>
              <a:pPr/>
              <a:t>1</a:t>
            </a:fld>
            <a:endParaRPr lang="lv-LV"/>
          </a:p>
        </p:txBody>
      </p:sp>
    </p:spTree>
    <p:extLst>
      <p:ext uri="{BB962C8B-B14F-4D97-AF65-F5344CB8AC3E}">
        <p14:creationId xmlns:p14="http://schemas.microsoft.com/office/powerpoint/2010/main" val="1170220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hyperlink" Target="http://www.arete.lu.lv/"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26/01/2023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p14="http://schemas.microsoft.com/office/powerpoint/2010/main" val="89154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740878-DE8D-49C9-801F-20C13B45B7B0}" type="datetimeFigureOut">
              <a:rPr lang="en-GB" smtClean="0"/>
              <a:pPr/>
              <a:t>26/01/2023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p14="http://schemas.microsoft.com/office/powerpoint/2010/main" val="3780867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26/01/2023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p14="http://schemas.microsoft.com/office/powerpoint/2010/main" val="1121756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26/01/2023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p14="http://schemas.microsoft.com/office/powerpoint/2010/main" val="1620035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26/01/2023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p14="http://schemas.microsoft.com/office/powerpoint/2010/main" val="502160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740878-DE8D-49C9-801F-20C13B45B7B0}" type="datetimeFigureOut">
              <a:rPr lang="en-GB" smtClean="0"/>
              <a:pPr/>
              <a:t>26/01/2023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p14="http://schemas.microsoft.com/office/powerpoint/2010/main" val="3019949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6740878-DE8D-49C9-801F-20C13B45B7B0}" type="datetimeFigureOut">
              <a:rPr lang="en-GB" smtClean="0"/>
              <a:pPr/>
              <a:t>26/01/2023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p14="http://schemas.microsoft.com/office/powerpoint/2010/main" val="258537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6740878-DE8D-49C9-801F-20C13B45B7B0}" type="datetimeFigureOut">
              <a:rPr lang="en-GB" smtClean="0"/>
              <a:pPr/>
              <a:t>26/01/2023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p14="http://schemas.microsoft.com/office/powerpoint/2010/main" val="412691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6740878-DE8D-49C9-801F-20C13B45B7B0}" type="datetimeFigureOut">
              <a:rPr lang="en-GB" smtClean="0"/>
              <a:pPr/>
              <a:t>26/01/2023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p14="http://schemas.microsoft.com/office/powerpoint/2010/main" val="2892335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740878-DE8D-49C9-801F-20C13B45B7B0}" type="datetimeFigureOut">
              <a:rPr lang="en-GB" smtClean="0"/>
              <a:pPr/>
              <a:t>26/01/2023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p14="http://schemas.microsoft.com/office/powerpoint/2010/main" val="3123357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descr="Uni.png"/>
          <p:cNvPicPr>
            <a:picLocks noChangeAspect="1"/>
          </p:cNvPicPr>
          <p:nvPr userDrawn="1"/>
        </p:nvPicPr>
        <p:blipFill>
          <a:blip r:embed="rId2" cstate="print"/>
          <a:stretch>
            <a:fillRect/>
          </a:stretch>
        </p:blipFill>
        <p:spPr>
          <a:xfrm>
            <a:off x="7558903" y="2992180"/>
            <a:ext cx="3071835" cy="1977757"/>
          </a:xfrm>
          <a:prstGeom prst="rect">
            <a:avLst/>
          </a:prstGeom>
        </p:spPr>
      </p:pic>
      <p:pic>
        <p:nvPicPr>
          <p:cNvPr id="11" name="Picture 10" descr="Arete.png"/>
          <p:cNvPicPr>
            <a:picLocks noChangeAspect="1"/>
          </p:cNvPicPr>
          <p:nvPr userDrawn="1"/>
        </p:nvPicPr>
        <p:blipFill>
          <a:blip r:embed="rId3" cstate="print"/>
          <a:srcRect l="36901"/>
          <a:stretch>
            <a:fillRect/>
          </a:stretch>
        </p:blipFill>
        <p:spPr>
          <a:xfrm>
            <a:off x="725805" y="850578"/>
            <a:ext cx="2684233" cy="1549206"/>
          </a:xfrm>
          <a:prstGeom prst="rect">
            <a:avLst/>
          </a:prstGeom>
        </p:spPr>
      </p:pic>
      <p:cxnSp>
        <p:nvCxnSpPr>
          <p:cNvPr id="13" name="Straight Connector 12"/>
          <p:cNvCxnSpPr/>
          <p:nvPr userDrawn="1"/>
        </p:nvCxnSpPr>
        <p:spPr>
          <a:xfrm>
            <a:off x="556260" y="2377440"/>
            <a:ext cx="1099566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815340" y="2547943"/>
            <a:ext cx="6332220" cy="3139321"/>
          </a:xfrm>
          <a:prstGeom prst="rect">
            <a:avLst/>
          </a:prstGeom>
        </p:spPr>
        <p:txBody>
          <a:bodyPr wrap="square" rtlCol="0">
            <a:spAutoFit/>
          </a:bodyPr>
          <a:lstStyle/>
          <a:p>
            <a:r>
              <a:rPr lang="lv-LV"/>
              <a:t>Resursi</a:t>
            </a:r>
            <a:r>
              <a:rPr lang="lv-LV" baseline="0"/>
              <a:t> pieejami: </a:t>
            </a:r>
            <a:r>
              <a:rPr lang="lv-LV" baseline="0">
                <a:hlinkClick r:id="rId4"/>
              </a:rPr>
              <a:t>www.arete.lu.lv</a:t>
            </a:r>
            <a:endParaRPr lang="lv-LV" baseline="0"/>
          </a:p>
          <a:p>
            <a:endParaRPr lang="lv-LV" baseline="0"/>
          </a:p>
          <a:p>
            <a:r>
              <a:rPr lang="lv-LV" baseline="0"/>
              <a:t>Programmas administrators:</a:t>
            </a:r>
          </a:p>
          <a:p>
            <a:r>
              <a:rPr lang="lv-LV" baseline="0"/>
              <a:t>Dr. Manuels Fernandezs</a:t>
            </a:r>
          </a:p>
          <a:p>
            <a:r>
              <a:rPr lang="lv-LV" baseline="0"/>
              <a:t>manuels.fernandezs@lu.lv</a:t>
            </a:r>
          </a:p>
          <a:p>
            <a:r>
              <a:rPr lang="lv-LV" baseline="0"/>
              <a:t>+371 26253625</a:t>
            </a:r>
          </a:p>
          <a:p>
            <a:r>
              <a:rPr lang="lv-LV" baseline="0"/>
              <a:t>Imantas 7. līnija 1, 223. telpa, Rīga, LV-1083, Latvija</a:t>
            </a:r>
          </a:p>
          <a:p>
            <a:endParaRPr lang="lv-LV" baseline="0"/>
          </a:p>
          <a:p>
            <a:pPr marL="0" marR="0" indent="0" algn="l" defTabSz="914400" rtl="0" eaLnBrk="1" fontAlgn="auto" latinLnBrk="0" hangingPunct="1">
              <a:lnSpc>
                <a:spcPct val="100000"/>
              </a:lnSpc>
              <a:spcBef>
                <a:spcPts val="0"/>
              </a:spcBef>
              <a:spcAft>
                <a:spcPts val="0"/>
              </a:spcAft>
              <a:buClrTx/>
              <a:buSzTx/>
              <a:buFontTx/>
              <a:buNone/>
              <a:tabLst/>
              <a:defRPr/>
            </a:pPr>
            <a:r>
              <a:rPr lang="lv-LV" baseline="0"/>
              <a:t>Latvijas Universitātes Pedagoģijas, psiholoģijas un mākslas fakultātes Pedagoģijas zinātniskā institūta vadošais pētnieks, pēcdoktorants</a:t>
            </a:r>
          </a:p>
        </p:txBody>
      </p:sp>
      <p:sp>
        <p:nvSpPr>
          <p:cNvPr id="16" name="TextBox 15"/>
          <p:cNvSpPr txBox="1"/>
          <p:nvPr userDrawn="1"/>
        </p:nvSpPr>
        <p:spPr>
          <a:xfrm>
            <a:off x="7774305" y="2547942"/>
            <a:ext cx="2426970" cy="369332"/>
          </a:xfrm>
          <a:prstGeom prst="rect">
            <a:avLst/>
          </a:prstGeom>
          <a:noFill/>
        </p:spPr>
        <p:txBody>
          <a:bodyPr wrap="square" rtlCol="0">
            <a:spAutoFit/>
          </a:bodyPr>
          <a:lstStyle/>
          <a:p>
            <a:r>
              <a:rPr lang="lv-LV"/>
              <a:t>Izstrādāts pateicoties:</a:t>
            </a:r>
            <a:endParaRPr lang="lv-LV" baseline="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740878-DE8D-49C9-801F-20C13B45B7B0}" type="datetimeFigureOut">
              <a:rPr lang="en-GB" smtClean="0"/>
              <a:pPr/>
              <a:t>26/01/2023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p14="http://schemas.microsoft.com/office/powerpoint/2010/main" val="3017137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40878-DE8D-49C9-801F-20C13B45B7B0}" type="datetimeFigureOut">
              <a:rPr lang="en-GB" smtClean="0"/>
              <a:pPr/>
              <a:t>26/01/2023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A94A46-A8DB-42AA-82F0-67269212E8B1}" type="slidenum">
              <a:rPr lang="en-GB" smtClean="0"/>
              <a:pPr/>
              <a:t>‹#›</a:t>
            </a:fld>
            <a:endParaRPr lang="en-GB"/>
          </a:p>
        </p:txBody>
      </p:sp>
      <p:pic>
        <p:nvPicPr>
          <p:cNvPr id="12" name="Attēls 8">
            <a:extLst>
              <a:ext uri="{FF2B5EF4-FFF2-40B4-BE49-F238E27FC236}">
                <a16:creationId xmlns:a16="http://schemas.microsoft.com/office/drawing/2014/main" id="{B13E43D7-9C42-45AE-BF03-91C4B7A7877F}"/>
              </a:ext>
            </a:extLst>
          </p:cNvPr>
          <p:cNvPicPr>
            <a:picLocks noChangeAspect="1"/>
          </p:cNvPicPr>
          <p:nvPr userDrawn="1"/>
        </p:nvPicPr>
        <p:blipFill>
          <a:blip r:embed="rId14" cstate="print"/>
          <a:stretch>
            <a:fillRect/>
          </a:stretch>
        </p:blipFill>
        <p:spPr>
          <a:xfrm>
            <a:off x="152405" y="5928476"/>
            <a:ext cx="2105522" cy="743831"/>
          </a:xfrm>
          <a:prstGeom prst="rect">
            <a:avLst/>
          </a:prstGeom>
        </p:spPr>
      </p:pic>
      <p:pic>
        <p:nvPicPr>
          <p:cNvPr id="13" name="Attēls 7">
            <a:extLst>
              <a:ext uri="{FF2B5EF4-FFF2-40B4-BE49-F238E27FC236}">
                <a16:creationId xmlns:a16="http://schemas.microsoft.com/office/drawing/2014/main" id="{AB3E88F5-45B7-4538-93B5-2715D014B94A}"/>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10649578" y="6144753"/>
            <a:ext cx="1542422" cy="713199"/>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userDrawn="1"/>
        </p:nvPicPr>
        <p:blipFill>
          <a:blip r:embed="rId16" cstate="print">
            <a:extLst>
              <a:ext uri="{28A0092B-C50C-407E-A947-70E740481C1C}">
                <a14:useLocalDpi xmlns:a14="http://schemas.microsoft.com/office/drawing/2010/main" val="0"/>
              </a:ext>
            </a:extLst>
          </a:blip>
          <a:srcRect/>
          <a:stretch/>
        </p:blipFill>
        <p:spPr>
          <a:xfrm>
            <a:off x="10322011" y="25615"/>
            <a:ext cx="1869989" cy="748627"/>
          </a:xfrm>
          <a:prstGeom prst="rect">
            <a:avLst/>
          </a:prstGeom>
        </p:spPr>
      </p:pic>
    </p:spTree>
    <p:extLst>
      <p:ext uri="{BB962C8B-B14F-4D97-AF65-F5344CB8AC3E}">
        <p14:creationId xmlns:p14="http://schemas.microsoft.com/office/powerpoint/2010/main" val="2866832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lasspoint.ap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kalbes.lv/" TargetMode="External"/><Relationship Id="rId2" Type="http://schemas.openxmlformats.org/officeDocument/2006/relationships/hyperlink" Target="https://pusaudzim.lv/" TargetMode="External"/><Relationship Id="rId1" Type="http://schemas.openxmlformats.org/officeDocument/2006/relationships/slideLayout" Target="../slideLayouts/slideLayout1.xml"/><Relationship Id="rId4" Type="http://schemas.openxmlformats.org/officeDocument/2006/relationships/hyperlink" Target="http://www.krize.lv/"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file:///C:\Program%20Files\Inknoe%20ClassPoint\Images\multiple_choice_without%20result_default.png" TargetMode="Externa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mailto:manuels.fernandezs@lu.lv" TargetMode="External"/><Relationship Id="rId2" Type="http://schemas.openxmlformats.org/officeDocument/2006/relationships/hyperlink" Target="http://www.arete.lu.lv/"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file:///C:\Program%20Files\Inknoe%20ClassPoint\Images\word_count_without%20result_default.png"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hyperlink" Target="https://wecapable.com/" TargetMode="Externa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file:///C:\Program%20Files\Inknoe%20ClassPoint\Images\short_answer_without%20result_default.png" TargetMode="External"/><Relationship Id="rId5" Type="http://schemas.openxmlformats.org/officeDocument/2006/relationships/image" Target="../media/image13.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6B7E0835-17FC-9149-A9CD-367C6EEF6138}"/>
              </a:ext>
            </a:extLst>
          </p:cNvPr>
          <p:cNvSpPr/>
          <p:nvPr/>
        </p:nvSpPr>
        <p:spPr>
          <a:xfrm>
            <a:off x="2729007" y="1536174"/>
            <a:ext cx="6733986" cy="286232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3600" b="1" dirty="0">
                <a:solidFill>
                  <a:srgbClr val="000000"/>
                </a:solidFill>
                <a:latin typeface="Calibri Light" panose="020F0302020204030204" pitchFamily="34" charset="0"/>
              </a:rPr>
              <a:t>8. klase ​</a:t>
            </a:r>
            <a:br>
              <a:rPr lang="lv-LV" sz="3600" b="1" dirty="0">
                <a:solidFill>
                  <a:srgbClr val="000000"/>
                </a:solidFill>
                <a:latin typeface="Calibri Light" panose="020F0302020204030204" pitchFamily="34" charset="0"/>
              </a:rPr>
            </a:br>
            <a:r>
              <a:rPr lang="lv-LV" sz="3600" b="1" dirty="0">
                <a:solidFill>
                  <a:srgbClr val="000000"/>
                </a:solidFill>
                <a:latin typeface="Calibri Light" panose="020F0302020204030204" pitchFamily="34" charset="0"/>
              </a:rPr>
              <a:t>​</a:t>
            </a:r>
            <a:br>
              <a:rPr lang="lv-LV" sz="3600" b="1" dirty="0">
                <a:solidFill>
                  <a:srgbClr val="000000"/>
                </a:solidFill>
                <a:latin typeface="Calibri Light" panose="020F0302020204030204" pitchFamily="34" charset="0"/>
              </a:rPr>
            </a:br>
            <a:r>
              <a:rPr lang="lv-LV" sz="3600" b="1" dirty="0">
                <a:solidFill>
                  <a:srgbClr val="000000"/>
                </a:solidFill>
                <a:latin typeface="Calibri Light" panose="020F0302020204030204" pitchFamily="34" charset="0"/>
              </a:rPr>
              <a:t>Tēma: Veselīgas attiecības</a:t>
            </a:r>
            <a:br>
              <a:rPr lang="lv-LV" sz="3600" b="1" dirty="0">
                <a:solidFill>
                  <a:srgbClr val="000000"/>
                </a:solidFill>
                <a:latin typeface="Calibri Light" panose="020F0302020204030204" pitchFamily="34" charset="0"/>
              </a:rPr>
            </a:br>
            <a:r>
              <a:rPr lang="lv-LV" sz="3600" b="1" dirty="0">
                <a:solidFill>
                  <a:srgbClr val="000000"/>
                </a:solidFill>
                <a:latin typeface="Calibri Light" panose="020F0302020204030204" pitchFamily="34" charset="0"/>
              </a:rPr>
              <a:t>​</a:t>
            </a:r>
            <a:br>
              <a:rPr lang="lv-LV" sz="3600" b="1" dirty="0">
                <a:solidFill>
                  <a:srgbClr val="000000"/>
                </a:solidFill>
                <a:latin typeface="Calibri Light" panose="020F0302020204030204" pitchFamily="34" charset="0"/>
              </a:rPr>
            </a:br>
            <a:r>
              <a:rPr lang="lv-LV" sz="3600" b="1" dirty="0">
                <a:solidFill>
                  <a:srgbClr val="000000"/>
                </a:solidFill>
                <a:latin typeface="Calibri Light" panose="020F0302020204030204" pitchFamily="34" charset="0"/>
              </a:rPr>
              <a:t>1. nodarbība: Emocionālā veselība</a:t>
            </a:r>
            <a:endParaRPr lang="x-none" sz="3600" b="1" dirty="0"/>
          </a:p>
        </p:txBody>
      </p:sp>
      <p:sp>
        <p:nvSpPr>
          <p:cNvPr id="6" name="Rectangle 3">
            <a:extLst>
              <a:ext uri="{FF2B5EF4-FFF2-40B4-BE49-F238E27FC236}">
                <a16:creationId xmlns:a16="http://schemas.microsoft.com/office/drawing/2014/main" id="{03EDDCB0-8D1C-5547-A3C6-98E05383C3CE}"/>
              </a:ext>
            </a:extLst>
          </p:cNvPr>
          <p:cNvSpPr/>
          <p:nvPr/>
        </p:nvSpPr>
        <p:spPr>
          <a:xfrm>
            <a:off x="3866994" y="4952494"/>
            <a:ext cx="4591578" cy="646331"/>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dirty="0">
                <a:solidFill>
                  <a:srgbClr val="000000"/>
                </a:solidFill>
                <a:latin typeface="Calibri" panose="020F0502020204030204" pitchFamily="34" charset="0"/>
              </a:rPr>
              <a:t>Tikumiskās audzināšanas programma «e-TAP+»</a:t>
            </a:r>
          </a:p>
          <a:p>
            <a:pPr algn="ctr"/>
            <a:r>
              <a:rPr lang="lv-LV" dirty="0">
                <a:solidFill>
                  <a:srgbClr val="000000"/>
                </a:solidFill>
                <a:latin typeface="Calibri" panose="020F0502020204030204" pitchFamily="34" charset="0"/>
              </a:rPr>
              <a:t>(</a:t>
            </a:r>
            <a:r>
              <a:rPr lang="lv-LV" dirty="0" err="1">
                <a:solidFill>
                  <a:srgbClr val="000000"/>
                </a:solidFill>
                <a:latin typeface="Calibri" panose="020F0502020204030204" pitchFamily="34" charset="0"/>
              </a:rPr>
              <a:t>digitalizēta</a:t>
            </a:r>
            <a:r>
              <a:rPr lang="lv-LV" dirty="0">
                <a:solidFill>
                  <a:srgbClr val="000000"/>
                </a:solidFill>
                <a:latin typeface="Calibri" panose="020F0502020204030204" pitchFamily="34" charset="0"/>
              </a:rPr>
              <a:t> prezentācija)​</a:t>
            </a:r>
            <a:endParaRPr lang="x-none" dirty="0"/>
          </a:p>
        </p:txBody>
      </p:sp>
      <p:sp>
        <p:nvSpPr>
          <p:cNvPr id="2" name="TextBox 1">
            <a:extLst>
              <a:ext uri="{FF2B5EF4-FFF2-40B4-BE49-F238E27FC236}">
                <a16:creationId xmlns:a16="http://schemas.microsoft.com/office/drawing/2014/main" id="{4FFC936C-096D-522B-5200-E90C09F0F41B}"/>
              </a:ext>
            </a:extLst>
          </p:cNvPr>
          <p:cNvSpPr txBox="1"/>
          <p:nvPr/>
        </p:nvSpPr>
        <p:spPr>
          <a:xfrm>
            <a:off x="3204839" y="-22047"/>
            <a:ext cx="6574561" cy="830997"/>
          </a:xfrm>
          <a:prstGeom prst="rect">
            <a:avLst/>
          </a:prstGeom>
          <a:noFill/>
        </p:spPr>
        <p:txBody>
          <a:bodyPr wrap="square">
            <a:spAutoFit/>
          </a:bodyPr>
          <a:lstStyle/>
          <a:p>
            <a:r>
              <a:rPr lang="lv-LV"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Pieslēdzies </a:t>
            </a:r>
            <a:r>
              <a:rPr lang="lv-LV" sz="24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ClassPoint</a:t>
            </a:r>
            <a:r>
              <a:rPr lang="lv-LV"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vietnē </a:t>
            </a:r>
            <a:r>
              <a:rPr lang="lv-LV"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3"/>
              </a:rPr>
              <a:t>www.classpoint.app</a:t>
            </a:r>
            <a:r>
              <a:rPr lang="lv-LV"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br>
              <a:rPr lang="lv-LV"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lv-LV"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izmantojot šo «</a:t>
            </a:r>
            <a:r>
              <a:rPr lang="lv-LV" sz="24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class</a:t>
            </a:r>
            <a:r>
              <a:rPr lang="lv-LV"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lv-LV" sz="24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code</a:t>
            </a:r>
            <a:r>
              <a:rPr lang="lv-LV"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vai QR kodu! </a:t>
            </a:r>
            <a:endParaRPr lang="en-GB" sz="2400" b="1" dirty="0">
              <a:solidFill>
                <a:srgbClr val="0070C0"/>
              </a:solidFill>
            </a:endParaRPr>
          </a:p>
        </p:txBody>
      </p:sp>
      <p:sp>
        <p:nvSpPr>
          <p:cNvPr id="3" name="Bultiņa: pa labi 2">
            <a:extLst>
              <a:ext uri="{FF2B5EF4-FFF2-40B4-BE49-F238E27FC236}">
                <a16:creationId xmlns:a16="http://schemas.microsoft.com/office/drawing/2014/main" id="{C72D90CF-753F-9311-8E48-C2F64B46D056}"/>
              </a:ext>
            </a:extLst>
          </p:cNvPr>
          <p:cNvSpPr/>
          <p:nvPr/>
        </p:nvSpPr>
        <p:spPr>
          <a:xfrm rot="20587076">
            <a:off x="9596988" y="326022"/>
            <a:ext cx="665825" cy="22194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57272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5D665B-D123-4CFB-B536-6757E2EF7FA9}"/>
              </a:ext>
            </a:extLst>
          </p:cNvPr>
          <p:cNvSpPr txBox="1"/>
          <p:nvPr/>
        </p:nvSpPr>
        <p:spPr>
          <a:xfrm>
            <a:off x="419852" y="574504"/>
            <a:ext cx="6096000" cy="492122"/>
          </a:xfrm>
          <a:prstGeom prst="rect">
            <a:avLst/>
          </a:prstGeom>
          <a:noFill/>
        </p:spPr>
        <p:txBody>
          <a:bodyPr wrap="square" lIns="91440" tIns="45720" rIns="91440" bIns="45720" anchor="t">
            <a:spAutoFit/>
          </a:bodyPr>
          <a:lstStyle/>
          <a:p>
            <a:pPr algn="just">
              <a:lnSpc>
                <a:spcPct val="115000"/>
              </a:lnSpc>
              <a:spcAft>
                <a:spcPts val="1000"/>
              </a:spcAft>
            </a:pPr>
            <a:r>
              <a:rPr lang="lv-LV" sz="2400" b="1">
                <a:effectLst/>
                <a:latin typeface="Calibri"/>
                <a:ea typeface="Times New Roman" panose="02020603050405020304" pitchFamily="18" charset="0"/>
                <a:cs typeface="Times New Roman"/>
              </a:rPr>
              <a:t>Saņemt palīdzību</a:t>
            </a:r>
            <a:endParaRPr lang="en-GB" sz="2400">
              <a:effectLst/>
              <a:latin typeface="Calibri"/>
              <a:ea typeface="Times New Roman" panose="02020603050405020304" pitchFamily="18" charset="0"/>
              <a:cs typeface="Times New Roman"/>
            </a:endParaRPr>
          </a:p>
        </p:txBody>
      </p:sp>
      <p:sp>
        <p:nvSpPr>
          <p:cNvPr id="5" name="TextBox 4">
            <a:extLst>
              <a:ext uri="{FF2B5EF4-FFF2-40B4-BE49-F238E27FC236}">
                <a16:creationId xmlns:a16="http://schemas.microsoft.com/office/drawing/2014/main" id="{DB19D1C0-1961-4F48-8772-1ED6C38204B5}"/>
              </a:ext>
            </a:extLst>
          </p:cNvPr>
          <p:cNvSpPr txBox="1"/>
          <p:nvPr/>
        </p:nvSpPr>
        <p:spPr>
          <a:xfrm>
            <a:off x="966783" y="1575062"/>
            <a:ext cx="10031897" cy="3230051"/>
          </a:xfrm>
          <a:prstGeom prst="rect">
            <a:avLst/>
          </a:prstGeom>
          <a:noFill/>
        </p:spPr>
        <p:txBody>
          <a:bodyPr wrap="square" lIns="91440" tIns="45720" rIns="91440" bIns="45720" anchor="t">
            <a:spAutoFit/>
          </a:bodyPr>
          <a:lstStyle/>
          <a:p>
            <a:pPr algn="just">
              <a:lnSpc>
                <a:spcPct val="107000"/>
              </a:lnSpc>
              <a:spcAft>
                <a:spcPts val="800"/>
              </a:spcAft>
            </a:pPr>
            <a:r>
              <a:rPr lang="lv-LV" sz="2400">
                <a:effectLst/>
                <a:latin typeface="Calibri"/>
                <a:ea typeface="Times New Roman" panose="02020603050405020304" pitchFamily="18" charset="0"/>
                <a:cs typeface="Times New Roman"/>
              </a:rPr>
              <a:t>Palīdzību var saņemt mājās, skolā un ārpus tās</a:t>
            </a:r>
            <a:r>
              <a:rPr lang="lv-LV" sz="2400">
                <a:latin typeface="Calibri"/>
                <a:ea typeface="Times New Roman" panose="02020603050405020304" pitchFamily="18" charset="0"/>
                <a:cs typeface="Times New Roman"/>
              </a:rPr>
              <a:t> –</a:t>
            </a:r>
            <a:r>
              <a:rPr lang="lv-LV" sz="2400">
                <a:effectLst/>
                <a:latin typeface="Calibri"/>
                <a:ea typeface="Times New Roman" panose="02020603050405020304" pitchFamily="18" charset="0"/>
                <a:cs typeface="Times New Roman"/>
              </a:rPr>
              <a:t> vietējās un nacionālās organizācijās. Ir daudz veidu, kā jaunieši var saņemt palīdzību uzticamās organizācijās, tostarp rakstot, tērzējot digitāli un saņemot ieteikumus tiešsaistē, kā arī tiekoties klātienē vai sarunājoties pa telefonu. Dažas vietnes:</a:t>
            </a:r>
            <a:endParaRPr lang="en-GB" sz="2400">
              <a:effectLst/>
              <a:latin typeface="Calibri"/>
              <a:ea typeface="Times New Roman" panose="02020603050405020304" pitchFamily="18" charset="0"/>
              <a:cs typeface="Times New Roman"/>
            </a:endParaRPr>
          </a:p>
          <a:p>
            <a:pPr marL="342900" indent="-342900" algn="just">
              <a:lnSpc>
                <a:spcPct val="115000"/>
              </a:lnSpc>
              <a:spcAft>
                <a:spcPts val="800"/>
              </a:spcAft>
              <a:buFont typeface="Calibri" panose="020F0502020204030204" pitchFamily="34" charset="0"/>
              <a:buChar char="-"/>
            </a:pPr>
            <a:r>
              <a:rPr lang="lv-LV" sz="2400" i="1">
                <a:effectLst/>
                <a:latin typeface="Calibri"/>
                <a:ea typeface="Calibri" panose="020F0502020204030204" pitchFamily="34" charset="0"/>
                <a:cs typeface="Times New Roman"/>
              </a:rPr>
              <a:t>Pusaudžu resursu centrs</a:t>
            </a:r>
            <a:r>
              <a:rPr lang="lv-LV" sz="2400" i="1">
                <a:latin typeface="Calibri"/>
                <a:ea typeface="Calibri" panose="020F0502020204030204" pitchFamily="34" charset="0"/>
                <a:cs typeface="Times New Roman"/>
              </a:rPr>
              <a:t> – </a:t>
            </a:r>
            <a:r>
              <a:rPr lang="lv-LV" sz="2400" i="1">
                <a:effectLst/>
                <a:latin typeface="Calibri"/>
                <a:ea typeface="Calibri" panose="020F0502020204030204" pitchFamily="34" charset="0"/>
                <a:cs typeface="Times New Roman"/>
                <a:hlinkClick r:id="rId2">
                  <a:extLst>
                    <a:ext uri="{A12FA001-AC4F-418D-AE19-62706E023703}">
                      <ahyp:hlinkClr xmlns:ahyp="http://schemas.microsoft.com/office/drawing/2018/hyperlinkcolor" val="tx"/>
                    </a:ext>
                  </a:extLst>
                </a:hlinkClick>
              </a:rPr>
              <a:t>https://pusaudzim.lv/</a:t>
            </a:r>
            <a:r>
              <a:rPr lang="lv-LV" sz="2400" i="1">
                <a:latin typeface="Calibri"/>
                <a:ea typeface="Calibri" panose="020F0502020204030204" pitchFamily="34" charset="0"/>
                <a:cs typeface="Times New Roman"/>
              </a:rPr>
              <a:t>    </a:t>
            </a:r>
            <a:endParaRPr lang="lv-LV" sz="2400" i="1">
              <a:effectLst/>
              <a:latin typeface="Calibri"/>
              <a:ea typeface="Calibri" panose="020F0502020204030204" pitchFamily="34" charset="0"/>
              <a:cs typeface="Times New Roman" panose="02020603050405020304" pitchFamily="18" charset="0"/>
            </a:endParaRPr>
          </a:p>
          <a:p>
            <a:pPr marL="342900" indent="-342900" algn="just">
              <a:lnSpc>
                <a:spcPct val="115000"/>
              </a:lnSpc>
              <a:spcAft>
                <a:spcPts val="800"/>
              </a:spcAft>
              <a:buFont typeface="Calibri" panose="020F0502020204030204" pitchFamily="34" charset="0"/>
              <a:buChar char="-"/>
            </a:pPr>
            <a:r>
              <a:rPr lang="lv-LV" sz="2400" i="1">
                <a:effectLst/>
                <a:latin typeface="Calibri"/>
                <a:ea typeface="Calibri" panose="020F0502020204030204" pitchFamily="34" charset="0"/>
                <a:cs typeface="Times New Roman"/>
              </a:rPr>
              <a:t>Krīžu un konsultāciju centrs</a:t>
            </a:r>
            <a:r>
              <a:rPr lang="lv-LV" sz="2400" i="1">
                <a:latin typeface="Calibri"/>
                <a:ea typeface="Calibri" panose="020F0502020204030204" pitchFamily="34" charset="0"/>
                <a:cs typeface="Times New Roman"/>
              </a:rPr>
              <a:t> – </a:t>
            </a:r>
            <a:r>
              <a:rPr lang="lv-LV" sz="2400" i="1">
                <a:effectLst/>
                <a:latin typeface="Calibri"/>
                <a:ea typeface="Calibri" panose="020F0502020204030204" pitchFamily="34" charset="0"/>
                <a:cs typeface="Times New Roman"/>
                <a:hlinkClick r:id="rId3">
                  <a:extLst>
                    <a:ext uri="{A12FA001-AC4F-418D-AE19-62706E023703}">
                      <ahyp:hlinkClr xmlns:ahyp="http://schemas.microsoft.com/office/drawing/2018/hyperlinkcolor" val="tx"/>
                    </a:ext>
                  </a:extLst>
                </a:hlinkClick>
              </a:rPr>
              <a:t>https://www.skalbes.lv/</a:t>
            </a:r>
            <a:endParaRPr lang="lv-LV" sz="2400" i="1">
              <a:effectLst/>
              <a:latin typeface="Calibri"/>
              <a:ea typeface="Calibri" panose="020F0502020204030204" pitchFamily="34" charset="0"/>
              <a:cs typeface="Times New Roman"/>
            </a:endParaRPr>
          </a:p>
          <a:p>
            <a:pPr marL="342900" indent="-342900" algn="just">
              <a:lnSpc>
                <a:spcPct val="115000"/>
              </a:lnSpc>
              <a:spcAft>
                <a:spcPts val="800"/>
              </a:spcAft>
              <a:buFont typeface="Calibri" panose="020F0502020204030204" pitchFamily="34" charset="0"/>
              <a:buChar char="-"/>
            </a:pPr>
            <a:r>
              <a:rPr lang="lv-LV" sz="2400" i="1">
                <a:effectLst/>
                <a:latin typeface="Calibri"/>
                <a:ea typeface="Calibri" panose="020F0502020204030204" pitchFamily="34" charset="0"/>
                <a:cs typeface="Times New Roman"/>
              </a:rPr>
              <a:t>Krīzes centrs "Mīlgrāvis</a:t>
            </a:r>
            <a:r>
              <a:rPr lang="nl-NL" sz="2400" i="1">
                <a:effectLst/>
                <a:latin typeface="Calibri"/>
                <a:ea typeface="Calibri" panose="020F0502020204030204" pitchFamily="34" charset="0"/>
                <a:cs typeface="Times New Roman"/>
              </a:rPr>
              <a:t>"</a:t>
            </a:r>
            <a:r>
              <a:rPr lang="lv-LV" sz="2400" i="1">
                <a:latin typeface="Calibri"/>
                <a:ea typeface="Calibri" panose="020F0502020204030204" pitchFamily="34" charset="0"/>
                <a:cs typeface="Times New Roman"/>
              </a:rPr>
              <a:t> – </a:t>
            </a:r>
            <a:r>
              <a:rPr lang="lv-LV" sz="2400" i="1">
                <a:effectLst/>
                <a:latin typeface="Calibri"/>
                <a:ea typeface="Calibri" panose="020F0502020204030204" pitchFamily="34" charset="0"/>
                <a:cs typeface="Times New Roman"/>
                <a:hlinkClick r:id="rId4">
                  <a:extLst>
                    <a:ext uri="{A12FA001-AC4F-418D-AE19-62706E023703}">
                      <ahyp:hlinkClr xmlns:ahyp="http://schemas.microsoft.com/office/drawing/2018/hyperlinkcolor" val="tx"/>
                    </a:ext>
                  </a:extLst>
                </a:hlinkClick>
              </a:rPr>
              <a:t>www.krize.lv</a:t>
            </a:r>
            <a:r>
              <a:rPr lang="lv-LV" sz="2400" i="1">
                <a:latin typeface="Calibri"/>
                <a:ea typeface="Calibri" panose="020F0502020204030204" pitchFamily="34" charset="0"/>
                <a:cs typeface="Times New Roman"/>
              </a:rPr>
              <a:t> </a:t>
            </a:r>
            <a:endParaRPr lang="en-GB" sz="2400">
              <a:effectLst/>
              <a:latin typeface="Calibri"/>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7731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5A0064-E5F6-4F89-B7BE-D6DB853886CC}"/>
              </a:ext>
            </a:extLst>
          </p:cNvPr>
          <p:cNvSpPr txBox="1"/>
          <p:nvPr/>
        </p:nvSpPr>
        <p:spPr>
          <a:xfrm>
            <a:off x="185530" y="407376"/>
            <a:ext cx="10843254" cy="625428"/>
          </a:xfrm>
          <a:prstGeom prst="rect">
            <a:avLst/>
          </a:prstGeom>
          <a:noFill/>
        </p:spPr>
        <p:txBody>
          <a:bodyPr wrap="square">
            <a:spAutoFit/>
          </a:bodyPr>
          <a:lstStyle/>
          <a:p>
            <a:pPr algn="just">
              <a:lnSpc>
                <a:spcPct val="115000"/>
              </a:lnSpc>
              <a:spcAft>
                <a:spcPts val="1000"/>
              </a:spcAft>
            </a:pPr>
            <a:r>
              <a:rPr lang="lv-LV" sz="3200" b="1" dirty="0">
                <a:effectLst/>
                <a:latin typeface="Calibri" panose="020F0502020204030204" pitchFamily="34" charset="0"/>
                <a:ea typeface="Times New Roman" panose="02020603050405020304" pitchFamily="18" charset="0"/>
                <a:cs typeface="Times New Roman" panose="02020603050405020304" pitchFamily="18" charset="0"/>
              </a:rPr>
              <a:t>Papildus refleksija. Staties pretī dzīves izaicinājumiem!</a:t>
            </a:r>
            <a:endParaRPr lang="en-GB"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FF26F31-7E08-477C-8BD4-96D54CB8DFE3}"/>
              </a:ext>
            </a:extLst>
          </p:cNvPr>
          <p:cNvSpPr txBox="1"/>
          <p:nvPr/>
        </p:nvSpPr>
        <p:spPr>
          <a:xfrm>
            <a:off x="407472" y="1032804"/>
            <a:ext cx="11598998" cy="658835"/>
          </a:xfrm>
          <a:prstGeom prst="rect">
            <a:avLst/>
          </a:prstGeom>
          <a:noFill/>
        </p:spPr>
        <p:txBody>
          <a:bodyPr wrap="square" lIns="91440" tIns="45720" rIns="91440" bIns="45720" anchor="t">
            <a:spAutoFit/>
          </a:bodyPr>
          <a:lstStyle/>
          <a:p>
            <a:pPr>
              <a:lnSpc>
                <a:spcPct val="107000"/>
              </a:lnSpc>
              <a:spcAft>
                <a:spcPts val="800"/>
              </a:spcAft>
            </a:pPr>
            <a:r>
              <a:rPr lang="lv-LV" sz="3600" b="1" dirty="0">
                <a:latin typeface="Calibri"/>
                <a:ea typeface="Times New Roman" panose="02020603050405020304" pitchFamily="18" charset="0"/>
                <a:cs typeface="Times New Roman"/>
              </a:rPr>
              <a:t>IZVĒLIES JAUTĀJUMU, KAS TAVUPRĀT IR SVARĪGĀKAIS!</a:t>
            </a:r>
            <a:endParaRPr lang="lv-LV" sz="3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Attēls 1">
            <a:extLst>
              <a:ext uri="{FF2B5EF4-FFF2-40B4-BE49-F238E27FC236}">
                <a16:creationId xmlns:a16="http://schemas.microsoft.com/office/drawing/2014/main" id="{C6E472C8-2FD0-D4D4-B3D5-BBB7932EFC1B}"/>
              </a:ext>
            </a:extLst>
          </p:cNvPr>
          <p:cNvPicPr>
            <a:picLocks noChangeAspect="1"/>
          </p:cNvPicPr>
          <p:nvPr/>
        </p:nvPicPr>
        <p:blipFill>
          <a:blip r:embed="rId3"/>
          <a:stretch>
            <a:fillRect/>
          </a:stretch>
        </p:blipFill>
        <p:spPr>
          <a:xfrm>
            <a:off x="4295867" y="5588727"/>
            <a:ext cx="857342" cy="905226"/>
          </a:xfrm>
          <a:prstGeom prst="rect">
            <a:avLst/>
          </a:prstGeom>
        </p:spPr>
      </p:pic>
      <p:sp>
        <p:nvSpPr>
          <p:cNvPr id="12" name="TextBox 11">
            <a:extLst>
              <a:ext uri="{FF2B5EF4-FFF2-40B4-BE49-F238E27FC236}">
                <a16:creationId xmlns:a16="http://schemas.microsoft.com/office/drawing/2014/main" id="{3B696D30-04C1-D904-D600-C3589D2CCCCA}"/>
              </a:ext>
            </a:extLst>
          </p:cNvPr>
          <p:cNvSpPr txBox="1"/>
          <p:nvPr/>
        </p:nvSpPr>
        <p:spPr>
          <a:xfrm>
            <a:off x="407472" y="1773779"/>
            <a:ext cx="4847525" cy="1191736"/>
          </a:xfrm>
          <a:custGeom>
            <a:avLst/>
            <a:gdLst>
              <a:gd name="connsiteX0" fmla="*/ 0 w 4847525"/>
              <a:gd name="connsiteY0" fmla="*/ 0 h 1191736"/>
              <a:gd name="connsiteX1" fmla="*/ 490139 w 4847525"/>
              <a:gd name="connsiteY1" fmla="*/ 0 h 1191736"/>
              <a:gd name="connsiteX2" fmla="*/ 1077228 w 4847525"/>
              <a:gd name="connsiteY2" fmla="*/ 0 h 1191736"/>
              <a:gd name="connsiteX3" fmla="*/ 1567366 w 4847525"/>
              <a:gd name="connsiteY3" fmla="*/ 0 h 1191736"/>
              <a:gd name="connsiteX4" fmla="*/ 2057505 w 4847525"/>
              <a:gd name="connsiteY4" fmla="*/ 0 h 1191736"/>
              <a:gd name="connsiteX5" fmla="*/ 2499168 w 4847525"/>
              <a:gd name="connsiteY5" fmla="*/ 0 h 1191736"/>
              <a:gd name="connsiteX6" fmla="*/ 2940832 w 4847525"/>
              <a:gd name="connsiteY6" fmla="*/ 0 h 1191736"/>
              <a:gd name="connsiteX7" fmla="*/ 3382495 w 4847525"/>
              <a:gd name="connsiteY7" fmla="*/ 0 h 1191736"/>
              <a:gd name="connsiteX8" fmla="*/ 3921109 w 4847525"/>
              <a:gd name="connsiteY8" fmla="*/ 0 h 1191736"/>
              <a:gd name="connsiteX9" fmla="*/ 4847525 w 4847525"/>
              <a:gd name="connsiteY9" fmla="*/ 0 h 1191736"/>
              <a:gd name="connsiteX10" fmla="*/ 4847525 w 4847525"/>
              <a:gd name="connsiteY10" fmla="*/ 607785 h 1191736"/>
              <a:gd name="connsiteX11" fmla="*/ 4847525 w 4847525"/>
              <a:gd name="connsiteY11" fmla="*/ 1191736 h 1191736"/>
              <a:gd name="connsiteX12" fmla="*/ 4260436 w 4847525"/>
              <a:gd name="connsiteY12" fmla="*/ 1191736 h 1191736"/>
              <a:gd name="connsiteX13" fmla="*/ 3770297 w 4847525"/>
              <a:gd name="connsiteY13" fmla="*/ 1191736 h 1191736"/>
              <a:gd name="connsiteX14" fmla="*/ 3280159 w 4847525"/>
              <a:gd name="connsiteY14" fmla="*/ 1191736 h 1191736"/>
              <a:gd name="connsiteX15" fmla="*/ 2790020 w 4847525"/>
              <a:gd name="connsiteY15" fmla="*/ 1191736 h 1191736"/>
              <a:gd name="connsiteX16" fmla="*/ 2154456 w 4847525"/>
              <a:gd name="connsiteY16" fmla="*/ 1191736 h 1191736"/>
              <a:gd name="connsiteX17" fmla="*/ 1761267 w 4847525"/>
              <a:gd name="connsiteY17" fmla="*/ 1191736 h 1191736"/>
              <a:gd name="connsiteX18" fmla="*/ 1319604 w 4847525"/>
              <a:gd name="connsiteY18" fmla="*/ 1191736 h 1191736"/>
              <a:gd name="connsiteX19" fmla="*/ 877941 w 4847525"/>
              <a:gd name="connsiteY19" fmla="*/ 1191736 h 1191736"/>
              <a:gd name="connsiteX20" fmla="*/ 0 w 4847525"/>
              <a:gd name="connsiteY20" fmla="*/ 1191736 h 1191736"/>
              <a:gd name="connsiteX21" fmla="*/ 0 w 4847525"/>
              <a:gd name="connsiteY21" fmla="*/ 595868 h 1191736"/>
              <a:gd name="connsiteX22" fmla="*/ 0 w 4847525"/>
              <a:gd name="connsiteY22" fmla="*/ 0 h 1191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47525" h="1191736" extrusionOk="0">
                <a:moveTo>
                  <a:pt x="0" y="0"/>
                </a:moveTo>
                <a:cubicBezTo>
                  <a:pt x="210114" y="-41166"/>
                  <a:pt x="249647" y="8474"/>
                  <a:pt x="490139" y="0"/>
                </a:cubicBezTo>
                <a:cubicBezTo>
                  <a:pt x="730631" y="-8474"/>
                  <a:pt x="816493" y="11016"/>
                  <a:pt x="1077228" y="0"/>
                </a:cubicBezTo>
                <a:cubicBezTo>
                  <a:pt x="1337963" y="-11016"/>
                  <a:pt x="1416255" y="51079"/>
                  <a:pt x="1567366" y="0"/>
                </a:cubicBezTo>
                <a:cubicBezTo>
                  <a:pt x="1718477" y="-51079"/>
                  <a:pt x="1879950" y="50099"/>
                  <a:pt x="2057505" y="0"/>
                </a:cubicBezTo>
                <a:cubicBezTo>
                  <a:pt x="2235060" y="-50099"/>
                  <a:pt x="2393139" y="22558"/>
                  <a:pt x="2499168" y="0"/>
                </a:cubicBezTo>
                <a:cubicBezTo>
                  <a:pt x="2605197" y="-22558"/>
                  <a:pt x="2730850" y="28304"/>
                  <a:pt x="2940832" y="0"/>
                </a:cubicBezTo>
                <a:cubicBezTo>
                  <a:pt x="3150814" y="-28304"/>
                  <a:pt x="3177894" y="34703"/>
                  <a:pt x="3382495" y="0"/>
                </a:cubicBezTo>
                <a:cubicBezTo>
                  <a:pt x="3587096" y="-34703"/>
                  <a:pt x="3709557" y="56021"/>
                  <a:pt x="3921109" y="0"/>
                </a:cubicBezTo>
                <a:cubicBezTo>
                  <a:pt x="4132661" y="-56021"/>
                  <a:pt x="4415754" y="94388"/>
                  <a:pt x="4847525" y="0"/>
                </a:cubicBezTo>
                <a:cubicBezTo>
                  <a:pt x="4916429" y="272072"/>
                  <a:pt x="4781406" y="332665"/>
                  <a:pt x="4847525" y="607785"/>
                </a:cubicBezTo>
                <a:cubicBezTo>
                  <a:pt x="4913644" y="882905"/>
                  <a:pt x="4841315" y="1015139"/>
                  <a:pt x="4847525" y="1191736"/>
                </a:cubicBezTo>
                <a:cubicBezTo>
                  <a:pt x="4666377" y="1243828"/>
                  <a:pt x="4398950" y="1177808"/>
                  <a:pt x="4260436" y="1191736"/>
                </a:cubicBezTo>
                <a:cubicBezTo>
                  <a:pt x="4121922" y="1205664"/>
                  <a:pt x="3896981" y="1160537"/>
                  <a:pt x="3770297" y="1191736"/>
                </a:cubicBezTo>
                <a:cubicBezTo>
                  <a:pt x="3643613" y="1222935"/>
                  <a:pt x="3512657" y="1180378"/>
                  <a:pt x="3280159" y="1191736"/>
                </a:cubicBezTo>
                <a:cubicBezTo>
                  <a:pt x="3047661" y="1203094"/>
                  <a:pt x="2941986" y="1179211"/>
                  <a:pt x="2790020" y="1191736"/>
                </a:cubicBezTo>
                <a:cubicBezTo>
                  <a:pt x="2638054" y="1204261"/>
                  <a:pt x="2329682" y="1120235"/>
                  <a:pt x="2154456" y="1191736"/>
                </a:cubicBezTo>
                <a:cubicBezTo>
                  <a:pt x="1979230" y="1263237"/>
                  <a:pt x="1866265" y="1176012"/>
                  <a:pt x="1761267" y="1191736"/>
                </a:cubicBezTo>
                <a:cubicBezTo>
                  <a:pt x="1656269" y="1207460"/>
                  <a:pt x="1467256" y="1174830"/>
                  <a:pt x="1319604" y="1191736"/>
                </a:cubicBezTo>
                <a:cubicBezTo>
                  <a:pt x="1171952" y="1208642"/>
                  <a:pt x="1053874" y="1140707"/>
                  <a:pt x="877941" y="1191736"/>
                </a:cubicBezTo>
                <a:cubicBezTo>
                  <a:pt x="702008" y="1242765"/>
                  <a:pt x="314720" y="1189724"/>
                  <a:pt x="0" y="1191736"/>
                </a:cubicBezTo>
                <a:cubicBezTo>
                  <a:pt x="-3877" y="946225"/>
                  <a:pt x="6235" y="741238"/>
                  <a:pt x="0" y="595868"/>
                </a:cubicBezTo>
                <a:cubicBezTo>
                  <a:pt x="-6235" y="450498"/>
                  <a:pt x="42041" y="119928"/>
                  <a:pt x="0" y="0"/>
                </a:cubicBezTo>
                <a:close/>
              </a:path>
            </a:pathLst>
          </a:custGeom>
          <a:noFill/>
          <a:ln>
            <a:solidFill>
              <a:schemeClr val="tx1"/>
            </a:solidFill>
            <a:extLst>
              <a:ext uri="{C807C97D-BFC1-408E-A445-0C87EB9F89A2}">
                <ask:lineSketchStyleProps xmlns:ask="http://schemas.microsoft.com/office/drawing/2018/sketchyshapes" sd="3335317343">
                  <a:prstGeom prst="rect">
                    <a:avLst/>
                  </a:prstGeom>
                  <ask:type>
                    <ask:lineSketchScribble/>
                  </ask:type>
                </ask:lineSketchStyleProps>
              </a:ext>
            </a:extLst>
          </a:ln>
        </p:spPr>
        <p:txBody>
          <a:bodyPr wrap="square" lIns="91440" tIns="45720" rIns="91440" bIns="45720" anchor="t">
            <a:spAutoFit/>
          </a:bodyPr>
          <a:lstStyle/>
          <a:p>
            <a:pPr lvl="0">
              <a:lnSpc>
                <a:spcPct val="115000"/>
              </a:lnSpc>
              <a:spcAft>
                <a:spcPts val="800"/>
              </a:spcAft>
            </a:pPr>
            <a:r>
              <a:rPr lang="lv-LV" sz="3200" dirty="0">
                <a:effectLst/>
                <a:latin typeface="Calibri" panose="020F0502020204030204" pitchFamily="34" charset="0"/>
                <a:ea typeface="Calibri" panose="020F0502020204030204" pitchFamily="34" charset="0"/>
                <a:cs typeface="Times New Roman" panose="02020603050405020304" pitchFamily="18" charset="0"/>
              </a:rPr>
              <a:t>A. Vai pārmaiņas ir būtiska dzīves sastāvdaļa? Kāpēc? </a:t>
            </a:r>
            <a:endParaRPr lang="lv-LV"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848D1094-9FE5-432F-C15B-F3CD959E5FE4}"/>
              </a:ext>
            </a:extLst>
          </p:cNvPr>
          <p:cNvSpPr txBox="1"/>
          <p:nvPr/>
        </p:nvSpPr>
        <p:spPr>
          <a:xfrm>
            <a:off x="331272" y="3312373"/>
            <a:ext cx="4847525" cy="1758045"/>
          </a:xfrm>
          <a:custGeom>
            <a:avLst/>
            <a:gdLst>
              <a:gd name="connsiteX0" fmla="*/ 0 w 4847525"/>
              <a:gd name="connsiteY0" fmla="*/ 0 h 1758045"/>
              <a:gd name="connsiteX1" fmla="*/ 635564 w 4847525"/>
              <a:gd name="connsiteY1" fmla="*/ 0 h 1758045"/>
              <a:gd name="connsiteX2" fmla="*/ 1125703 w 4847525"/>
              <a:gd name="connsiteY2" fmla="*/ 0 h 1758045"/>
              <a:gd name="connsiteX3" fmla="*/ 1567366 w 4847525"/>
              <a:gd name="connsiteY3" fmla="*/ 0 h 1758045"/>
              <a:gd name="connsiteX4" fmla="*/ 2105980 w 4847525"/>
              <a:gd name="connsiteY4" fmla="*/ 0 h 1758045"/>
              <a:gd name="connsiteX5" fmla="*/ 2499168 w 4847525"/>
              <a:gd name="connsiteY5" fmla="*/ 0 h 1758045"/>
              <a:gd name="connsiteX6" fmla="*/ 2989307 w 4847525"/>
              <a:gd name="connsiteY6" fmla="*/ 0 h 1758045"/>
              <a:gd name="connsiteX7" fmla="*/ 3430970 w 4847525"/>
              <a:gd name="connsiteY7" fmla="*/ 0 h 1758045"/>
              <a:gd name="connsiteX8" fmla="*/ 3969584 w 4847525"/>
              <a:gd name="connsiteY8" fmla="*/ 0 h 1758045"/>
              <a:gd name="connsiteX9" fmla="*/ 4847525 w 4847525"/>
              <a:gd name="connsiteY9" fmla="*/ 0 h 1758045"/>
              <a:gd name="connsiteX10" fmla="*/ 4847525 w 4847525"/>
              <a:gd name="connsiteY10" fmla="*/ 568435 h 1758045"/>
              <a:gd name="connsiteX11" fmla="*/ 4847525 w 4847525"/>
              <a:gd name="connsiteY11" fmla="*/ 1154450 h 1758045"/>
              <a:gd name="connsiteX12" fmla="*/ 4847525 w 4847525"/>
              <a:gd name="connsiteY12" fmla="*/ 1758045 h 1758045"/>
              <a:gd name="connsiteX13" fmla="*/ 4454337 w 4847525"/>
              <a:gd name="connsiteY13" fmla="*/ 1758045 h 1758045"/>
              <a:gd name="connsiteX14" fmla="*/ 3964198 w 4847525"/>
              <a:gd name="connsiteY14" fmla="*/ 1758045 h 1758045"/>
              <a:gd name="connsiteX15" fmla="*/ 3377109 w 4847525"/>
              <a:gd name="connsiteY15" fmla="*/ 1758045 h 1758045"/>
              <a:gd name="connsiteX16" fmla="*/ 2983921 w 4847525"/>
              <a:gd name="connsiteY16" fmla="*/ 1758045 h 1758045"/>
              <a:gd name="connsiteX17" fmla="*/ 2348357 w 4847525"/>
              <a:gd name="connsiteY17" fmla="*/ 1758045 h 1758045"/>
              <a:gd name="connsiteX18" fmla="*/ 1712792 w 4847525"/>
              <a:gd name="connsiteY18" fmla="*/ 1758045 h 1758045"/>
              <a:gd name="connsiteX19" fmla="*/ 1222654 w 4847525"/>
              <a:gd name="connsiteY19" fmla="*/ 1758045 h 1758045"/>
              <a:gd name="connsiteX20" fmla="*/ 684040 w 4847525"/>
              <a:gd name="connsiteY20" fmla="*/ 1758045 h 1758045"/>
              <a:gd name="connsiteX21" fmla="*/ 0 w 4847525"/>
              <a:gd name="connsiteY21" fmla="*/ 1758045 h 1758045"/>
              <a:gd name="connsiteX22" fmla="*/ 0 w 4847525"/>
              <a:gd name="connsiteY22" fmla="*/ 1172030 h 1758045"/>
              <a:gd name="connsiteX23" fmla="*/ 0 w 4847525"/>
              <a:gd name="connsiteY23" fmla="*/ 550854 h 1758045"/>
              <a:gd name="connsiteX24" fmla="*/ 0 w 4847525"/>
              <a:gd name="connsiteY24" fmla="*/ 0 h 1758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7525" h="1758045" extrusionOk="0">
                <a:moveTo>
                  <a:pt x="0" y="0"/>
                </a:moveTo>
                <a:cubicBezTo>
                  <a:pt x="155711" y="-9445"/>
                  <a:pt x="449897" y="32341"/>
                  <a:pt x="635564" y="0"/>
                </a:cubicBezTo>
                <a:cubicBezTo>
                  <a:pt x="821231" y="-32341"/>
                  <a:pt x="895871" y="31555"/>
                  <a:pt x="1125703" y="0"/>
                </a:cubicBezTo>
                <a:cubicBezTo>
                  <a:pt x="1355535" y="-31555"/>
                  <a:pt x="1462955" y="2565"/>
                  <a:pt x="1567366" y="0"/>
                </a:cubicBezTo>
                <a:cubicBezTo>
                  <a:pt x="1671777" y="-2565"/>
                  <a:pt x="1876120" y="28196"/>
                  <a:pt x="2105980" y="0"/>
                </a:cubicBezTo>
                <a:cubicBezTo>
                  <a:pt x="2335840" y="-28196"/>
                  <a:pt x="2358719" y="30298"/>
                  <a:pt x="2499168" y="0"/>
                </a:cubicBezTo>
                <a:cubicBezTo>
                  <a:pt x="2639617" y="-30298"/>
                  <a:pt x="2768991" y="12389"/>
                  <a:pt x="2989307" y="0"/>
                </a:cubicBezTo>
                <a:cubicBezTo>
                  <a:pt x="3209623" y="-12389"/>
                  <a:pt x="3256324" y="35253"/>
                  <a:pt x="3430970" y="0"/>
                </a:cubicBezTo>
                <a:cubicBezTo>
                  <a:pt x="3605616" y="-35253"/>
                  <a:pt x="3742322" y="19221"/>
                  <a:pt x="3969584" y="0"/>
                </a:cubicBezTo>
                <a:cubicBezTo>
                  <a:pt x="4196846" y="-19221"/>
                  <a:pt x="4634359" y="99797"/>
                  <a:pt x="4847525" y="0"/>
                </a:cubicBezTo>
                <a:cubicBezTo>
                  <a:pt x="4892588" y="134703"/>
                  <a:pt x="4795840" y="325876"/>
                  <a:pt x="4847525" y="568435"/>
                </a:cubicBezTo>
                <a:cubicBezTo>
                  <a:pt x="4899210" y="810994"/>
                  <a:pt x="4788213" y="1034193"/>
                  <a:pt x="4847525" y="1154450"/>
                </a:cubicBezTo>
                <a:cubicBezTo>
                  <a:pt x="4906837" y="1274708"/>
                  <a:pt x="4833257" y="1470571"/>
                  <a:pt x="4847525" y="1758045"/>
                </a:cubicBezTo>
                <a:cubicBezTo>
                  <a:pt x="4690905" y="1775691"/>
                  <a:pt x="4608643" y="1722498"/>
                  <a:pt x="4454337" y="1758045"/>
                </a:cubicBezTo>
                <a:cubicBezTo>
                  <a:pt x="4300031" y="1793592"/>
                  <a:pt x="4119466" y="1745015"/>
                  <a:pt x="3964198" y="1758045"/>
                </a:cubicBezTo>
                <a:cubicBezTo>
                  <a:pt x="3808930" y="1771075"/>
                  <a:pt x="3653531" y="1730758"/>
                  <a:pt x="3377109" y="1758045"/>
                </a:cubicBezTo>
                <a:cubicBezTo>
                  <a:pt x="3100687" y="1785332"/>
                  <a:pt x="3129288" y="1724376"/>
                  <a:pt x="2983921" y="1758045"/>
                </a:cubicBezTo>
                <a:cubicBezTo>
                  <a:pt x="2838554" y="1791714"/>
                  <a:pt x="2619229" y="1702863"/>
                  <a:pt x="2348357" y="1758045"/>
                </a:cubicBezTo>
                <a:cubicBezTo>
                  <a:pt x="2077485" y="1813227"/>
                  <a:pt x="2004854" y="1688653"/>
                  <a:pt x="1712792" y="1758045"/>
                </a:cubicBezTo>
                <a:cubicBezTo>
                  <a:pt x="1420730" y="1827437"/>
                  <a:pt x="1450887" y="1746448"/>
                  <a:pt x="1222654" y="1758045"/>
                </a:cubicBezTo>
                <a:cubicBezTo>
                  <a:pt x="994421" y="1769642"/>
                  <a:pt x="864823" y="1743288"/>
                  <a:pt x="684040" y="1758045"/>
                </a:cubicBezTo>
                <a:cubicBezTo>
                  <a:pt x="503257" y="1772802"/>
                  <a:pt x="278080" y="1740474"/>
                  <a:pt x="0" y="1758045"/>
                </a:cubicBezTo>
                <a:cubicBezTo>
                  <a:pt x="-30265" y="1543845"/>
                  <a:pt x="43627" y="1363583"/>
                  <a:pt x="0" y="1172030"/>
                </a:cubicBezTo>
                <a:cubicBezTo>
                  <a:pt x="-43627" y="980477"/>
                  <a:pt x="7875" y="792936"/>
                  <a:pt x="0" y="550854"/>
                </a:cubicBezTo>
                <a:cubicBezTo>
                  <a:pt x="-7875" y="308772"/>
                  <a:pt x="12533" y="242518"/>
                  <a:pt x="0" y="0"/>
                </a:cubicBezTo>
                <a:close/>
              </a:path>
            </a:pathLst>
          </a:custGeom>
          <a:noFill/>
          <a:ln>
            <a:solidFill>
              <a:schemeClr val="tx1"/>
            </a:solidFill>
            <a:extLst>
              <a:ext uri="{C807C97D-BFC1-408E-A445-0C87EB9F89A2}">
                <ask:lineSketchStyleProps xmlns:ask="http://schemas.microsoft.com/office/drawing/2018/sketchyshapes" sd="1933367814">
                  <a:prstGeom prst="rect">
                    <a:avLst/>
                  </a:prstGeom>
                  <ask:type>
                    <ask:lineSketchScribble/>
                  </ask:type>
                </ask:lineSketchStyleProps>
              </a:ext>
            </a:extLst>
          </a:ln>
        </p:spPr>
        <p:txBody>
          <a:bodyPr wrap="square" lIns="91440" tIns="45720" rIns="91440" bIns="45720" anchor="t">
            <a:spAutoFit/>
          </a:bodyPr>
          <a:lstStyle/>
          <a:p>
            <a:pPr lvl="0">
              <a:lnSpc>
                <a:spcPct val="115000"/>
              </a:lnSpc>
              <a:spcAft>
                <a:spcPts val="800"/>
              </a:spcAft>
            </a:pPr>
            <a:r>
              <a:rPr lang="lv-LV" sz="3200" dirty="0">
                <a:effectLst/>
                <a:latin typeface="Calibri" panose="020F0502020204030204" pitchFamily="34" charset="0"/>
                <a:ea typeface="Calibri" panose="020F0502020204030204" pitchFamily="34" charset="0"/>
                <a:cs typeface="Times New Roman" panose="02020603050405020304" pitchFamily="18" charset="0"/>
              </a:rPr>
              <a:t>B. Ar kurām izaicinošām pārmaiņām sastopamies visbiežāk? Kāpēc tā ir?</a:t>
            </a:r>
            <a:endParaRPr lang="lv-LV"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7A4F4341-D79F-3ECC-7329-8A9AD28F8FDC}"/>
              </a:ext>
            </a:extLst>
          </p:cNvPr>
          <p:cNvSpPr txBox="1"/>
          <p:nvPr/>
        </p:nvSpPr>
        <p:spPr>
          <a:xfrm>
            <a:off x="5716902" y="1709258"/>
            <a:ext cx="5584372" cy="1191736"/>
          </a:xfrm>
          <a:custGeom>
            <a:avLst/>
            <a:gdLst>
              <a:gd name="connsiteX0" fmla="*/ 0 w 5584372"/>
              <a:gd name="connsiteY0" fmla="*/ 0 h 1191736"/>
              <a:gd name="connsiteX1" fmla="*/ 446750 w 5584372"/>
              <a:gd name="connsiteY1" fmla="*/ 0 h 1191736"/>
              <a:gd name="connsiteX2" fmla="*/ 893500 w 5584372"/>
              <a:gd name="connsiteY2" fmla="*/ 0 h 1191736"/>
              <a:gd name="connsiteX3" fmla="*/ 1563624 w 5584372"/>
              <a:gd name="connsiteY3" fmla="*/ 0 h 1191736"/>
              <a:gd name="connsiteX4" fmla="*/ 2010374 w 5584372"/>
              <a:gd name="connsiteY4" fmla="*/ 0 h 1191736"/>
              <a:gd name="connsiteX5" fmla="*/ 2568811 w 5584372"/>
              <a:gd name="connsiteY5" fmla="*/ 0 h 1191736"/>
              <a:gd name="connsiteX6" fmla="*/ 3238936 w 5584372"/>
              <a:gd name="connsiteY6" fmla="*/ 0 h 1191736"/>
              <a:gd name="connsiteX7" fmla="*/ 3685686 w 5584372"/>
              <a:gd name="connsiteY7" fmla="*/ 0 h 1191736"/>
              <a:gd name="connsiteX8" fmla="*/ 4132435 w 5584372"/>
              <a:gd name="connsiteY8" fmla="*/ 0 h 1191736"/>
              <a:gd name="connsiteX9" fmla="*/ 4802560 w 5584372"/>
              <a:gd name="connsiteY9" fmla="*/ 0 h 1191736"/>
              <a:gd name="connsiteX10" fmla="*/ 5584372 w 5584372"/>
              <a:gd name="connsiteY10" fmla="*/ 0 h 1191736"/>
              <a:gd name="connsiteX11" fmla="*/ 5584372 w 5584372"/>
              <a:gd name="connsiteY11" fmla="*/ 607785 h 1191736"/>
              <a:gd name="connsiteX12" fmla="*/ 5584372 w 5584372"/>
              <a:gd name="connsiteY12" fmla="*/ 1191736 h 1191736"/>
              <a:gd name="connsiteX13" fmla="*/ 5081779 w 5584372"/>
              <a:gd name="connsiteY13" fmla="*/ 1191736 h 1191736"/>
              <a:gd name="connsiteX14" fmla="*/ 4411654 w 5584372"/>
              <a:gd name="connsiteY14" fmla="*/ 1191736 h 1191736"/>
              <a:gd name="connsiteX15" fmla="*/ 3797373 w 5584372"/>
              <a:gd name="connsiteY15" fmla="*/ 1191736 h 1191736"/>
              <a:gd name="connsiteX16" fmla="*/ 3350623 w 5584372"/>
              <a:gd name="connsiteY16" fmla="*/ 1191736 h 1191736"/>
              <a:gd name="connsiteX17" fmla="*/ 2903873 w 5584372"/>
              <a:gd name="connsiteY17" fmla="*/ 1191736 h 1191736"/>
              <a:gd name="connsiteX18" fmla="*/ 2289593 w 5584372"/>
              <a:gd name="connsiteY18" fmla="*/ 1191736 h 1191736"/>
              <a:gd name="connsiteX19" fmla="*/ 1898686 w 5584372"/>
              <a:gd name="connsiteY19" fmla="*/ 1191736 h 1191736"/>
              <a:gd name="connsiteX20" fmla="*/ 1507780 w 5584372"/>
              <a:gd name="connsiteY20" fmla="*/ 1191736 h 1191736"/>
              <a:gd name="connsiteX21" fmla="*/ 1116874 w 5584372"/>
              <a:gd name="connsiteY21" fmla="*/ 1191736 h 1191736"/>
              <a:gd name="connsiteX22" fmla="*/ 0 w 5584372"/>
              <a:gd name="connsiteY22" fmla="*/ 1191736 h 1191736"/>
              <a:gd name="connsiteX23" fmla="*/ 0 w 5584372"/>
              <a:gd name="connsiteY23" fmla="*/ 583951 h 1191736"/>
              <a:gd name="connsiteX24" fmla="*/ 0 w 5584372"/>
              <a:gd name="connsiteY24" fmla="*/ 0 h 1191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84372" h="1191736" extrusionOk="0">
                <a:moveTo>
                  <a:pt x="0" y="0"/>
                </a:moveTo>
                <a:cubicBezTo>
                  <a:pt x="103686" y="-6016"/>
                  <a:pt x="291614" y="38550"/>
                  <a:pt x="446750" y="0"/>
                </a:cubicBezTo>
                <a:cubicBezTo>
                  <a:pt x="601886" y="-38550"/>
                  <a:pt x="720654" y="48138"/>
                  <a:pt x="893500" y="0"/>
                </a:cubicBezTo>
                <a:cubicBezTo>
                  <a:pt x="1066346" y="-48138"/>
                  <a:pt x="1292051" y="16968"/>
                  <a:pt x="1563624" y="0"/>
                </a:cubicBezTo>
                <a:cubicBezTo>
                  <a:pt x="1835197" y="-16968"/>
                  <a:pt x="1913494" y="10635"/>
                  <a:pt x="2010374" y="0"/>
                </a:cubicBezTo>
                <a:cubicBezTo>
                  <a:pt x="2107254" y="-10635"/>
                  <a:pt x="2400918" y="18615"/>
                  <a:pt x="2568811" y="0"/>
                </a:cubicBezTo>
                <a:cubicBezTo>
                  <a:pt x="2736704" y="-18615"/>
                  <a:pt x="3067638" y="56572"/>
                  <a:pt x="3238936" y="0"/>
                </a:cubicBezTo>
                <a:cubicBezTo>
                  <a:pt x="3410235" y="-56572"/>
                  <a:pt x="3593631" y="49106"/>
                  <a:pt x="3685686" y="0"/>
                </a:cubicBezTo>
                <a:cubicBezTo>
                  <a:pt x="3777741" y="-49106"/>
                  <a:pt x="4013943" y="21848"/>
                  <a:pt x="4132435" y="0"/>
                </a:cubicBezTo>
                <a:cubicBezTo>
                  <a:pt x="4250927" y="-21848"/>
                  <a:pt x="4581187" y="7765"/>
                  <a:pt x="4802560" y="0"/>
                </a:cubicBezTo>
                <a:cubicBezTo>
                  <a:pt x="5023934" y="-7765"/>
                  <a:pt x="5261986" y="85648"/>
                  <a:pt x="5584372" y="0"/>
                </a:cubicBezTo>
                <a:cubicBezTo>
                  <a:pt x="5651668" y="175746"/>
                  <a:pt x="5559432" y="430882"/>
                  <a:pt x="5584372" y="607785"/>
                </a:cubicBezTo>
                <a:cubicBezTo>
                  <a:pt x="5609312" y="784688"/>
                  <a:pt x="5523088" y="1000304"/>
                  <a:pt x="5584372" y="1191736"/>
                </a:cubicBezTo>
                <a:cubicBezTo>
                  <a:pt x="5481689" y="1225507"/>
                  <a:pt x="5328110" y="1157316"/>
                  <a:pt x="5081779" y="1191736"/>
                </a:cubicBezTo>
                <a:cubicBezTo>
                  <a:pt x="4835448" y="1226156"/>
                  <a:pt x="4692284" y="1124210"/>
                  <a:pt x="4411654" y="1191736"/>
                </a:cubicBezTo>
                <a:cubicBezTo>
                  <a:pt x="4131025" y="1259262"/>
                  <a:pt x="3951466" y="1139312"/>
                  <a:pt x="3797373" y="1191736"/>
                </a:cubicBezTo>
                <a:cubicBezTo>
                  <a:pt x="3643280" y="1244160"/>
                  <a:pt x="3529486" y="1153056"/>
                  <a:pt x="3350623" y="1191736"/>
                </a:cubicBezTo>
                <a:cubicBezTo>
                  <a:pt x="3171760" y="1230416"/>
                  <a:pt x="3079656" y="1145004"/>
                  <a:pt x="2903873" y="1191736"/>
                </a:cubicBezTo>
                <a:cubicBezTo>
                  <a:pt x="2728090" y="1238468"/>
                  <a:pt x="2501080" y="1190583"/>
                  <a:pt x="2289593" y="1191736"/>
                </a:cubicBezTo>
                <a:cubicBezTo>
                  <a:pt x="2078106" y="1192889"/>
                  <a:pt x="2039245" y="1177156"/>
                  <a:pt x="1898686" y="1191736"/>
                </a:cubicBezTo>
                <a:cubicBezTo>
                  <a:pt x="1758127" y="1206316"/>
                  <a:pt x="1594874" y="1161608"/>
                  <a:pt x="1507780" y="1191736"/>
                </a:cubicBezTo>
                <a:cubicBezTo>
                  <a:pt x="1420686" y="1221864"/>
                  <a:pt x="1232580" y="1171837"/>
                  <a:pt x="1116874" y="1191736"/>
                </a:cubicBezTo>
                <a:cubicBezTo>
                  <a:pt x="1001168" y="1211635"/>
                  <a:pt x="342767" y="1121929"/>
                  <a:pt x="0" y="1191736"/>
                </a:cubicBezTo>
                <a:cubicBezTo>
                  <a:pt x="-57846" y="1056986"/>
                  <a:pt x="47562" y="733098"/>
                  <a:pt x="0" y="583951"/>
                </a:cubicBezTo>
                <a:cubicBezTo>
                  <a:pt x="-47562" y="434804"/>
                  <a:pt x="8986" y="199444"/>
                  <a:pt x="0" y="0"/>
                </a:cubicBezTo>
                <a:close/>
              </a:path>
            </a:pathLst>
          </a:custGeom>
          <a:noFill/>
          <a:ln>
            <a:solidFill>
              <a:schemeClr val="tx1"/>
            </a:solidFill>
            <a:extLst>
              <a:ext uri="{C807C97D-BFC1-408E-A445-0C87EB9F89A2}">
                <ask:lineSketchStyleProps xmlns:ask="http://schemas.microsoft.com/office/drawing/2018/sketchyshapes" sd="1562722122">
                  <a:prstGeom prst="rect">
                    <a:avLst/>
                  </a:prstGeom>
                  <ask:type>
                    <ask:lineSketchScribble/>
                  </ask:type>
                </ask:lineSketchStyleProps>
              </a:ext>
            </a:extLst>
          </a:ln>
        </p:spPr>
        <p:txBody>
          <a:bodyPr wrap="square" lIns="91440" tIns="45720" rIns="91440" bIns="45720" anchor="t">
            <a:spAutoFit/>
          </a:bodyPr>
          <a:lstStyle/>
          <a:p>
            <a:pPr>
              <a:lnSpc>
                <a:spcPct val="115000"/>
              </a:lnSpc>
              <a:spcAft>
                <a:spcPts val="800"/>
              </a:spcAft>
            </a:pPr>
            <a:r>
              <a:rPr lang="lv-LV" sz="3200" dirty="0">
                <a:latin typeface="Calibri" panose="020F0502020204030204" pitchFamily="34" charset="0"/>
                <a:ea typeface="Calibri" panose="020F0502020204030204" pitchFamily="34" charset="0"/>
                <a:cs typeface="Times New Roman" panose="02020603050405020304" pitchFamily="18" charset="0"/>
              </a:rPr>
              <a:t>C. Kas vislabāk var palīdzēt pieņemt izaicinošās pārmaiņas? </a:t>
            </a:r>
          </a:p>
        </p:txBody>
      </p:sp>
      <p:sp>
        <p:nvSpPr>
          <p:cNvPr id="15" name="TextBox 14">
            <a:extLst>
              <a:ext uri="{FF2B5EF4-FFF2-40B4-BE49-F238E27FC236}">
                <a16:creationId xmlns:a16="http://schemas.microsoft.com/office/drawing/2014/main" id="{E3A7900B-D22B-0DB8-5491-0BDB566CFBEB}"/>
              </a:ext>
            </a:extLst>
          </p:cNvPr>
          <p:cNvSpPr txBox="1"/>
          <p:nvPr/>
        </p:nvSpPr>
        <p:spPr>
          <a:xfrm>
            <a:off x="5716902" y="3171359"/>
            <a:ext cx="5827028" cy="1191736"/>
          </a:xfrm>
          <a:custGeom>
            <a:avLst/>
            <a:gdLst>
              <a:gd name="connsiteX0" fmla="*/ 0 w 5827028"/>
              <a:gd name="connsiteY0" fmla="*/ 0 h 1191736"/>
              <a:gd name="connsiteX1" fmla="*/ 640973 w 5827028"/>
              <a:gd name="connsiteY1" fmla="*/ 0 h 1191736"/>
              <a:gd name="connsiteX2" fmla="*/ 1107135 w 5827028"/>
              <a:gd name="connsiteY2" fmla="*/ 0 h 1191736"/>
              <a:gd name="connsiteX3" fmla="*/ 1631568 w 5827028"/>
              <a:gd name="connsiteY3" fmla="*/ 0 h 1191736"/>
              <a:gd name="connsiteX4" fmla="*/ 2272541 w 5827028"/>
              <a:gd name="connsiteY4" fmla="*/ 0 h 1191736"/>
              <a:gd name="connsiteX5" fmla="*/ 2796973 w 5827028"/>
              <a:gd name="connsiteY5" fmla="*/ 0 h 1191736"/>
              <a:gd name="connsiteX6" fmla="*/ 3437947 w 5827028"/>
              <a:gd name="connsiteY6" fmla="*/ 0 h 1191736"/>
              <a:gd name="connsiteX7" fmla="*/ 4137190 w 5827028"/>
              <a:gd name="connsiteY7" fmla="*/ 0 h 1191736"/>
              <a:gd name="connsiteX8" fmla="*/ 4719893 w 5827028"/>
              <a:gd name="connsiteY8" fmla="*/ 0 h 1191736"/>
              <a:gd name="connsiteX9" fmla="*/ 5127785 w 5827028"/>
              <a:gd name="connsiteY9" fmla="*/ 0 h 1191736"/>
              <a:gd name="connsiteX10" fmla="*/ 5827028 w 5827028"/>
              <a:gd name="connsiteY10" fmla="*/ 0 h 1191736"/>
              <a:gd name="connsiteX11" fmla="*/ 5827028 w 5827028"/>
              <a:gd name="connsiteY11" fmla="*/ 595868 h 1191736"/>
              <a:gd name="connsiteX12" fmla="*/ 5827028 w 5827028"/>
              <a:gd name="connsiteY12" fmla="*/ 1191736 h 1191736"/>
              <a:gd name="connsiteX13" fmla="*/ 5244325 w 5827028"/>
              <a:gd name="connsiteY13" fmla="*/ 1191736 h 1191736"/>
              <a:gd name="connsiteX14" fmla="*/ 4603352 w 5827028"/>
              <a:gd name="connsiteY14" fmla="*/ 1191736 h 1191736"/>
              <a:gd name="connsiteX15" fmla="*/ 4078920 w 5827028"/>
              <a:gd name="connsiteY15" fmla="*/ 1191736 h 1191736"/>
              <a:gd name="connsiteX16" fmla="*/ 3671028 w 5827028"/>
              <a:gd name="connsiteY16" fmla="*/ 1191736 h 1191736"/>
              <a:gd name="connsiteX17" fmla="*/ 2971784 w 5827028"/>
              <a:gd name="connsiteY17" fmla="*/ 1191736 h 1191736"/>
              <a:gd name="connsiteX18" fmla="*/ 2447352 w 5827028"/>
              <a:gd name="connsiteY18" fmla="*/ 1191736 h 1191736"/>
              <a:gd name="connsiteX19" fmla="*/ 2039460 w 5827028"/>
              <a:gd name="connsiteY19" fmla="*/ 1191736 h 1191736"/>
              <a:gd name="connsiteX20" fmla="*/ 1340216 w 5827028"/>
              <a:gd name="connsiteY20" fmla="*/ 1191736 h 1191736"/>
              <a:gd name="connsiteX21" fmla="*/ 932324 w 5827028"/>
              <a:gd name="connsiteY21" fmla="*/ 1191736 h 1191736"/>
              <a:gd name="connsiteX22" fmla="*/ 0 w 5827028"/>
              <a:gd name="connsiteY22" fmla="*/ 1191736 h 1191736"/>
              <a:gd name="connsiteX23" fmla="*/ 0 w 5827028"/>
              <a:gd name="connsiteY23" fmla="*/ 619703 h 1191736"/>
              <a:gd name="connsiteX24" fmla="*/ 0 w 5827028"/>
              <a:gd name="connsiteY24" fmla="*/ 0 h 1191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7028" h="1191736" extrusionOk="0">
                <a:moveTo>
                  <a:pt x="0" y="0"/>
                </a:moveTo>
                <a:cubicBezTo>
                  <a:pt x="138343" y="-7328"/>
                  <a:pt x="508943" y="64580"/>
                  <a:pt x="640973" y="0"/>
                </a:cubicBezTo>
                <a:cubicBezTo>
                  <a:pt x="773003" y="-64580"/>
                  <a:pt x="963397" y="35394"/>
                  <a:pt x="1107135" y="0"/>
                </a:cubicBezTo>
                <a:cubicBezTo>
                  <a:pt x="1250873" y="-35394"/>
                  <a:pt x="1508703" y="58702"/>
                  <a:pt x="1631568" y="0"/>
                </a:cubicBezTo>
                <a:cubicBezTo>
                  <a:pt x="1754433" y="-58702"/>
                  <a:pt x="1990125" y="35628"/>
                  <a:pt x="2272541" y="0"/>
                </a:cubicBezTo>
                <a:cubicBezTo>
                  <a:pt x="2554957" y="-35628"/>
                  <a:pt x="2608700" y="9748"/>
                  <a:pt x="2796973" y="0"/>
                </a:cubicBezTo>
                <a:cubicBezTo>
                  <a:pt x="2985246" y="-9748"/>
                  <a:pt x="3195256" y="18482"/>
                  <a:pt x="3437947" y="0"/>
                </a:cubicBezTo>
                <a:cubicBezTo>
                  <a:pt x="3680638" y="-18482"/>
                  <a:pt x="3851931" y="5211"/>
                  <a:pt x="4137190" y="0"/>
                </a:cubicBezTo>
                <a:cubicBezTo>
                  <a:pt x="4422449" y="-5211"/>
                  <a:pt x="4487610" y="50971"/>
                  <a:pt x="4719893" y="0"/>
                </a:cubicBezTo>
                <a:cubicBezTo>
                  <a:pt x="4952176" y="-50971"/>
                  <a:pt x="4949230" y="23335"/>
                  <a:pt x="5127785" y="0"/>
                </a:cubicBezTo>
                <a:cubicBezTo>
                  <a:pt x="5306340" y="-23335"/>
                  <a:pt x="5661015" y="58805"/>
                  <a:pt x="5827028" y="0"/>
                </a:cubicBezTo>
                <a:cubicBezTo>
                  <a:pt x="5898512" y="220907"/>
                  <a:pt x="5779460" y="316488"/>
                  <a:pt x="5827028" y="595868"/>
                </a:cubicBezTo>
                <a:cubicBezTo>
                  <a:pt x="5874596" y="875248"/>
                  <a:pt x="5805181" y="978179"/>
                  <a:pt x="5827028" y="1191736"/>
                </a:cubicBezTo>
                <a:cubicBezTo>
                  <a:pt x="5605453" y="1206373"/>
                  <a:pt x="5487873" y="1137894"/>
                  <a:pt x="5244325" y="1191736"/>
                </a:cubicBezTo>
                <a:cubicBezTo>
                  <a:pt x="5000777" y="1245578"/>
                  <a:pt x="4795178" y="1176056"/>
                  <a:pt x="4603352" y="1191736"/>
                </a:cubicBezTo>
                <a:cubicBezTo>
                  <a:pt x="4411526" y="1207416"/>
                  <a:pt x="4313810" y="1174893"/>
                  <a:pt x="4078920" y="1191736"/>
                </a:cubicBezTo>
                <a:cubicBezTo>
                  <a:pt x="3844030" y="1208579"/>
                  <a:pt x="3827715" y="1151084"/>
                  <a:pt x="3671028" y="1191736"/>
                </a:cubicBezTo>
                <a:cubicBezTo>
                  <a:pt x="3514341" y="1232388"/>
                  <a:pt x="3286609" y="1155738"/>
                  <a:pt x="2971784" y="1191736"/>
                </a:cubicBezTo>
                <a:cubicBezTo>
                  <a:pt x="2656959" y="1227734"/>
                  <a:pt x="2592173" y="1177861"/>
                  <a:pt x="2447352" y="1191736"/>
                </a:cubicBezTo>
                <a:cubicBezTo>
                  <a:pt x="2302531" y="1205611"/>
                  <a:pt x="2163558" y="1145919"/>
                  <a:pt x="2039460" y="1191736"/>
                </a:cubicBezTo>
                <a:cubicBezTo>
                  <a:pt x="1915362" y="1237553"/>
                  <a:pt x="1656791" y="1131510"/>
                  <a:pt x="1340216" y="1191736"/>
                </a:cubicBezTo>
                <a:cubicBezTo>
                  <a:pt x="1023641" y="1251962"/>
                  <a:pt x="1046242" y="1156517"/>
                  <a:pt x="932324" y="1191736"/>
                </a:cubicBezTo>
                <a:cubicBezTo>
                  <a:pt x="818406" y="1226955"/>
                  <a:pt x="371217" y="1151815"/>
                  <a:pt x="0" y="1191736"/>
                </a:cubicBezTo>
                <a:cubicBezTo>
                  <a:pt x="-63975" y="988868"/>
                  <a:pt x="52112" y="846174"/>
                  <a:pt x="0" y="619703"/>
                </a:cubicBezTo>
                <a:cubicBezTo>
                  <a:pt x="-52112" y="393232"/>
                  <a:pt x="64453" y="171522"/>
                  <a:pt x="0" y="0"/>
                </a:cubicBezTo>
                <a:close/>
              </a:path>
            </a:pathLst>
          </a:custGeom>
          <a:noFill/>
          <a:ln>
            <a:solidFill>
              <a:schemeClr val="tx1"/>
            </a:solidFill>
            <a:extLst>
              <a:ext uri="{C807C97D-BFC1-408E-A445-0C87EB9F89A2}">
                <ask:lineSketchStyleProps xmlns:ask="http://schemas.microsoft.com/office/drawing/2018/sketchyshapes" sd="1923198190">
                  <a:prstGeom prst="rect">
                    <a:avLst/>
                  </a:prstGeom>
                  <ask:type>
                    <ask:lineSketchScribble/>
                  </ask:type>
                </ask:lineSketchStyleProps>
              </a:ext>
            </a:extLst>
          </a:ln>
        </p:spPr>
        <p:txBody>
          <a:bodyPr wrap="square" lIns="91440" tIns="45720" rIns="91440" bIns="45720" anchor="t">
            <a:spAutoFit/>
          </a:bodyPr>
          <a:lstStyle/>
          <a:p>
            <a:pPr lvl="0">
              <a:lnSpc>
                <a:spcPct val="115000"/>
              </a:lnSpc>
              <a:spcAft>
                <a:spcPts val="800"/>
              </a:spcAft>
            </a:pPr>
            <a:r>
              <a:rPr lang="lv-LV" sz="3200" dirty="0">
                <a:latin typeface="Calibri" panose="020F0502020204030204" pitchFamily="34" charset="0"/>
                <a:ea typeface="Calibri" panose="020F0502020204030204" pitchFamily="34" charset="0"/>
                <a:cs typeface="Times New Roman" panose="02020603050405020304" pitchFamily="18" charset="0"/>
              </a:rPr>
              <a:t>D</a:t>
            </a:r>
            <a:r>
              <a:rPr lang="lv-LV" sz="3200" dirty="0">
                <a:effectLst/>
                <a:latin typeface="Calibri" panose="020F0502020204030204" pitchFamily="34" charset="0"/>
                <a:ea typeface="Calibri" panose="020F0502020204030204" pitchFamily="34" charset="0"/>
                <a:cs typeface="Times New Roman" panose="02020603050405020304" pitchFamily="18" charset="0"/>
              </a:rPr>
              <a:t>. Kā skola varētu atbalstīt jauniešus šajā pārmaiņu periodā?</a:t>
            </a:r>
            <a:endParaRPr lang="lv-LV"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6C2B6DB6-A963-F4B9-24BA-8C9E00F4A64D}"/>
              </a:ext>
            </a:extLst>
          </p:cNvPr>
          <p:cNvSpPr txBox="1"/>
          <p:nvPr/>
        </p:nvSpPr>
        <p:spPr>
          <a:xfrm>
            <a:off x="5718798" y="4633460"/>
            <a:ext cx="6287672" cy="1191736"/>
          </a:xfrm>
          <a:custGeom>
            <a:avLst/>
            <a:gdLst>
              <a:gd name="connsiteX0" fmla="*/ 0 w 6287672"/>
              <a:gd name="connsiteY0" fmla="*/ 0 h 1191736"/>
              <a:gd name="connsiteX1" fmla="*/ 382976 w 6287672"/>
              <a:gd name="connsiteY1" fmla="*/ 0 h 1191736"/>
              <a:gd name="connsiteX2" fmla="*/ 954583 w 6287672"/>
              <a:gd name="connsiteY2" fmla="*/ 0 h 1191736"/>
              <a:gd name="connsiteX3" fmla="*/ 1651943 w 6287672"/>
              <a:gd name="connsiteY3" fmla="*/ 0 h 1191736"/>
              <a:gd name="connsiteX4" fmla="*/ 2097796 w 6287672"/>
              <a:gd name="connsiteY4" fmla="*/ 0 h 1191736"/>
              <a:gd name="connsiteX5" fmla="*/ 2795156 w 6287672"/>
              <a:gd name="connsiteY5" fmla="*/ 0 h 1191736"/>
              <a:gd name="connsiteX6" fmla="*/ 3178132 w 6287672"/>
              <a:gd name="connsiteY6" fmla="*/ 0 h 1191736"/>
              <a:gd name="connsiteX7" fmla="*/ 3749739 w 6287672"/>
              <a:gd name="connsiteY7" fmla="*/ 0 h 1191736"/>
              <a:gd name="connsiteX8" fmla="*/ 4384222 w 6287672"/>
              <a:gd name="connsiteY8" fmla="*/ 0 h 1191736"/>
              <a:gd name="connsiteX9" fmla="*/ 5018705 w 6287672"/>
              <a:gd name="connsiteY9" fmla="*/ 0 h 1191736"/>
              <a:gd name="connsiteX10" fmla="*/ 5653189 w 6287672"/>
              <a:gd name="connsiteY10" fmla="*/ 0 h 1191736"/>
              <a:gd name="connsiteX11" fmla="*/ 6287672 w 6287672"/>
              <a:gd name="connsiteY11" fmla="*/ 0 h 1191736"/>
              <a:gd name="connsiteX12" fmla="*/ 6287672 w 6287672"/>
              <a:gd name="connsiteY12" fmla="*/ 572033 h 1191736"/>
              <a:gd name="connsiteX13" fmla="*/ 6287672 w 6287672"/>
              <a:gd name="connsiteY13" fmla="*/ 1191736 h 1191736"/>
              <a:gd name="connsiteX14" fmla="*/ 5590312 w 6287672"/>
              <a:gd name="connsiteY14" fmla="*/ 1191736 h 1191736"/>
              <a:gd name="connsiteX15" fmla="*/ 4892952 w 6287672"/>
              <a:gd name="connsiteY15" fmla="*/ 1191736 h 1191736"/>
              <a:gd name="connsiteX16" fmla="*/ 4384222 w 6287672"/>
              <a:gd name="connsiteY16" fmla="*/ 1191736 h 1191736"/>
              <a:gd name="connsiteX17" fmla="*/ 3812616 w 6287672"/>
              <a:gd name="connsiteY17" fmla="*/ 1191736 h 1191736"/>
              <a:gd name="connsiteX18" fmla="*/ 3429639 w 6287672"/>
              <a:gd name="connsiteY18" fmla="*/ 1191736 h 1191736"/>
              <a:gd name="connsiteX19" fmla="*/ 2858033 w 6287672"/>
              <a:gd name="connsiteY19" fmla="*/ 1191736 h 1191736"/>
              <a:gd name="connsiteX20" fmla="*/ 2223549 w 6287672"/>
              <a:gd name="connsiteY20" fmla="*/ 1191736 h 1191736"/>
              <a:gd name="connsiteX21" fmla="*/ 1714820 w 6287672"/>
              <a:gd name="connsiteY21" fmla="*/ 1191736 h 1191736"/>
              <a:gd name="connsiteX22" fmla="*/ 1143213 w 6287672"/>
              <a:gd name="connsiteY22" fmla="*/ 1191736 h 1191736"/>
              <a:gd name="connsiteX23" fmla="*/ 697360 w 6287672"/>
              <a:gd name="connsiteY23" fmla="*/ 1191736 h 1191736"/>
              <a:gd name="connsiteX24" fmla="*/ 0 w 6287672"/>
              <a:gd name="connsiteY24" fmla="*/ 1191736 h 1191736"/>
              <a:gd name="connsiteX25" fmla="*/ 0 w 6287672"/>
              <a:gd name="connsiteY25" fmla="*/ 595868 h 1191736"/>
              <a:gd name="connsiteX26" fmla="*/ 0 w 6287672"/>
              <a:gd name="connsiteY26" fmla="*/ 0 h 1191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287672" h="1191736" extrusionOk="0">
                <a:moveTo>
                  <a:pt x="0" y="0"/>
                </a:moveTo>
                <a:cubicBezTo>
                  <a:pt x="107117" y="-25260"/>
                  <a:pt x="200128" y="35715"/>
                  <a:pt x="382976" y="0"/>
                </a:cubicBezTo>
                <a:cubicBezTo>
                  <a:pt x="565824" y="-35715"/>
                  <a:pt x="737970" y="17095"/>
                  <a:pt x="954583" y="0"/>
                </a:cubicBezTo>
                <a:cubicBezTo>
                  <a:pt x="1171196" y="-17095"/>
                  <a:pt x="1494530" y="2529"/>
                  <a:pt x="1651943" y="0"/>
                </a:cubicBezTo>
                <a:cubicBezTo>
                  <a:pt x="1809356" y="-2529"/>
                  <a:pt x="1979703" y="20173"/>
                  <a:pt x="2097796" y="0"/>
                </a:cubicBezTo>
                <a:cubicBezTo>
                  <a:pt x="2215889" y="-20173"/>
                  <a:pt x="2459863" y="28018"/>
                  <a:pt x="2795156" y="0"/>
                </a:cubicBezTo>
                <a:cubicBezTo>
                  <a:pt x="3130449" y="-28018"/>
                  <a:pt x="3033275" y="31203"/>
                  <a:pt x="3178132" y="0"/>
                </a:cubicBezTo>
                <a:cubicBezTo>
                  <a:pt x="3322989" y="-31203"/>
                  <a:pt x="3539273" y="8525"/>
                  <a:pt x="3749739" y="0"/>
                </a:cubicBezTo>
                <a:cubicBezTo>
                  <a:pt x="3960205" y="-8525"/>
                  <a:pt x="4203913" y="70320"/>
                  <a:pt x="4384222" y="0"/>
                </a:cubicBezTo>
                <a:cubicBezTo>
                  <a:pt x="4564531" y="-70320"/>
                  <a:pt x="4716186" y="24703"/>
                  <a:pt x="5018705" y="0"/>
                </a:cubicBezTo>
                <a:cubicBezTo>
                  <a:pt x="5321224" y="-24703"/>
                  <a:pt x="5487645" y="75058"/>
                  <a:pt x="5653189" y="0"/>
                </a:cubicBezTo>
                <a:cubicBezTo>
                  <a:pt x="5818733" y="-75058"/>
                  <a:pt x="6015559" y="4346"/>
                  <a:pt x="6287672" y="0"/>
                </a:cubicBezTo>
                <a:cubicBezTo>
                  <a:pt x="6311735" y="185939"/>
                  <a:pt x="6220643" y="301683"/>
                  <a:pt x="6287672" y="572033"/>
                </a:cubicBezTo>
                <a:cubicBezTo>
                  <a:pt x="6354701" y="842383"/>
                  <a:pt x="6229832" y="887379"/>
                  <a:pt x="6287672" y="1191736"/>
                </a:cubicBezTo>
                <a:cubicBezTo>
                  <a:pt x="6095466" y="1257080"/>
                  <a:pt x="5752479" y="1157401"/>
                  <a:pt x="5590312" y="1191736"/>
                </a:cubicBezTo>
                <a:cubicBezTo>
                  <a:pt x="5428145" y="1226071"/>
                  <a:pt x="5191264" y="1122053"/>
                  <a:pt x="4892952" y="1191736"/>
                </a:cubicBezTo>
                <a:cubicBezTo>
                  <a:pt x="4594640" y="1261419"/>
                  <a:pt x="4551538" y="1135592"/>
                  <a:pt x="4384222" y="1191736"/>
                </a:cubicBezTo>
                <a:cubicBezTo>
                  <a:pt x="4216906" y="1247880"/>
                  <a:pt x="3946511" y="1152886"/>
                  <a:pt x="3812616" y="1191736"/>
                </a:cubicBezTo>
                <a:cubicBezTo>
                  <a:pt x="3678721" y="1230586"/>
                  <a:pt x="3536530" y="1177751"/>
                  <a:pt x="3429639" y="1191736"/>
                </a:cubicBezTo>
                <a:cubicBezTo>
                  <a:pt x="3322748" y="1205721"/>
                  <a:pt x="3120659" y="1155670"/>
                  <a:pt x="2858033" y="1191736"/>
                </a:cubicBezTo>
                <a:cubicBezTo>
                  <a:pt x="2595407" y="1227802"/>
                  <a:pt x="2448539" y="1183792"/>
                  <a:pt x="2223549" y="1191736"/>
                </a:cubicBezTo>
                <a:cubicBezTo>
                  <a:pt x="1998559" y="1199680"/>
                  <a:pt x="1913981" y="1156255"/>
                  <a:pt x="1714820" y="1191736"/>
                </a:cubicBezTo>
                <a:cubicBezTo>
                  <a:pt x="1515659" y="1227217"/>
                  <a:pt x="1300743" y="1134087"/>
                  <a:pt x="1143213" y="1191736"/>
                </a:cubicBezTo>
                <a:cubicBezTo>
                  <a:pt x="985683" y="1249385"/>
                  <a:pt x="798536" y="1162263"/>
                  <a:pt x="697360" y="1191736"/>
                </a:cubicBezTo>
                <a:cubicBezTo>
                  <a:pt x="596184" y="1221209"/>
                  <a:pt x="253944" y="1183790"/>
                  <a:pt x="0" y="1191736"/>
                </a:cubicBezTo>
                <a:cubicBezTo>
                  <a:pt x="-65591" y="964640"/>
                  <a:pt x="6017" y="816393"/>
                  <a:pt x="0" y="595868"/>
                </a:cubicBezTo>
                <a:cubicBezTo>
                  <a:pt x="-6017" y="375343"/>
                  <a:pt x="4447" y="173112"/>
                  <a:pt x="0" y="0"/>
                </a:cubicBezTo>
                <a:close/>
              </a:path>
            </a:pathLst>
          </a:custGeom>
          <a:noFill/>
          <a:ln>
            <a:solidFill>
              <a:schemeClr val="tx1"/>
            </a:solidFill>
            <a:extLst>
              <a:ext uri="{C807C97D-BFC1-408E-A445-0C87EB9F89A2}">
                <ask:lineSketchStyleProps xmlns:ask="http://schemas.microsoft.com/office/drawing/2018/sketchyshapes" sd="1219657470">
                  <a:prstGeom prst="rect">
                    <a:avLst/>
                  </a:prstGeom>
                  <ask:type>
                    <ask:lineSketchScribble/>
                  </ask:type>
                </ask:lineSketchStyleProps>
              </a:ext>
            </a:extLst>
          </a:ln>
        </p:spPr>
        <p:txBody>
          <a:bodyPr wrap="square" lIns="91440" tIns="45720" rIns="91440" bIns="45720" anchor="t">
            <a:spAutoFit/>
          </a:bodyPr>
          <a:lstStyle/>
          <a:p>
            <a:pPr lvl="0">
              <a:lnSpc>
                <a:spcPct val="115000"/>
              </a:lnSpc>
              <a:spcAft>
                <a:spcPts val="800"/>
              </a:spcAft>
            </a:pPr>
            <a:r>
              <a:rPr lang="lv-LV" sz="3200" dirty="0">
                <a:effectLst/>
                <a:latin typeface="Calibri" panose="020F0502020204030204" pitchFamily="34" charset="0"/>
                <a:ea typeface="Calibri" panose="020F0502020204030204" pitchFamily="34" charset="0"/>
                <a:cs typeface="Times New Roman" panose="02020603050405020304" pitchFamily="18" charset="0"/>
              </a:rPr>
              <a:t>E. Kāds atbalsts pieejams skolā, ja skolēnam grūti pieņemt pārmaiņas?</a:t>
            </a:r>
            <a:endParaRPr lang="lv-LV"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btnInknoeActivity">
            <a:extLst>
              <a:ext uri="{FF2B5EF4-FFF2-40B4-BE49-F238E27FC236}">
                <a16:creationId xmlns:a16="http://schemas.microsoft.com/office/drawing/2014/main" id="{DFD3DC28-7F63-F1A4-4C22-8BDF9654FF12}"/>
              </a:ext>
            </a:extLst>
          </p:cNvPr>
          <p:cNvPicPr>
            <a:picLocks noChangeAspect="1"/>
          </p:cNvPicPr>
          <p:nvPr>
            <p:custDataLst>
              <p:tags r:id="rId1"/>
            </p:custDataLst>
          </p:nvPr>
        </p:nvPicPr>
        <p:blipFill>
          <a:blip r:embed="rId4" r:link="rId5" cstate="print">
            <a:extLst>
              <a:ext uri="{28A0092B-C50C-407E-A947-70E740481C1C}">
                <a14:useLocalDpi xmlns:a14="http://schemas.microsoft.com/office/drawing/2010/main" val="0"/>
              </a:ext>
            </a:extLst>
          </a:blip>
          <a:stretch>
            <a:fillRect/>
          </a:stretch>
        </p:blipFill>
        <p:spPr>
          <a:xfrm>
            <a:off x="2214452" y="5632248"/>
            <a:ext cx="2219546" cy="571500"/>
          </a:xfrm>
          <a:prstGeom prst="rect">
            <a:avLst/>
          </a:prstGeom>
        </p:spPr>
      </p:pic>
    </p:spTree>
    <p:extLst>
      <p:ext uri="{BB962C8B-B14F-4D97-AF65-F5344CB8AC3E}">
        <p14:creationId xmlns:p14="http://schemas.microsoft.com/office/powerpoint/2010/main" val="4131662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5A0064-E5F6-4F89-B7BE-D6DB853886CC}"/>
              </a:ext>
            </a:extLst>
          </p:cNvPr>
          <p:cNvSpPr txBox="1"/>
          <p:nvPr/>
        </p:nvSpPr>
        <p:spPr>
          <a:xfrm>
            <a:off x="185530" y="407376"/>
            <a:ext cx="8653670" cy="492122"/>
          </a:xfrm>
          <a:prstGeom prst="rect">
            <a:avLst/>
          </a:prstGeom>
          <a:noFill/>
        </p:spPr>
        <p:txBody>
          <a:bodyPr wrap="square">
            <a:spAutoFit/>
          </a:bodyPr>
          <a:lstStyle/>
          <a:p>
            <a:pPr algn="just">
              <a:lnSpc>
                <a:spcPct val="115000"/>
              </a:lnSpc>
              <a:spcAft>
                <a:spcPts val="1000"/>
              </a:spcAft>
            </a:pPr>
            <a:r>
              <a:rPr lang="lv-LV" sz="2400" b="1" dirty="0">
                <a:effectLst/>
                <a:latin typeface="Calibri" panose="020F0502020204030204" pitchFamily="34" charset="0"/>
                <a:ea typeface="Times New Roman" panose="02020603050405020304" pitchFamily="18" charset="0"/>
                <a:cs typeface="Times New Roman" panose="02020603050405020304" pitchFamily="18" charset="0"/>
              </a:rPr>
              <a:t>Papildus refleksija. Staties pretī dzīves izaicinājumiem!</a:t>
            </a:r>
          </a:p>
        </p:txBody>
      </p:sp>
      <p:pic>
        <p:nvPicPr>
          <p:cNvPr id="4" name="Picture 3">
            <a:extLst>
              <a:ext uri="{FF2B5EF4-FFF2-40B4-BE49-F238E27FC236}">
                <a16:creationId xmlns:a16="http://schemas.microsoft.com/office/drawing/2014/main" id="{20D492DC-6D63-4A52-8F54-E2DACDE2758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771" y="4838833"/>
            <a:ext cx="1226894" cy="1670587"/>
          </a:xfrm>
          <a:prstGeom prst="rect">
            <a:avLst/>
          </a:prstGeom>
          <a:noFill/>
          <a:ln>
            <a:noFill/>
          </a:ln>
          <a:effectLst/>
        </p:spPr>
      </p:pic>
      <p:pic>
        <p:nvPicPr>
          <p:cNvPr id="5" name="Picture 4">
            <a:extLst>
              <a:ext uri="{FF2B5EF4-FFF2-40B4-BE49-F238E27FC236}">
                <a16:creationId xmlns:a16="http://schemas.microsoft.com/office/drawing/2014/main" id="{510FDCA1-DA58-41D9-ABD0-FF29A6AE639E}"/>
              </a:ext>
            </a:extLst>
          </p:cNvPr>
          <p:cNvPicPr>
            <a:picLocks noChangeAspect="1"/>
          </p:cNvPicPr>
          <p:nvPr/>
        </p:nvPicPr>
        <p:blipFill>
          <a:blip r:embed="rId3" cstate="print"/>
          <a:stretch>
            <a:fillRect/>
          </a:stretch>
        </p:blipFill>
        <p:spPr>
          <a:xfrm>
            <a:off x="6585389" y="4727900"/>
            <a:ext cx="3421270" cy="1892454"/>
          </a:xfrm>
          <a:prstGeom prst="rect">
            <a:avLst/>
          </a:prstGeom>
        </p:spPr>
      </p:pic>
      <p:sp>
        <p:nvSpPr>
          <p:cNvPr id="7" name="TextBox 6">
            <a:extLst>
              <a:ext uri="{FF2B5EF4-FFF2-40B4-BE49-F238E27FC236}">
                <a16:creationId xmlns:a16="http://schemas.microsoft.com/office/drawing/2014/main" id="{8FF26F31-7E08-477C-8BD4-96D54CB8DFE3}"/>
              </a:ext>
            </a:extLst>
          </p:cNvPr>
          <p:cNvSpPr txBox="1"/>
          <p:nvPr/>
        </p:nvSpPr>
        <p:spPr>
          <a:xfrm>
            <a:off x="208797" y="974179"/>
            <a:ext cx="11774406" cy="3362652"/>
          </a:xfrm>
          <a:prstGeom prst="rect">
            <a:avLst/>
          </a:prstGeom>
          <a:noFill/>
        </p:spPr>
        <p:txBody>
          <a:bodyPr wrap="square" lIns="91440" tIns="45720" rIns="91440" bIns="45720" anchor="t">
            <a:spAutoFit/>
          </a:bodyPr>
          <a:lstStyle/>
          <a:p>
            <a:pPr>
              <a:lnSpc>
                <a:spcPct val="107000"/>
              </a:lnSpc>
              <a:spcAft>
                <a:spcPts val="800"/>
              </a:spcAft>
            </a:pPr>
            <a:r>
              <a:rPr lang="lv-LV" sz="4000" b="1">
                <a:latin typeface="Calibri"/>
                <a:ea typeface="Times New Roman" panose="02020603050405020304" pitchFamily="18" charset="0"/>
                <a:cs typeface="Times New Roman"/>
              </a:rPr>
              <a:t>APSPRIEDIET IZVĒLĒTO JAUTĀJUMU SAVĀ GRUPĀ!</a:t>
            </a:r>
            <a:endParaRPr lang="en-GB" sz="4000" b="1">
              <a:effectLst/>
              <a:latin typeface="Calibri"/>
              <a:ea typeface="Times New Roman" panose="02020603050405020304" pitchFamily="18" charset="0"/>
              <a:cs typeface="Times New Roman"/>
            </a:endParaRPr>
          </a:p>
          <a:p>
            <a:pPr lvl="0" algn="just">
              <a:lnSpc>
                <a:spcPct val="115000"/>
              </a:lnSpc>
              <a:spcAft>
                <a:spcPts val="800"/>
              </a:spcAft>
            </a:pPr>
            <a:r>
              <a:rPr lang="lv-LV" sz="2400">
                <a:effectLst/>
                <a:latin typeface="Calibri" panose="020F0502020204030204" pitchFamily="34" charset="0"/>
                <a:ea typeface="Calibri" panose="020F0502020204030204" pitchFamily="34" charset="0"/>
                <a:cs typeface="Times New Roman" panose="02020603050405020304" pitchFamily="18" charset="0"/>
              </a:rPr>
              <a:t>A. Vai pārmaiņas ir būtiska dzīves sastāvdaļa? Kāpēc? </a:t>
            </a:r>
          </a:p>
          <a:p>
            <a:pPr lvl="0" algn="just">
              <a:lnSpc>
                <a:spcPct val="115000"/>
              </a:lnSpc>
              <a:spcAft>
                <a:spcPts val="800"/>
              </a:spcAft>
            </a:pPr>
            <a:r>
              <a:rPr lang="lv-LV" sz="2400">
                <a:effectLst/>
                <a:latin typeface="Calibri" panose="020F0502020204030204" pitchFamily="34" charset="0"/>
                <a:ea typeface="Calibri" panose="020F0502020204030204" pitchFamily="34" charset="0"/>
                <a:cs typeface="Times New Roman" panose="02020603050405020304" pitchFamily="18" charset="0"/>
              </a:rPr>
              <a:t>B. Ar kurām izaicinošām pārmaiņām sastopamies visbiežāk? Kāpēc, tavuprāt, tā ir?</a:t>
            </a:r>
          </a:p>
          <a:p>
            <a:pPr lvl="0" algn="just">
              <a:lnSpc>
                <a:spcPct val="115000"/>
              </a:lnSpc>
              <a:spcAft>
                <a:spcPts val="800"/>
              </a:spcAft>
            </a:pPr>
            <a:r>
              <a:rPr lang="lv-LV" sz="2400">
                <a:effectLst/>
                <a:latin typeface="Calibri" panose="020F0502020204030204" pitchFamily="34" charset="0"/>
                <a:ea typeface="Calibri" panose="020F0502020204030204" pitchFamily="34" charset="0"/>
                <a:cs typeface="Times New Roman" panose="02020603050405020304" pitchFamily="18" charset="0"/>
              </a:rPr>
              <a:t>C. Kas vislabāk var palīdzēt pieņemt izaicinošās pārmaiņas? </a:t>
            </a:r>
          </a:p>
          <a:p>
            <a:pPr lvl="0" algn="just">
              <a:lnSpc>
                <a:spcPct val="115000"/>
              </a:lnSpc>
              <a:spcAft>
                <a:spcPts val="800"/>
              </a:spcAft>
            </a:pPr>
            <a:r>
              <a:rPr lang="lv-LV" sz="2400">
                <a:effectLst/>
                <a:latin typeface="Calibri" panose="020F0502020204030204" pitchFamily="34" charset="0"/>
                <a:ea typeface="Calibri" panose="020F0502020204030204" pitchFamily="34" charset="0"/>
                <a:cs typeface="Times New Roman" panose="02020603050405020304" pitchFamily="18" charset="0"/>
              </a:rPr>
              <a:t>D. Kā skola varētu atbalstīt jauniešus šajā pārmaiņu periodā?</a:t>
            </a:r>
          </a:p>
          <a:p>
            <a:pPr lvl="0" algn="just">
              <a:lnSpc>
                <a:spcPct val="115000"/>
              </a:lnSpc>
              <a:spcAft>
                <a:spcPts val="800"/>
              </a:spcAft>
            </a:pPr>
            <a:r>
              <a:rPr lang="lv-LV" sz="2400">
                <a:effectLst/>
                <a:latin typeface="Calibri" panose="020F0502020204030204" pitchFamily="34" charset="0"/>
                <a:ea typeface="Calibri" panose="020F0502020204030204" pitchFamily="34" charset="0"/>
                <a:cs typeface="Times New Roman" panose="02020603050405020304" pitchFamily="18" charset="0"/>
              </a:rPr>
              <a:t>E. Kāds atbalsts pieejams skolā, ja skolēnam grūti pieņemt pārmaiņas?</a:t>
            </a:r>
          </a:p>
        </p:txBody>
      </p:sp>
    </p:spTree>
    <p:extLst>
      <p:ext uri="{BB962C8B-B14F-4D97-AF65-F5344CB8AC3E}">
        <p14:creationId xmlns:p14="http://schemas.microsoft.com/office/powerpoint/2010/main" val="360394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id="{13A6F55A-93F3-44E7-9339-69136DD5BF5A}"/>
              </a:ext>
            </a:extLst>
          </p:cNvPr>
          <p:cNvSpPr txBox="1">
            <a:spLocks/>
          </p:cNvSpPr>
          <p:nvPr/>
        </p:nvSpPr>
        <p:spPr>
          <a:xfrm>
            <a:off x="766173" y="1494672"/>
            <a:ext cx="10515600" cy="17670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a:t>Tikumiskās audzināšanas programma «e-TAP»</a:t>
            </a:r>
          </a:p>
        </p:txBody>
      </p:sp>
      <p:sp>
        <p:nvSpPr>
          <p:cNvPr id="5" name="Teksta vietturis 4">
            <a:extLst>
              <a:ext uri="{FF2B5EF4-FFF2-40B4-BE49-F238E27FC236}">
                <a16:creationId xmlns:a16="http://schemas.microsoft.com/office/drawing/2014/main" id="{978E98D7-0704-4C63-A129-5D9F78E2784A}"/>
              </a:ext>
            </a:extLst>
          </p:cNvPr>
          <p:cNvSpPr txBox="1">
            <a:spLocks/>
          </p:cNvSpPr>
          <p:nvPr/>
        </p:nvSpPr>
        <p:spPr>
          <a:xfrm>
            <a:off x="910227" y="2637223"/>
            <a:ext cx="10515600" cy="252562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lv-LV"/>
              <a:t>Resursi pieejami: </a:t>
            </a:r>
            <a:r>
              <a:rPr lang="lv-LV">
                <a:hlinkClick r:id="rId2"/>
              </a:rPr>
              <a:t>www.arete.lu.lv</a:t>
            </a:r>
            <a:endParaRPr lang="lv-LV"/>
          </a:p>
          <a:p>
            <a:pPr>
              <a:lnSpc>
                <a:spcPct val="120000"/>
              </a:lnSpc>
              <a:spcBef>
                <a:spcPts val="0"/>
              </a:spcBef>
              <a:spcAft>
                <a:spcPts val="600"/>
              </a:spcAft>
            </a:pPr>
            <a:endParaRPr lang="lv-LV" sz="1600"/>
          </a:p>
          <a:p>
            <a:pPr marL="0" indent="0">
              <a:lnSpc>
                <a:spcPct val="120000"/>
              </a:lnSpc>
              <a:spcBef>
                <a:spcPts val="0"/>
              </a:spcBef>
              <a:spcAft>
                <a:spcPts val="600"/>
              </a:spcAft>
              <a:buNone/>
            </a:pPr>
            <a:r>
              <a:rPr lang="lv-LV" sz="1600"/>
              <a:t>Programmas administrators: Dr. Manuels </a:t>
            </a:r>
            <a:r>
              <a:rPr lang="lv-LV" sz="1600" err="1"/>
              <a:t>Fernandezs</a:t>
            </a:r>
            <a:r>
              <a:rPr lang="lv-LV" sz="1600"/>
              <a:t>. </a:t>
            </a:r>
            <a:r>
              <a:rPr lang="lv-LV" sz="1600">
                <a:hlinkClick r:id="rId3"/>
              </a:rPr>
              <a:t>manuels.fernandezs@lu.lv</a:t>
            </a:r>
            <a:r>
              <a:rPr lang="lv-LV" sz="1600"/>
              <a:t>, +371 26253625</a:t>
            </a:r>
          </a:p>
          <a:p>
            <a:pPr marL="0" indent="0">
              <a:lnSpc>
                <a:spcPct val="120000"/>
              </a:lnSpc>
              <a:spcBef>
                <a:spcPts val="0"/>
              </a:spcBef>
              <a:spcAft>
                <a:spcPts val="600"/>
              </a:spcAft>
              <a:buFontTx/>
              <a:buNone/>
              <a:defRPr/>
            </a:pPr>
            <a:r>
              <a:rPr lang="lv-LV" sz="1600"/>
              <a:t>Latvijas Universitātes Pedagoģijas, psiholoģijas un mākslas fakultātes Pedagoģijas zinātniskā institūta vadošais pētnieks</a:t>
            </a:r>
          </a:p>
          <a:p>
            <a:pPr marL="0" indent="0">
              <a:lnSpc>
                <a:spcPct val="120000"/>
              </a:lnSpc>
              <a:spcBef>
                <a:spcPts val="0"/>
              </a:spcBef>
              <a:spcAft>
                <a:spcPts val="600"/>
              </a:spcAft>
              <a:buNone/>
              <a:defRPr/>
            </a:pPr>
            <a:r>
              <a:rPr lang="lv-LV" sz="1600"/>
              <a:t>Imantas 7. līnija 1, 223. telpa, Rīga, LV-1083, Latvija</a:t>
            </a:r>
          </a:p>
          <a:p>
            <a:pPr marL="0" indent="0">
              <a:buNone/>
            </a:pPr>
            <a:r>
              <a:rPr lang="lv-LV" sz="1200" i="1"/>
              <a:t>"Digitālas mācību programmas piemērotības un </a:t>
            </a:r>
            <a:r>
              <a:rPr lang="lv-LV" sz="1200" i="1" err="1"/>
              <a:t>īstenojamības</a:t>
            </a:r>
            <a:r>
              <a:rPr lang="lv-LV" sz="1200" i="1"/>
              <a:t> izpēte jauniešu tikumiskajai audzināšanai Latvijas izglītības iestādēs (no 5 līdz 15 gadu vecumā)" (01.12.2020-31.12.2021). </a:t>
            </a:r>
            <a:r>
              <a:rPr lang="lv-LV" sz="1200"/>
              <a:t>Projekta Nr. lzp-2020/2-0277; LU reģistrācijas </a:t>
            </a:r>
            <a:r>
              <a:rPr lang="lv-LV" sz="1200" err="1"/>
              <a:t>Nr</a:t>
            </a:r>
            <a:r>
              <a:rPr lang="lv-LV" sz="1200"/>
              <a:t>: LZP2020/95</a:t>
            </a:r>
            <a:endParaRPr lang="lv-LV" sz="1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2DA547-2FDA-4101-8BAF-12C6C9DAD478}"/>
              </a:ext>
            </a:extLst>
          </p:cNvPr>
          <p:cNvPicPr>
            <a:picLocks noChangeAspect="1"/>
          </p:cNvPicPr>
          <p:nvPr/>
        </p:nvPicPr>
        <p:blipFill>
          <a:blip r:embed="rId3" cstate="print"/>
          <a:stretch>
            <a:fillRect/>
          </a:stretch>
        </p:blipFill>
        <p:spPr>
          <a:xfrm>
            <a:off x="2545648" y="2561866"/>
            <a:ext cx="3959934" cy="3456258"/>
          </a:xfrm>
          <a:prstGeom prst="rect">
            <a:avLst/>
          </a:prstGeom>
        </p:spPr>
      </p:pic>
      <p:sp>
        <p:nvSpPr>
          <p:cNvPr id="5" name="TextBox 4">
            <a:extLst>
              <a:ext uri="{FF2B5EF4-FFF2-40B4-BE49-F238E27FC236}">
                <a16:creationId xmlns:a16="http://schemas.microsoft.com/office/drawing/2014/main" id="{14ABDC41-D824-4B96-8861-3D8559C72288}"/>
              </a:ext>
            </a:extLst>
          </p:cNvPr>
          <p:cNvSpPr txBox="1"/>
          <p:nvPr/>
        </p:nvSpPr>
        <p:spPr>
          <a:xfrm>
            <a:off x="1193347" y="839876"/>
            <a:ext cx="8882808" cy="1380378"/>
          </a:xfrm>
          <a:prstGeom prst="rect">
            <a:avLst/>
          </a:prstGeom>
          <a:noFill/>
        </p:spPr>
        <p:txBody>
          <a:bodyPr wrap="square" lIns="91440" tIns="45720" rIns="91440" bIns="45720" anchor="t">
            <a:spAutoFit/>
          </a:bodyPr>
          <a:lstStyle/>
          <a:p>
            <a:pPr algn="ctr">
              <a:lnSpc>
                <a:spcPct val="107000"/>
              </a:lnSpc>
              <a:spcAft>
                <a:spcPts val="800"/>
              </a:spcAft>
            </a:pPr>
            <a:r>
              <a:rPr lang="lv-LV" sz="4000" b="1" dirty="0">
                <a:latin typeface="Calibri"/>
                <a:cs typeface="Times New Roman"/>
              </a:rPr>
              <a:t>KĀDI VĀRDI TEV SAISTĀS AR EMOCIONĀLO VESELĪBU?!</a:t>
            </a:r>
          </a:p>
        </p:txBody>
      </p:sp>
      <p:pic>
        <p:nvPicPr>
          <p:cNvPr id="11" name="Attēls 10">
            <a:extLst>
              <a:ext uri="{FF2B5EF4-FFF2-40B4-BE49-F238E27FC236}">
                <a16:creationId xmlns:a16="http://schemas.microsoft.com/office/drawing/2014/main" id="{4514C338-3D3C-33AA-C60C-4970B35CBEFC}"/>
              </a:ext>
            </a:extLst>
          </p:cNvPr>
          <p:cNvPicPr>
            <a:picLocks noChangeAspect="1"/>
          </p:cNvPicPr>
          <p:nvPr/>
        </p:nvPicPr>
        <p:blipFill>
          <a:blip r:embed="rId4"/>
          <a:stretch>
            <a:fillRect/>
          </a:stretch>
        </p:blipFill>
        <p:spPr>
          <a:xfrm>
            <a:off x="8775576" y="3903172"/>
            <a:ext cx="857342" cy="905226"/>
          </a:xfrm>
          <a:prstGeom prst="rect">
            <a:avLst/>
          </a:prstGeom>
        </p:spPr>
      </p:pic>
      <p:sp>
        <p:nvSpPr>
          <p:cNvPr id="14" name="TextBox 13">
            <a:extLst>
              <a:ext uri="{FF2B5EF4-FFF2-40B4-BE49-F238E27FC236}">
                <a16:creationId xmlns:a16="http://schemas.microsoft.com/office/drawing/2014/main" id="{13554EF1-0121-55D0-4915-38EBEBDE6758}"/>
              </a:ext>
            </a:extLst>
          </p:cNvPr>
          <p:cNvSpPr txBox="1"/>
          <p:nvPr/>
        </p:nvSpPr>
        <p:spPr>
          <a:xfrm>
            <a:off x="7045264" y="2561866"/>
            <a:ext cx="4762037" cy="721736"/>
          </a:xfrm>
          <a:prstGeom prst="rect">
            <a:avLst/>
          </a:prstGeom>
          <a:noFill/>
        </p:spPr>
        <p:txBody>
          <a:bodyPr wrap="square" lIns="91440" tIns="45720" rIns="91440" bIns="45720" anchor="t">
            <a:spAutoFit/>
          </a:bodyPr>
          <a:lstStyle/>
          <a:p>
            <a:pPr algn="ctr">
              <a:lnSpc>
                <a:spcPct val="107000"/>
              </a:lnSpc>
              <a:spcAft>
                <a:spcPts val="800"/>
              </a:spcAft>
            </a:pPr>
            <a:r>
              <a:rPr lang="lv-LV" sz="4000" b="1" dirty="0">
                <a:latin typeface="Calibri"/>
                <a:cs typeface="Times New Roman"/>
              </a:rPr>
              <a:t>Uzraksti tos telefonā!</a:t>
            </a:r>
          </a:p>
        </p:txBody>
      </p:sp>
      <p:pic>
        <p:nvPicPr>
          <p:cNvPr id="16" name="btnInknoeActivity">
            <a:extLst>
              <a:ext uri="{FF2B5EF4-FFF2-40B4-BE49-F238E27FC236}">
                <a16:creationId xmlns:a16="http://schemas.microsoft.com/office/drawing/2014/main" id="{E97D5BAF-155A-DBED-18FD-384C606F7DC1}"/>
              </a:ext>
            </a:extLst>
          </p:cNvPr>
          <p:cNvPicPr>
            <a:picLocks noChangeAspect="1"/>
          </p:cNvPicPr>
          <p:nvPr>
            <p:custDataLst>
              <p:tags r:id="rId1"/>
            </p:custDataLst>
          </p:nvPr>
        </p:nvPicPr>
        <p:blipFill>
          <a:blip r:embed="rId5" r:link="rId6" cstate="print">
            <a:extLst>
              <a:ext uri="{28A0092B-C50C-407E-A947-70E740481C1C}">
                <a14:useLocalDpi xmlns:a14="http://schemas.microsoft.com/office/drawing/2010/main" val="0"/>
              </a:ext>
            </a:extLst>
          </a:blip>
          <a:stretch>
            <a:fillRect/>
          </a:stretch>
        </p:blipFill>
        <p:spPr>
          <a:xfrm>
            <a:off x="7961661" y="3331672"/>
            <a:ext cx="2219546" cy="571500"/>
          </a:xfrm>
          <a:prstGeom prst="rect">
            <a:avLst/>
          </a:prstGeom>
        </p:spPr>
      </p:pic>
    </p:spTree>
    <p:extLst>
      <p:ext uri="{BB962C8B-B14F-4D97-AF65-F5344CB8AC3E}">
        <p14:creationId xmlns:p14="http://schemas.microsoft.com/office/powerpoint/2010/main" val="445288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ttēls 1">
            <a:extLst>
              <a:ext uri="{FF2B5EF4-FFF2-40B4-BE49-F238E27FC236}">
                <a16:creationId xmlns:a16="http://schemas.microsoft.com/office/drawing/2014/main" id="{BB6930D4-A769-8C6D-8423-7BBB0CF3D1F3}"/>
              </a:ext>
            </a:extLst>
          </p:cNvPr>
          <p:cNvPicPr>
            <a:picLocks noChangeAspect="1"/>
          </p:cNvPicPr>
          <p:nvPr/>
        </p:nvPicPr>
        <p:blipFill rotWithShape="1">
          <a:blip r:embed="rId2"/>
          <a:srcRect l="15147" r="5542"/>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009AC5F-C745-442F-9BF4-6A25F0BD10FD}"/>
              </a:ext>
            </a:extLst>
          </p:cNvPr>
          <p:cNvSpPr txBox="1"/>
          <p:nvPr/>
        </p:nvSpPr>
        <p:spPr>
          <a:xfrm>
            <a:off x="7789043" y="354828"/>
            <a:ext cx="4192891" cy="1899912"/>
          </a:xfrm>
          <a:prstGeom prst="rect">
            <a:avLst/>
          </a:prstGeom>
        </p:spPr>
        <p:txBody>
          <a:bodyPr vert="horz" lIns="91440" tIns="45720" rIns="91440" bIns="45720" rtlCol="0" anchor="ctr">
            <a:normAutofit/>
          </a:bodyPr>
          <a:lstStyle/>
          <a:p>
            <a:pPr>
              <a:lnSpc>
                <a:spcPct val="90000"/>
              </a:lnSpc>
              <a:spcBef>
                <a:spcPct val="0"/>
              </a:spcBef>
              <a:spcAft>
                <a:spcPts val="1000"/>
              </a:spcAft>
            </a:pPr>
            <a:r>
              <a:rPr lang="en-US" sz="4000" b="1" dirty="0">
                <a:effectLst/>
                <a:latin typeface="+mj-lt"/>
                <a:ea typeface="+mj-ea"/>
                <a:cs typeface="+mj-cs"/>
              </a:rPr>
              <a:t>1. </a:t>
            </a:r>
            <a:r>
              <a:rPr lang="en-US" sz="4000" b="1" dirty="0" err="1">
                <a:effectLst/>
                <a:latin typeface="+mj-lt"/>
                <a:ea typeface="+mj-ea"/>
                <a:cs typeface="+mj-cs"/>
              </a:rPr>
              <a:t>aktivitāte</a:t>
            </a:r>
            <a:r>
              <a:rPr lang="en-US" sz="4000" b="1" dirty="0">
                <a:effectLst/>
                <a:latin typeface="+mj-lt"/>
                <a:ea typeface="+mj-ea"/>
                <a:cs typeface="+mj-cs"/>
              </a:rPr>
              <a:t>. </a:t>
            </a:r>
            <a:endParaRPr lang="en-US" sz="4000" dirty="0">
              <a:latin typeface="+mj-lt"/>
              <a:ea typeface="+mj-ea"/>
              <a:cs typeface="+mj-cs"/>
            </a:endParaRPr>
          </a:p>
          <a:p>
            <a:pPr>
              <a:lnSpc>
                <a:spcPct val="90000"/>
              </a:lnSpc>
              <a:spcBef>
                <a:spcPct val="0"/>
              </a:spcBef>
              <a:spcAft>
                <a:spcPts val="1000"/>
              </a:spcAft>
            </a:pPr>
            <a:r>
              <a:rPr lang="en-US" sz="4000" b="1" dirty="0">
                <a:effectLst/>
                <a:latin typeface="+mj-lt"/>
                <a:ea typeface="+mj-ea"/>
                <a:cs typeface="+mj-cs"/>
              </a:rPr>
              <a:t>Vai </a:t>
            </a:r>
            <a:r>
              <a:rPr lang="lv-LV" sz="4000" b="1" dirty="0">
                <a:effectLst/>
                <a:latin typeface="+mj-lt"/>
                <a:ea typeface="+mj-ea"/>
                <a:cs typeface="+mj-cs"/>
              </a:rPr>
              <a:t>viegli</a:t>
            </a:r>
            <a:r>
              <a:rPr lang="en-US" sz="4000" b="1" dirty="0">
                <a:effectLst/>
                <a:latin typeface="+mj-lt"/>
                <a:ea typeface="+mj-ea"/>
                <a:cs typeface="+mj-cs"/>
              </a:rPr>
              <a:t> </a:t>
            </a:r>
            <a:r>
              <a:rPr lang="lv-LV" sz="4000" b="1" dirty="0">
                <a:effectLst/>
                <a:latin typeface="+mj-lt"/>
                <a:ea typeface="+mj-ea"/>
                <a:cs typeface="+mj-cs"/>
              </a:rPr>
              <a:t>pamanīt</a:t>
            </a:r>
            <a:r>
              <a:rPr lang="en-US" sz="4000" b="1" dirty="0">
                <a:effectLst/>
                <a:latin typeface="+mj-lt"/>
                <a:ea typeface="+mj-ea"/>
                <a:cs typeface="+mj-cs"/>
              </a:rPr>
              <a:t>?</a:t>
            </a:r>
            <a:endParaRPr lang="en-US" sz="4000" dirty="0">
              <a:effectLst/>
              <a:latin typeface="+mj-lt"/>
              <a:ea typeface="+mj-ea"/>
              <a:cs typeface="Calibri Light"/>
            </a:endParaRPr>
          </a:p>
        </p:txBody>
      </p:sp>
      <p:sp>
        <p:nvSpPr>
          <p:cNvPr id="3" name="TextBox 2">
            <a:extLst>
              <a:ext uri="{FF2B5EF4-FFF2-40B4-BE49-F238E27FC236}">
                <a16:creationId xmlns:a16="http://schemas.microsoft.com/office/drawing/2014/main" id="{5455552A-BB35-48AA-9646-E4B8FD08E754}"/>
              </a:ext>
            </a:extLst>
          </p:cNvPr>
          <p:cNvSpPr txBox="1"/>
          <p:nvPr/>
        </p:nvSpPr>
        <p:spPr>
          <a:xfrm>
            <a:off x="7949186" y="2158898"/>
            <a:ext cx="3822189" cy="4104250"/>
          </a:xfrm>
          <a:prstGeom prst="rect">
            <a:avLst/>
          </a:prstGeom>
        </p:spPr>
        <p:txBody>
          <a:bodyPr vert="horz" lIns="91440" tIns="45720" rIns="91440" bIns="45720" rtlCol="0">
            <a:normAutofit fontScale="92500"/>
          </a:bodyPr>
          <a:lstStyle/>
          <a:p>
            <a:pPr>
              <a:lnSpc>
                <a:spcPct val="90000"/>
              </a:lnSpc>
              <a:spcAft>
                <a:spcPts val="800"/>
              </a:spcAft>
            </a:pPr>
            <a:r>
              <a:rPr lang="lv-LV" sz="2400">
                <a:effectLst/>
              </a:rPr>
              <a:t>Atbildi uz jautājumu pāros!</a:t>
            </a:r>
          </a:p>
          <a:p>
            <a:pPr>
              <a:lnSpc>
                <a:spcPct val="90000"/>
              </a:lnSpc>
              <a:spcAft>
                <a:spcPts val="800"/>
              </a:spcAft>
            </a:pPr>
            <a:endParaRPr lang="lv-LV" sz="2400">
              <a:effectLst/>
            </a:endParaRPr>
          </a:p>
          <a:p>
            <a:pPr indent="-228600">
              <a:lnSpc>
                <a:spcPct val="90000"/>
              </a:lnSpc>
              <a:spcAft>
                <a:spcPts val="800"/>
              </a:spcAft>
              <a:buFont typeface="Arial" panose="020B0604020202020204" pitchFamily="34" charset="0"/>
              <a:buChar char="•"/>
            </a:pPr>
            <a:r>
              <a:rPr lang="lv-LV" sz="2400" b="1">
                <a:effectLst/>
              </a:rPr>
              <a:t>Vai var viegli pamanīt, kāda ir cilvēka emocionālā veselība? </a:t>
            </a:r>
          </a:p>
          <a:p>
            <a:pPr indent="-228600">
              <a:lnSpc>
                <a:spcPct val="90000"/>
              </a:lnSpc>
              <a:spcAft>
                <a:spcPts val="800"/>
              </a:spcAft>
              <a:buFont typeface="Arial" panose="020B0604020202020204" pitchFamily="34" charset="0"/>
              <a:buChar char="•"/>
            </a:pPr>
            <a:r>
              <a:rPr lang="lv-LV" sz="2400" b="1">
                <a:effectLst/>
              </a:rPr>
              <a:t>Kā tu vari zināt, kāda ir cilvēka emocionālā veselība? </a:t>
            </a:r>
          </a:p>
          <a:p>
            <a:pPr indent="-228600">
              <a:lnSpc>
                <a:spcPct val="90000"/>
              </a:lnSpc>
              <a:spcAft>
                <a:spcPts val="800"/>
              </a:spcAft>
              <a:buFont typeface="Arial" panose="020B0604020202020204" pitchFamily="34" charset="0"/>
              <a:buChar char="•"/>
            </a:pPr>
            <a:endParaRPr lang="lv-LV" sz="2400" b="1">
              <a:effectLst/>
            </a:endParaRPr>
          </a:p>
          <a:p>
            <a:pPr>
              <a:lnSpc>
                <a:spcPct val="90000"/>
              </a:lnSpc>
              <a:spcAft>
                <a:spcPts val="800"/>
              </a:spcAft>
            </a:pPr>
            <a:r>
              <a:rPr lang="lv-LV" sz="2400">
                <a:effectLst/>
              </a:rPr>
              <a:t>Pārrunājiet, kā var noteikt, vai cilvēks ir emocionāli vesels!</a:t>
            </a:r>
          </a:p>
          <a:p>
            <a:pPr>
              <a:lnSpc>
                <a:spcPct val="90000"/>
              </a:lnSpc>
              <a:spcAft>
                <a:spcPts val="800"/>
              </a:spcAft>
            </a:pPr>
            <a:endParaRPr lang="lv-LV" sz="2400"/>
          </a:p>
          <a:p>
            <a:pPr>
              <a:lnSpc>
                <a:spcPct val="90000"/>
              </a:lnSpc>
              <a:spcAft>
                <a:spcPts val="800"/>
              </a:spcAft>
            </a:pPr>
            <a:r>
              <a:rPr lang="lv-LV" sz="1500"/>
              <a:t>(attēls: </a:t>
            </a:r>
            <a:r>
              <a:rPr lang="lv-LV" sz="1500">
                <a:hlinkClick r:id="rId3"/>
              </a:rPr>
              <a:t>https://wecapable.com</a:t>
            </a:r>
            <a:r>
              <a:rPr lang="lv-LV" sz="1500"/>
              <a:t>) </a:t>
            </a:r>
          </a:p>
        </p:txBody>
      </p:sp>
    </p:spTree>
    <p:extLst>
      <p:ext uri="{BB962C8B-B14F-4D97-AF65-F5344CB8AC3E}">
        <p14:creationId xmlns:p14="http://schemas.microsoft.com/office/powerpoint/2010/main" val="1568709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ttēls 1">
            <a:extLst>
              <a:ext uri="{FF2B5EF4-FFF2-40B4-BE49-F238E27FC236}">
                <a16:creationId xmlns:a16="http://schemas.microsoft.com/office/drawing/2014/main" id="{046EF389-CC98-413A-CF09-CC7F683F024D}"/>
              </a:ext>
            </a:extLst>
          </p:cNvPr>
          <p:cNvPicPr>
            <a:picLocks noChangeAspect="1"/>
          </p:cNvPicPr>
          <p:nvPr/>
        </p:nvPicPr>
        <p:blipFill>
          <a:blip r:embed="rId2"/>
          <a:stretch>
            <a:fillRect/>
          </a:stretch>
        </p:blipFill>
        <p:spPr>
          <a:xfrm>
            <a:off x="9050533" y="3428999"/>
            <a:ext cx="2438562" cy="2160000"/>
          </a:xfrm>
          <a:prstGeom prst="rect">
            <a:avLst/>
          </a:prstGeom>
        </p:spPr>
      </p:pic>
      <p:sp>
        <p:nvSpPr>
          <p:cNvPr id="3" name="TextBox 2">
            <a:extLst>
              <a:ext uri="{FF2B5EF4-FFF2-40B4-BE49-F238E27FC236}">
                <a16:creationId xmlns:a16="http://schemas.microsoft.com/office/drawing/2014/main" id="{C1D2DE10-4E1D-412C-85A0-EB27EF88041A}"/>
              </a:ext>
            </a:extLst>
          </p:cNvPr>
          <p:cNvSpPr txBox="1"/>
          <p:nvPr/>
        </p:nvSpPr>
        <p:spPr>
          <a:xfrm>
            <a:off x="243208" y="473457"/>
            <a:ext cx="6096000" cy="492122"/>
          </a:xfrm>
          <a:prstGeom prst="rect">
            <a:avLst/>
          </a:prstGeom>
          <a:noFill/>
        </p:spPr>
        <p:txBody>
          <a:bodyPr wrap="square">
            <a:spAutoFit/>
          </a:bodyPr>
          <a:lstStyle/>
          <a:p>
            <a:pPr algn="just">
              <a:lnSpc>
                <a:spcPct val="115000"/>
              </a:lnSpc>
              <a:spcAft>
                <a:spcPts val="1000"/>
              </a:spcAft>
            </a:pPr>
            <a:r>
              <a:rPr lang="lv-LV" sz="2400" b="1">
                <a:effectLst/>
                <a:latin typeface="Calibri" panose="020F0502020204030204" pitchFamily="34" charset="0"/>
                <a:ea typeface="Times New Roman" panose="02020603050405020304" pitchFamily="18" charset="0"/>
                <a:cs typeface="Times New Roman" panose="02020603050405020304" pitchFamily="18" charset="0"/>
              </a:rPr>
              <a:t>2. aktivitāte. Kas mainās?</a:t>
            </a:r>
            <a:endParaRPr lang="en-GB" sz="240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1C14DB2-2F9E-495A-92BB-7C496D91D506}"/>
              </a:ext>
            </a:extLst>
          </p:cNvPr>
          <p:cNvPicPr>
            <a:picLocks noChangeAspect="1"/>
          </p:cNvPicPr>
          <p:nvPr/>
        </p:nvPicPr>
        <p:blipFill>
          <a:blip r:embed="rId3" cstate="print"/>
          <a:stretch>
            <a:fillRect/>
          </a:stretch>
        </p:blipFill>
        <p:spPr>
          <a:xfrm>
            <a:off x="8632523" y="896983"/>
            <a:ext cx="2437511" cy="2160000"/>
          </a:xfrm>
          <a:prstGeom prst="rect">
            <a:avLst/>
          </a:prstGeom>
        </p:spPr>
      </p:pic>
      <p:sp>
        <p:nvSpPr>
          <p:cNvPr id="6" name="TextBox 5">
            <a:extLst>
              <a:ext uri="{FF2B5EF4-FFF2-40B4-BE49-F238E27FC236}">
                <a16:creationId xmlns:a16="http://schemas.microsoft.com/office/drawing/2014/main" id="{C26C010E-8EFF-47A1-9A76-0AB3F20C29AE}"/>
              </a:ext>
            </a:extLst>
          </p:cNvPr>
          <p:cNvSpPr txBox="1"/>
          <p:nvPr/>
        </p:nvSpPr>
        <p:spPr>
          <a:xfrm>
            <a:off x="463826" y="1228397"/>
            <a:ext cx="7792278" cy="4401205"/>
          </a:xfrm>
          <a:prstGeom prst="rect">
            <a:avLst/>
          </a:prstGeom>
          <a:noFill/>
        </p:spPr>
        <p:txBody>
          <a:bodyPr wrap="square" lIns="91440" tIns="45720" rIns="91440" bIns="45720" anchor="t">
            <a:spAutoFit/>
          </a:bodyPr>
          <a:lstStyle/>
          <a:p>
            <a:pPr algn="just"/>
            <a:r>
              <a:rPr lang="lv-LV" sz="2800">
                <a:effectLst/>
                <a:latin typeface="Calibri" panose="020F0502020204030204" pitchFamily="34" charset="0"/>
                <a:ea typeface="Times New Roman" panose="02020603050405020304" pitchFamily="18" charset="0"/>
                <a:cs typeface="Times New Roman" panose="02020603050405020304" pitchFamily="18" charset="0"/>
              </a:rPr>
              <a:t>Kādas ir galvenās pārmaiņas, ko jaunieši piedzīvo, uzsākot mācības pēdējās pamatskolas klasēs? </a:t>
            </a:r>
          </a:p>
          <a:p>
            <a:pPr algn="just"/>
            <a:endParaRPr lang="lv-LV" sz="2800">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lv-LV" sz="2800">
                <a:effectLst/>
                <a:latin typeface="Calibri"/>
                <a:ea typeface="Times New Roman" panose="02020603050405020304" pitchFamily="18" charset="0"/>
                <a:cs typeface="Times New Roman"/>
              </a:rPr>
              <a:t>Uzrakstiet uz līmlapiņām </a:t>
            </a:r>
            <a:r>
              <a:rPr lang="lv-LV" sz="2800" b="1">
                <a:latin typeface="Calibri"/>
                <a:ea typeface="Times New Roman" panose="02020603050405020304" pitchFamily="18" charset="0"/>
                <a:cs typeface="Times New Roman"/>
              </a:rPr>
              <a:t>p</a:t>
            </a:r>
            <a:r>
              <a:rPr lang="lv-LV" sz="2800" b="1">
                <a:effectLst/>
                <a:latin typeface="Calibri"/>
                <a:ea typeface="Times New Roman" panose="02020603050405020304" pitchFamily="18" charset="0"/>
                <a:cs typeface="Times New Roman"/>
              </a:rPr>
              <a:t>ozitīvās pārmaiņas </a:t>
            </a:r>
            <a:r>
              <a:rPr lang="lv-LV" sz="2800">
                <a:effectLst/>
                <a:latin typeface="Calibri"/>
                <a:ea typeface="Times New Roman" panose="02020603050405020304" pitchFamily="18" charset="0"/>
                <a:cs typeface="Times New Roman"/>
              </a:rPr>
              <a:t>(vienā krāsā) </a:t>
            </a:r>
            <a:r>
              <a:rPr lang="lv-LV" sz="2800" b="1">
                <a:effectLst/>
                <a:latin typeface="Calibri"/>
                <a:ea typeface="Times New Roman" panose="02020603050405020304" pitchFamily="18" charset="0"/>
                <a:cs typeface="Times New Roman"/>
              </a:rPr>
              <a:t>un </a:t>
            </a:r>
            <a:r>
              <a:rPr lang="lv-LV" sz="2800" b="1">
                <a:latin typeface="Calibri"/>
                <a:ea typeface="Times New Roman" panose="02020603050405020304" pitchFamily="18" charset="0"/>
                <a:cs typeface="Times New Roman"/>
              </a:rPr>
              <a:t>izaicinošās, grūtās pārmaiņas </a:t>
            </a:r>
            <a:r>
              <a:rPr lang="lv-LV" sz="2800">
                <a:latin typeface="Calibri"/>
                <a:ea typeface="Times New Roman" panose="02020603050405020304" pitchFamily="18" charset="0"/>
                <a:cs typeface="Times New Roman"/>
              </a:rPr>
              <a:t>(citā krāsā)</a:t>
            </a:r>
            <a:r>
              <a:rPr lang="lv-LV" sz="2800" b="1">
                <a:effectLst/>
                <a:latin typeface="Calibri"/>
                <a:ea typeface="Times New Roman" panose="02020603050405020304" pitchFamily="18" charset="0"/>
                <a:cs typeface="Times New Roman"/>
              </a:rPr>
              <a:t>!</a:t>
            </a:r>
          </a:p>
          <a:p>
            <a:pPr marL="457200" indent="-457200" algn="just">
              <a:buFont typeface="Arial" panose="020B0604020202020204" pitchFamily="34" charset="0"/>
              <a:buChar char="•"/>
            </a:pPr>
            <a:endParaRPr lang="lv-LV" sz="2800" b="1">
              <a:effectLst/>
              <a:latin typeface="Calibri"/>
              <a:ea typeface="Times New Roman" panose="02020603050405020304" pitchFamily="18" charset="0"/>
              <a:cs typeface="Times New Roman"/>
            </a:endParaRPr>
          </a:p>
          <a:p>
            <a:pPr algn="just"/>
            <a:r>
              <a:rPr lang="lv-LV" sz="2800">
                <a:latin typeface="Calibri"/>
                <a:ea typeface="Times New Roman" panose="02020603050405020304" pitchFamily="18" charset="0"/>
                <a:cs typeface="Times New Roman"/>
                <a:sym typeface="Wingdings" panose="05000000000000000000" pitchFamily="2" charset="2"/>
              </a:rPr>
              <a:t> A</a:t>
            </a:r>
            <a:r>
              <a:rPr lang="lv-LV" sz="2800">
                <a:latin typeface="Calibri"/>
                <a:ea typeface="Times New Roman" panose="02020603050405020304" pitchFamily="18" charset="0"/>
                <a:cs typeface="Times New Roman"/>
              </a:rPr>
              <a:t>tcerieties</a:t>
            </a:r>
            <a:r>
              <a:rPr lang="lv-LV" sz="2800">
                <a:effectLst/>
                <a:latin typeface="Calibri"/>
                <a:ea typeface="Times New Roman" panose="02020603050405020304" pitchFamily="18" charset="0"/>
                <a:cs typeface="Times New Roman"/>
              </a:rPr>
              <a:t>, ka šīs izmaiņas var attiekties ne tikai uz skolu, bet arī ietvert sociālās, fiziskās un emocionālās pārmaiņas</a:t>
            </a:r>
            <a:r>
              <a:rPr lang="lv-LV" sz="2800">
                <a:latin typeface="Calibri"/>
                <a:ea typeface="Times New Roman" panose="02020603050405020304" pitchFamily="18" charset="0"/>
                <a:cs typeface="Times New Roman"/>
              </a:rPr>
              <a:t>! </a:t>
            </a:r>
            <a:endParaRPr lang="en-GB" sz="2800"/>
          </a:p>
        </p:txBody>
      </p:sp>
    </p:spTree>
    <p:extLst>
      <p:ext uri="{BB962C8B-B14F-4D97-AF65-F5344CB8AC3E}">
        <p14:creationId xmlns:p14="http://schemas.microsoft.com/office/powerpoint/2010/main" val="3931609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25AE47-ECD1-43EB-AD22-79B3FBC7FEE5}"/>
              </a:ext>
            </a:extLst>
          </p:cNvPr>
          <p:cNvPicPr>
            <a:picLocks noChangeAspect="1"/>
          </p:cNvPicPr>
          <p:nvPr/>
        </p:nvPicPr>
        <p:blipFill>
          <a:blip r:embed="rId3" cstate="print"/>
          <a:stretch>
            <a:fillRect/>
          </a:stretch>
        </p:blipFill>
        <p:spPr>
          <a:xfrm>
            <a:off x="185530" y="2200125"/>
            <a:ext cx="3631096" cy="3449542"/>
          </a:xfrm>
          <a:prstGeom prst="rect">
            <a:avLst/>
          </a:prstGeom>
        </p:spPr>
      </p:pic>
      <p:sp>
        <p:nvSpPr>
          <p:cNvPr id="4" name="TextBox 3">
            <a:extLst>
              <a:ext uri="{FF2B5EF4-FFF2-40B4-BE49-F238E27FC236}">
                <a16:creationId xmlns:a16="http://schemas.microsoft.com/office/drawing/2014/main" id="{DDA82AEE-58B0-48B4-AFCD-70C4A41035AE}"/>
              </a:ext>
            </a:extLst>
          </p:cNvPr>
          <p:cNvSpPr txBox="1"/>
          <p:nvPr/>
        </p:nvSpPr>
        <p:spPr>
          <a:xfrm>
            <a:off x="3816626" y="1304867"/>
            <a:ext cx="7580244" cy="3858813"/>
          </a:xfrm>
          <a:prstGeom prst="rect">
            <a:avLst/>
          </a:prstGeom>
          <a:noFill/>
        </p:spPr>
        <p:txBody>
          <a:bodyPr wrap="square" lIns="91440" tIns="45720" rIns="91440" bIns="45720" anchor="t">
            <a:spAutoFit/>
          </a:bodyPr>
          <a:lstStyle/>
          <a:p>
            <a:pPr lvl="0" algn="ctr">
              <a:lnSpc>
                <a:spcPct val="115000"/>
              </a:lnSpc>
              <a:spcAft>
                <a:spcPts val="1000"/>
              </a:spcAft>
            </a:pPr>
            <a:r>
              <a:rPr lang="lv-LV" sz="5400" dirty="0">
                <a:effectLst/>
                <a:latin typeface="Calibri"/>
                <a:ea typeface="Calibri" panose="020F0502020204030204" pitchFamily="34" charset="0"/>
                <a:cs typeface="Times New Roman"/>
              </a:rPr>
              <a:t>Kādi tikumi būtu </a:t>
            </a:r>
            <a:r>
              <a:rPr lang="lv-LV" sz="5400" dirty="0">
                <a:latin typeface="Calibri"/>
                <a:ea typeface="Calibri" panose="020F0502020204030204" pitchFamily="34" charset="0"/>
                <a:cs typeface="Times New Roman"/>
              </a:rPr>
              <a:t>jāizmanto</a:t>
            </a:r>
            <a:r>
              <a:rPr lang="lv-LV" sz="5400" dirty="0">
                <a:effectLst/>
                <a:latin typeface="Calibri"/>
                <a:ea typeface="Calibri" panose="020F0502020204030204" pitchFamily="34" charset="0"/>
                <a:cs typeface="Times New Roman"/>
              </a:rPr>
              <a:t>, lai pieņemtu </a:t>
            </a:r>
            <a:r>
              <a:rPr lang="lv-LV" sz="5400" dirty="0">
                <a:effectLst/>
                <a:latin typeface="Calibri" panose="020F0502020204030204" pitchFamily="34" charset="0"/>
                <a:ea typeface="Calibri" panose="020F0502020204030204" pitchFamily="34" charset="0"/>
                <a:cs typeface="Times New Roman" panose="02020603050405020304" pitchFamily="18" charset="0"/>
              </a:rPr>
              <a:t>izaicinošās pārmaiņas un </a:t>
            </a:r>
            <a:r>
              <a:rPr lang="lv-LV" sz="5400" dirty="0">
                <a:effectLst/>
                <a:latin typeface="Calibri"/>
                <a:ea typeface="Calibri" panose="020F0502020204030204" pitchFamily="34" charset="0"/>
                <a:cs typeface="Times New Roman"/>
              </a:rPr>
              <a:t>izturētu pārbaudījumus?</a:t>
            </a:r>
            <a:endParaRPr lang="lv-LV"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7973986-340C-4678-BAD0-EAD0583C34AA}"/>
              </a:ext>
            </a:extLst>
          </p:cNvPr>
          <p:cNvSpPr txBox="1"/>
          <p:nvPr/>
        </p:nvSpPr>
        <p:spPr>
          <a:xfrm>
            <a:off x="185530" y="259773"/>
            <a:ext cx="8653670" cy="1045094"/>
          </a:xfrm>
          <a:prstGeom prst="rect">
            <a:avLst/>
          </a:prstGeom>
          <a:noFill/>
        </p:spPr>
        <p:txBody>
          <a:bodyPr wrap="square" lIns="91440" tIns="45720" rIns="91440" bIns="45720" anchor="t">
            <a:spAutoFit/>
          </a:bodyPr>
          <a:lstStyle/>
          <a:p>
            <a:pPr algn="just">
              <a:lnSpc>
                <a:spcPct val="115000"/>
              </a:lnSpc>
              <a:spcAft>
                <a:spcPts val="1000"/>
              </a:spcAft>
            </a:pPr>
            <a:r>
              <a:rPr lang="lv-LV" sz="2400" b="1" dirty="0">
                <a:effectLst/>
                <a:latin typeface="Calibri"/>
                <a:ea typeface="Times New Roman" panose="02020603050405020304" pitchFamily="18" charset="0"/>
                <a:cs typeface="Times New Roman"/>
              </a:rPr>
              <a:t>3. aktivitāte. Staties pretī dzīves izaicinājumiem!</a:t>
            </a:r>
          </a:p>
          <a:p>
            <a:pPr algn="just">
              <a:lnSpc>
                <a:spcPct val="115000"/>
              </a:lnSpc>
              <a:spcAft>
                <a:spcPts val="1000"/>
              </a:spcAft>
            </a:pPr>
            <a:r>
              <a:rPr lang="lv-LV" sz="2400" b="1" dirty="0">
                <a:latin typeface="Calibri"/>
                <a:ea typeface="Times New Roman" panose="02020603050405020304" pitchFamily="18" charset="0"/>
                <a:cs typeface="Times New Roman"/>
              </a:rPr>
              <a:t>Atbild savā telefonā!</a:t>
            </a:r>
            <a:endParaRPr lang="en-GB" sz="2400" dirty="0">
              <a:effectLst/>
              <a:latin typeface="Calibri"/>
              <a:ea typeface="Times New Roman" panose="02020603050405020304" pitchFamily="18" charset="0"/>
              <a:cs typeface="Times New Roman"/>
            </a:endParaRPr>
          </a:p>
        </p:txBody>
      </p:sp>
      <p:pic>
        <p:nvPicPr>
          <p:cNvPr id="3" name="Attēls 2">
            <a:extLst>
              <a:ext uri="{FF2B5EF4-FFF2-40B4-BE49-F238E27FC236}">
                <a16:creationId xmlns:a16="http://schemas.microsoft.com/office/drawing/2014/main" id="{8CBEE55A-5D2F-76C4-4128-94EFB9E0E8E2}"/>
              </a:ext>
            </a:extLst>
          </p:cNvPr>
          <p:cNvPicPr>
            <a:picLocks noChangeAspect="1"/>
          </p:cNvPicPr>
          <p:nvPr/>
        </p:nvPicPr>
        <p:blipFill>
          <a:blip r:embed="rId4"/>
          <a:stretch>
            <a:fillRect/>
          </a:stretch>
        </p:blipFill>
        <p:spPr>
          <a:xfrm>
            <a:off x="7178077" y="5303548"/>
            <a:ext cx="857342" cy="905226"/>
          </a:xfrm>
          <a:prstGeom prst="rect">
            <a:avLst/>
          </a:prstGeom>
        </p:spPr>
      </p:pic>
      <p:pic>
        <p:nvPicPr>
          <p:cNvPr id="10" name="btnInknoeActivity">
            <a:extLst>
              <a:ext uri="{FF2B5EF4-FFF2-40B4-BE49-F238E27FC236}">
                <a16:creationId xmlns:a16="http://schemas.microsoft.com/office/drawing/2014/main" id="{E47A199C-F590-B6D6-18FC-C67054E3A4E6}"/>
              </a:ext>
            </a:extLst>
          </p:cNvPr>
          <p:cNvPicPr>
            <a:picLocks noChangeAspect="1"/>
          </p:cNvPicPr>
          <p:nvPr>
            <p:custDataLst>
              <p:tags r:id="rId1"/>
            </p:custDataLst>
          </p:nvPr>
        </p:nvPicPr>
        <p:blipFill>
          <a:blip r:embed="rId5" r:link="rId6" cstate="print">
            <a:extLst>
              <a:ext uri="{28A0092B-C50C-407E-A947-70E740481C1C}">
                <a14:useLocalDpi xmlns:a14="http://schemas.microsoft.com/office/drawing/2010/main" val="0"/>
              </a:ext>
            </a:extLst>
          </a:blip>
          <a:stretch>
            <a:fillRect/>
          </a:stretch>
        </p:blipFill>
        <p:spPr>
          <a:xfrm>
            <a:off x="5113354" y="5396651"/>
            <a:ext cx="1965291" cy="506033"/>
          </a:xfrm>
          <a:prstGeom prst="rect">
            <a:avLst/>
          </a:prstGeom>
        </p:spPr>
      </p:pic>
    </p:spTree>
    <p:extLst>
      <p:ext uri="{BB962C8B-B14F-4D97-AF65-F5344CB8AC3E}">
        <p14:creationId xmlns:p14="http://schemas.microsoft.com/office/powerpoint/2010/main" val="1801460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25AE47-ECD1-43EB-AD22-79B3FBC7FEE5}"/>
              </a:ext>
            </a:extLst>
          </p:cNvPr>
          <p:cNvPicPr>
            <a:picLocks noChangeAspect="1"/>
          </p:cNvPicPr>
          <p:nvPr/>
        </p:nvPicPr>
        <p:blipFill>
          <a:blip r:embed="rId2" cstate="print"/>
          <a:stretch>
            <a:fillRect/>
          </a:stretch>
        </p:blipFill>
        <p:spPr>
          <a:xfrm>
            <a:off x="411749" y="2290274"/>
            <a:ext cx="3631096" cy="3449542"/>
          </a:xfrm>
          <a:prstGeom prst="rect">
            <a:avLst/>
          </a:prstGeom>
        </p:spPr>
      </p:pic>
      <p:sp>
        <p:nvSpPr>
          <p:cNvPr id="4" name="TextBox 3">
            <a:extLst>
              <a:ext uri="{FF2B5EF4-FFF2-40B4-BE49-F238E27FC236}">
                <a16:creationId xmlns:a16="http://schemas.microsoft.com/office/drawing/2014/main" id="{DDA82AEE-58B0-48B4-AFCD-70C4A41035AE}"/>
              </a:ext>
            </a:extLst>
          </p:cNvPr>
          <p:cNvSpPr txBox="1"/>
          <p:nvPr/>
        </p:nvSpPr>
        <p:spPr>
          <a:xfrm>
            <a:off x="3839802" y="2334076"/>
            <a:ext cx="7594551" cy="2820965"/>
          </a:xfrm>
          <a:custGeom>
            <a:avLst/>
            <a:gdLst>
              <a:gd name="connsiteX0" fmla="*/ 0 w 7594551"/>
              <a:gd name="connsiteY0" fmla="*/ 0 h 2820965"/>
              <a:gd name="connsiteX1" fmla="*/ 736087 w 7594551"/>
              <a:gd name="connsiteY1" fmla="*/ 0 h 2820965"/>
              <a:gd name="connsiteX2" fmla="*/ 1320283 w 7594551"/>
              <a:gd name="connsiteY2" fmla="*/ 0 h 2820965"/>
              <a:gd name="connsiteX3" fmla="*/ 1828534 w 7594551"/>
              <a:gd name="connsiteY3" fmla="*/ 0 h 2820965"/>
              <a:gd name="connsiteX4" fmla="*/ 2564621 w 7594551"/>
              <a:gd name="connsiteY4" fmla="*/ 0 h 2820965"/>
              <a:gd name="connsiteX5" fmla="*/ 3072872 w 7594551"/>
              <a:gd name="connsiteY5" fmla="*/ 0 h 2820965"/>
              <a:gd name="connsiteX6" fmla="*/ 3808959 w 7594551"/>
              <a:gd name="connsiteY6" fmla="*/ 0 h 2820965"/>
              <a:gd name="connsiteX7" fmla="*/ 4165319 w 7594551"/>
              <a:gd name="connsiteY7" fmla="*/ 0 h 2820965"/>
              <a:gd name="connsiteX8" fmla="*/ 4597624 w 7594551"/>
              <a:gd name="connsiteY8" fmla="*/ 0 h 2820965"/>
              <a:gd name="connsiteX9" fmla="*/ 5181821 w 7594551"/>
              <a:gd name="connsiteY9" fmla="*/ 0 h 2820965"/>
              <a:gd name="connsiteX10" fmla="*/ 5917908 w 7594551"/>
              <a:gd name="connsiteY10" fmla="*/ 0 h 2820965"/>
              <a:gd name="connsiteX11" fmla="*/ 6502104 w 7594551"/>
              <a:gd name="connsiteY11" fmla="*/ 0 h 2820965"/>
              <a:gd name="connsiteX12" fmla="*/ 7594551 w 7594551"/>
              <a:gd name="connsiteY12" fmla="*/ 0 h 2820965"/>
              <a:gd name="connsiteX13" fmla="*/ 7594551 w 7594551"/>
              <a:gd name="connsiteY13" fmla="*/ 592403 h 2820965"/>
              <a:gd name="connsiteX14" fmla="*/ 7594551 w 7594551"/>
              <a:gd name="connsiteY14" fmla="*/ 1128386 h 2820965"/>
              <a:gd name="connsiteX15" fmla="*/ 7594551 w 7594551"/>
              <a:gd name="connsiteY15" fmla="*/ 1607950 h 2820965"/>
              <a:gd name="connsiteX16" fmla="*/ 7594551 w 7594551"/>
              <a:gd name="connsiteY16" fmla="*/ 2228562 h 2820965"/>
              <a:gd name="connsiteX17" fmla="*/ 7594551 w 7594551"/>
              <a:gd name="connsiteY17" fmla="*/ 2820965 h 2820965"/>
              <a:gd name="connsiteX18" fmla="*/ 7162246 w 7594551"/>
              <a:gd name="connsiteY18" fmla="*/ 2820965 h 2820965"/>
              <a:gd name="connsiteX19" fmla="*/ 6578050 w 7594551"/>
              <a:gd name="connsiteY19" fmla="*/ 2820965 h 2820965"/>
              <a:gd name="connsiteX20" fmla="*/ 5841962 w 7594551"/>
              <a:gd name="connsiteY20" fmla="*/ 2820965 h 2820965"/>
              <a:gd name="connsiteX21" fmla="*/ 5257766 w 7594551"/>
              <a:gd name="connsiteY21" fmla="*/ 2820965 h 2820965"/>
              <a:gd name="connsiteX22" fmla="*/ 4749515 w 7594551"/>
              <a:gd name="connsiteY22" fmla="*/ 2820965 h 2820965"/>
              <a:gd name="connsiteX23" fmla="*/ 4241265 w 7594551"/>
              <a:gd name="connsiteY23" fmla="*/ 2820965 h 2820965"/>
              <a:gd name="connsiteX24" fmla="*/ 3884905 w 7594551"/>
              <a:gd name="connsiteY24" fmla="*/ 2820965 h 2820965"/>
              <a:gd name="connsiteX25" fmla="*/ 3148818 w 7594551"/>
              <a:gd name="connsiteY25" fmla="*/ 2820965 h 2820965"/>
              <a:gd name="connsiteX26" fmla="*/ 2488676 w 7594551"/>
              <a:gd name="connsiteY26" fmla="*/ 2820965 h 2820965"/>
              <a:gd name="connsiteX27" fmla="*/ 1828534 w 7594551"/>
              <a:gd name="connsiteY27" fmla="*/ 2820965 h 2820965"/>
              <a:gd name="connsiteX28" fmla="*/ 1168392 w 7594551"/>
              <a:gd name="connsiteY28" fmla="*/ 2820965 h 2820965"/>
              <a:gd name="connsiteX29" fmla="*/ 660142 w 7594551"/>
              <a:gd name="connsiteY29" fmla="*/ 2820965 h 2820965"/>
              <a:gd name="connsiteX30" fmla="*/ 0 w 7594551"/>
              <a:gd name="connsiteY30" fmla="*/ 2820965 h 2820965"/>
              <a:gd name="connsiteX31" fmla="*/ 0 w 7594551"/>
              <a:gd name="connsiteY31" fmla="*/ 2228562 h 2820965"/>
              <a:gd name="connsiteX32" fmla="*/ 0 w 7594551"/>
              <a:gd name="connsiteY32" fmla="*/ 1748998 h 2820965"/>
              <a:gd name="connsiteX33" fmla="*/ 0 w 7594551"/>
              <a:gd name="connsiteY33" fmla="*/ 1156596 h 2820965"/>
              <a:gd name="connsiteX34" fmla="*/ 0 w 7594551"/>
              <a:gd name="connsiteY34" fmla="*/ 535983 h 2820965"/>
              <a:gd name="connsiteX35" fmla="*/ 0 w 7594551"/>
              <a:gd name="connsiteY35" fmla="*/ 0 h 282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594551" h="2820965" extrusionOk="0">
                <a:moveTo>
                  <a:pt x="0" y="0"/>
                </a:moveTo>
                <a:cubicBezTo>
                  <a:pt x="274718" y="-3182"/>
                  <a:pt x="427112" y="22545"/>
                  <a:pt x="736087" y="0"/>
                </a:cubicBezTo>
                <a:cubicBezTo>
                  <a:pt x="1045062" y="-22545"/>
                  <a:pt x="1085683" y="5972"/>
                  <a:pt x="1320283" y="0"/>
                </a:cubicBezTo>
                <a:cubicBezTo>
                  <a:pt x="1554883" y="-5972"/>
                  <a:pt x="1666077" y="22889"/>
                  <a:pt x="1828534" y="0"/>
                </a:cubicBezTo>
                <a:cubicBezTo>
                  <a:pt x="1990991" y="-22889"/>
                  <a:pt x="2381301" y="905"/>
                  <a:pt x="2564621" y="0"/>
                </a:cubicBezTo>
                <a:cubicBezTo>
                  <a:pt x="2747941" y="-905"/>
                  <a:pt x="2871578" y="54036"/>
                  <a:pt x="3072872" y="0"/>
                </a:cubicBezTo>
                <a:cubicBezTo>
                  <a:pt x="3274166" y="-54036"/>
                  <a:pt x="3558261" y="65771"/>
                  <a:pt x="3808959" y="0"/>
                </a:cubicBezTo>
                <a:cubicBezTo>
                  <a:pt x="4059657" y="-65771"/>
                  <a:pt x="4079014" y="26403"/>
                  <a:pt x="4165319" y="0"/>
                </a:cubicBezTo>
                <a:cubicBezTo>
                  <a:pt x="4251624" y="-26403"/>
                  <a:pt x="4420729" y="3786"/>
                  <a:pt x="4597624" y="0"/>
                </a:cubicBezTo>
                <a:cubicBezTo>
                  <a:pt x="4774519" y="-3786"/>
                  <a:pt x="5002124" y="48819"/>
                  <a:pt x="5181821" y="0"/>
                </a:cubicBezTo>
                <a:cubicBezTo>
                  <a:pt x="5361518" y="-48819"/>
                  <a:pt x="5597343" y="54622"/>
                  <a:pt x="5917908" y="0"/>
                </a:cubicBezTo>
                <a:cubicBezTo>
                  <a:pt x="6238473" y="-54622"/>
                  <a:pt x="6355082" y="3833"/>
                  <a:pt x="6502104" y="0"/>
                </a:cubicBezTo>
                <a:cubicBezTo>
                  <a:pt x="6649126" y="-3833"/>
                  <a:pt x="7358725" y="92167"/>
                  <a:pt x="7594551" y="0"/>
                </a:cubicBezTo>
                <a:cubicBezTo>
                  <a:pt x="7608927" y="260295"/>
                  <a:pt x="7531467" y="385913"/>
                  <a:pt x="7594551" y="592403"/>
                </a:cubicBezTo>
                <a:cubicBezTo>
                  <a:pt x="7657635" y="798893"/>
                  <a:pt x="7572451" y="926839"/>
                  <a:pt x="7594551" y="1128386"/>
                </a:cubicBezTo>
                <a:cubicBezTo>
                  <a:pt x="7616651" y="1329933"/>
                  <a:pt x="7593195" y="1422634"/>
                  <a:pt x="7594551" y="1607950"/>
                </a:cubicBezTo>
                <a:cubicBezTo>
                  <a:pt x="7595907" y="1793266"/>
                  <a:pt x="7577423" y="1974822"/>
                  <a:pt x="7594551" y="2228562"/>
                </a:cubicBezTo>
                <a:cubicBezTo>
                  <a:pt x="7611679" y="2482302"/>
                  <a:pt x="7562992" y="2571944"/>
                  <a:pt x="7594551" y="2820965"/>
                </a:cubicBezTo>
                <a:cubicBezTo>
                  <a:pt x="7451999" y="2853012"/>
                  <a:pt x="7274661" y="2795750"/>
                  <a:pt x="7162246" y="2820965"/>
                </a:cubicBezTo>
                <a:cubicBezTo>
                  <a:pt x="7049831" y="2846180"/>
                  <a:pt x="6750310" y="2790700"/>
                  <a:pt x="6578050" y="2820965"/>
                </a:cubicBezTo>
                <a:cubicBezTo>
                  <a:pt x="6405790" y="2851230"/>
                  <a:pt x="6072702" y="2782830"/>
                  <a:pt x="5841962" y="2820965"/>
                </a:cubicBezTo>
                <a:cubicBezTo>
                  <a:pt x="5611222" y="2859100"/>
                  <a:pt x="5385387" y="2774749"/>
                  <a:pt x="5257766" y="2820965"/>
                </a:cubicBezTo>
                <a:cubicBezTo>
                  <a:pt x="5130145" y="2867181"/>
                  <a:pt x="4933584" y="2762043"/>
                  <a:pt x="4749515" y="2820965"/>
                </a:cubicBezTo>
                <a:cubicBezTo>
                  <a:pt x="4565446" y="2879887"/>
                  <a:pt x="4478365" y="2803926"/>
                  <a:pt x="4241265" y="2820965"/>
                </a:cubicBezTo>
                <a:cubicBezTo>
                  <a:pt x="4004165" y="2838004"/>
                  <a:pt x="3964040" y="2783211"/>
                  <a:pt x="3884905" y="2820965"/>
                </a:cubicBezTo>
                <a:cubicBezTo>
                  <a:pt x="3805770" y="2858719"/>
                  <a:pt x="3502769" y="2746869"/>
                  <a:pt x="3148818" y="2820965"/>
                </a:cubicBezTo>
                <a:cubicBezTo>
                  <a:pt x="2794867" y="2895061"/>
                  <a:pt x="2697382" y="2747085"/>
                  <a:pt x="2488676" y="2820965"/>
                </a:cubicBezTo>
                <a:cubicBezTo>
                  <a:pt x="2279970" y="2894845"/>
                  <a:pt x="2064017" y="2760450"/>
                  <a:pt x="1828534" y="2820965"/>
                </a:cubicBezTo>
                <a:cubicBezTo>
                  <a:pt x="1593051" y="2881480"/>
                  <a:pt x="1491743" y="2812552"/>
                  <a:pt x="1168392" y="2820965"/>
                </a:cubicBezTo>
                <a:cubicBezTo>
                  <a:pt x="845041" y="2829378"/>
                  <a:pt x="795330" y="2789745"/>
                  <a:pt x="660142" y="2820965"/>
                </a:cubicBezTo>
                <a:cubicBezTo>
                  <a:pt x="524954" y="2852185"/>
                  <a:pt x="203254" y="2808633"/>
                  <a:pt x="0" y="2820965"/>
                </a:cubicBezTo>
                <a:cubicBezTo>
                  <a:pt x="-70269" y="2541785"/>
                  <a:pt x="14966" y="2509516"/>
                  <a:pt x="0" y="2228562"/>
                </a:cubicBezTo>
                <a:cubicBezTo>
                  <a:pt x="-14966" y="1947608"/>
                  <a:pt x="9954" y="1865875"/>
                  <a:pt x="0" y="1748998"/>
                </a:cubicBezTo>
                <a:cubicBezTo>
                  <a:pt x="-9954" y="1632121"/>
                  <a:pt x="55431" y="1309204"/>
                  <a:pt x="0" y="1156596"/>
                </a:cubicBezTo>
                <a:cubicBezTo>
                  <a:pt x="-55431" y="1003988"/>
                  <a:pt x="6659" y="831533"/>
                  <a:pt x="0" y="535983"/>
                </a:cubicBezTo>
                <a:cubicBezTo>
                  <a:pt x="-6659" y="240433"/>
                  <a:pt x="19720" y="118161"/>
                  <a:pt x="0" y="0"/>
                </a:cubicBezTo>
                <a:close/>
              </a:path>
            </a:pathLst>
          </a:custGeom>
          <a:noFill/>
          <a:ln>
            <a:solidFill>
              <a:schemeClr val="tx1"/>
            </a:solidFill>
            <a:extLst>
              <a:ext uri="{C807C97D-BFC1-408E-A445-0C87EB9F89A2}">
                <ask:lineSketchStyleProps xmlns:ask="http://schemas.microsoft.com/office/drawing/2018/sketchyshapes" sd="2036600807">
                  <a:prstGeom prst="rect">
                    <a:avLst/>
                  </a:prstGeom>
                  <ask:type>
                    <ask:lineSketchScribble/>
                  </ask:type>
                </ask:lineSketchStyleProps>
              </a:ext>
            </a:extLst>
          </a:ln>
        </p:spPr>
        <p:txBody>
          <a:bodyPr wrap="square" lIns="91440" tIns="45720" rIns="91440" bIns="45720" anchor="t">
            <a:spAutoFit/>
          </a:bodyPr>
          <a:lstStyle/>
          <a:p>
            <a:pPr marL="342900" lvl="0" indent="-342900" algn="just">
              <a:lnSpc>
                <a:spcPct val="115000"/>
              </a:lnSpc>
              <a:spcAft>
                <a:spcPts val="800"/>
              </a:spcAft>
              <a:buFont typeface="Calibri" panose="020F050202020403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Kuri no minētajiem tikumiem </a:t>
            </a:r>
            <a:r>
              <a:rPr lang="lv-LV" sz="2400" dirty="0">
                <a:latin typeface="Calibri" panose="020F0502020204030204" pitchFamily="34" charset="0"/>
                <a:ea typeface="Calibri" panose="020F0502020204030204" pitchFamily="34" charset="0"/>
                <a:cs typeface="Times New Roman" panose="02020603050405020304" pitchFamily="18" charset="0"/>
              </a:rPr>
              <a:t>Tev būs vajadzīgi, lai izturētu pārbaudījumus, ar kuriem saskarsies šajā gadā? </a:t>
            </a:r>
          </a:p>
          <a:p>
            <a:pPr marL="342900" lvl="0" indent="-342900" algn="just">
              <a:lnSpc>
                <a:spcPct val="115000"/>
              </a:lnSpc>
              <a:spcAft>
                <a:spcPts val="800"/>
              </a:spcAft>
              <a:buFont typeface="Calibri" panose="020F050202020403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Vai, tavuprāt, esi jau pietiekami attīstījis šos  tikumus vai to attīstība aizvien notiek?</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Kas varētu būt vajadzīgs, lai attīstītu tikumus, kas palīdzēs Tev staties pretī dzīves izaicinājumiem?</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7973986-340C-4678-BAD0-EAD0583C34AA}"/>
              </a:ext>
            </a:extLst>
          </p:cNvPr>
          <p:cNvSpPr txBox="1"/>
          <p:nvPr/>
        </p:nvSpPr>
        <p:spPr>
          <a:xfrm>
            <a:off x="185530" y="259773"/>
            <a:ext cx="10517304" cy="1744708"/>
          </a:xfrm>
          <a:prstGeom prst="rect">
            <a:avLst/>
          </a:prstGeom>
          <a:noFill/>
        </p:spPr>
        <p:txBody>
          <a:bodyPr wrap="square" lIns="91440" tIns="45720" rIns="91440" bIns="45720" anchor="t">
            <a:spAutoFit/>
          </a:bodyPr>
          <a:lstStyle/>
          <a:p>
            <a:pPr algn="just">
              <a:lnSpc>
                <a:spcPct val="115000"/>
              </a:lnSpc>
              <a:spcAft>
                <a:spcPts val="1000"/>
              </a:spcAft>
            </a:pPr>
            <a:r>
              <a:rPr lang="lv-LV" sz="2400" b="1">
                <a:effectLst/>
                <a:latin typeface="Calibri"/>
                <a:ea typeface="Times New Roman" panose="02020603050405020304" pitchFamily="18" charset="0"/>
                <a:cs typeface="Times New Roman"/>
              </a:rPr>
              <a:t>3. aktivitāte. Izturēt dzīves uzliktos pārbaudījumus</a:t>
            </a:r>
            <a:r>
              <a:rPr lang="lv-LV" sz="2400" b="1">
                <a:latin typeface="Calibri"/>
                <a:ea typeface="Times New Roman" panose="02020603050405020304" pitchFamily="18" charset="0"/>
                <a:cs typeface="Times New Roman"/>
              </a:rPr>
              <a:t>.</a:t>
            </a:r>
            <a:endParaRPr lang="en-GB" sz="2400">
              <a:latin typeface="Calibri"/>
              <a:ea typeface="Times New Roman" panose="02020603050405020304" pitchFamily="18" charset="0"/>
              <a:cs typeface="Times New Roman"/>
            </a:endParaRPr>
          </a:p>
          <a:p>
            <a:pPr algn="just">
              <a:lnSpc>
                <a:spcPct val="114999"/>
              </a:lnSpc>
              <a:spcAft>
                <a:spcPts val="1000"/>
              </a:spcAft>
            </a:pPr>
            <a:r>
              <a:rPr lang="lv-LV" sz="3200">
                <a:effectLst/>
                <a:latin typeface="Calibri"/>
                <a:ea typeface="Times New Roman" panose="02020603050405020304" pitchFamily="18" charset="0"/>
                <a:cs typeface="Times New Roman"/>
              </a:rPr>
              <a:t>Izveidojiet dienasgrāmatas ierakstu, fiksējot savas pārdomas par šādiem jautājumiem</a:t>
            </a:r>
            <a:r>
              <a:rPr lang="lv-LV" sz="3200">
                <a:latin typeface="Calibri"/>
                <a:ea typeface="Times New Roman" panose="02020603050405020304" pitchFamily="18" charset="0"/>
                <a:cs typeface="Times New Roman"/>
              </a:rPr>
              <a:t>!</a:t>
            </a:r>
            <a:r>
              <a:rPr lang="lv-LV" sz="3200">
                <a:effectLst/>
                <a:latin typeface="Calibri"/>
                <a:ea typeface="Times New Roman" panose="02020603050405020304" pitchFamily="18" charset="0"/>
                <a:cs typeface="Times New Roman"/>
              </a:rPr>
              <a:t> </a:t>
            </a:r>
          </a:p>
        </p:txBody>
      </p:sp>
      <p:sp>
        <p:nvSpPr>
          <p:cNvPr id="6" name="TextBox 5">
            <a:extLst>
              <a:ext uri="{FF2B5EF4-FFF2-40B4-BE49-F238E27FC236}">
                <a16:creationId xmlns:a16="http://schemas.microsoft.com/office/drawing/2014/main" id="{3871F42A-0398-2A4B-51A3-6CAE19610F9E}"/>
              </a:ext>
            </a:extLst>
          </p:cNvPr>
          <p:cNvSpPr txBox="1"/>
          <p:nvPr/>
        </p:nvSpPr>
        <p:spPr>
          <a:xfrm>
            <a:off x="2551610" y="5777023"/>
            <a:ext cx="7594551" cy="584775"/>
          </a:xfrm>
          <a:prstGeom prst="rect">
            <a:avLst/>
          </a:prstGeom>
          <a:noFill/>
        </p:spPr>
        <p:txBody>
          <a:bodyPr wrap="square">
            <a:spAutoFit/>
          </a:bodyPr>
          <a:lstStyle/>
          <a:p>
            <a:r>
              <a:rPr lang="lv-LV" sz="3200" b="1" i="1" dirty="0"/>
              <a:t>Pārrunājiet jūsu ierakstus pāros vai grupās!</a:t>
            </a:r>
          </a:p>
        </p:txBody>
      </p:sp>
    </p:spTree>
    <p:extLst>
      <p:ext uri="{BB962C8B-B14F-4D97-AF65-F5344CB8AC3E}">
        <p14:creationId xmlns:p14="http://schemas.microsoft.com/office/powerpoint/2010/main" val="428197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40AABA-CA92-4575-844F-78D81E5DE40B}"/>
              </a:ext>
            </a:extLst>
          </p:cNvPr>
          <p:cNvPicPr>
            <a:picLocks noChangeAspect="1"/>
          </p:cNvPicPr>
          <p:nvPr/>
        </p:nvPicPr>
        <p:blipFill>
          <a:blip r:embed="rId2" cstate="print"/>
          <a:stretch>
            <a:fillRect/>
          </a:stretch>
        </p:blipFill>
        <p:spPr>
          <a:xfrm>
            <a:off x="8818909" y="2305821"/>
            <a:ext cx="2722460" cy="2969956"/>
          </a:xfrm>
          <a:prstGeom prst="rect">
            <a:avLst/>
          </a:prstGeom>
        </p:spPr>
      </p:pic>
      <p:sp>
        <p:nvSpPr>
          <p:cNvPr id="8" name="TextBox 7">
            <a:extLst>
              <a:ext uri="{FF2B5EF4-FFF2-40B4-BE49-F238E27FC236}">
                <a16:creationId xmlns:a16="http://schemas.microsoft.com/office/drawing/2014/main" id="{18564C10-CC96-44D9-A36B-868400D1C695}"/>
              </a:ext>
            </a:extLst>
          </p:cNvPr>
          <p:cNvSpPr txBox="1"/>
          <p:nvPr/>
        </p:nvSpPr>
        <p:spPr>
          <a:xfrm>
            <a:off x="920976" y="1659285"/>
            <a:ext cx="7380186" cy="3539430"/>
          </a:xfrm>
          <a:prstGeom prst="rect">
            <a:avLst/>
          </a:prstGeom>
          <a:noFill/>
        </p:spPr>
        <p:txBody>
          <a:bodyPr wrap="square" lIns="91440" tIns="45720" rIns="91440" bIns="45720" anchor="t">
            <a:spAutoFit/>
          </a:bodyPr>
          <a:lstStyle/>
          <a:p>
            <a:pPr marL="342900" indent="-342900" algn="just">
              <a:buFont typeface="Arial" panose="020B0604020202020204" pitchFamily="34" charset="0"/>
              <a:buChar char="•"/>
            </a:pPr>
            <a:r>
              <a:rPr lang="lv-LV" sz="2800">
                <a:effectLst/>
                <a:latin typeface="Calibri"/>
                <a:ea typeface="Times New Roman" panose="02020603050405020304" pitchFamily="18" charset="0"/>
                <a:cs typeface="Times New Roman"/>
              </a:rPr>
              <a:t>Izmēģiniet noteikt citus iespējamos pārbaudījumus (vai pārmaiņas), kas var notikt cilvēka dzīvē, un </a:t>
            </a:r>
            <a:r>
              <a:rPr lang="lv-LV" sz="2800">
                <a:latin typeface="Calibri"/>
                <a:ea typeface="Times New Roman" panose="02020603050405020304" pitchFamily="18" charset="0"/>
                <a:cs typeface="Times New Roman"/>
              </a:rPr>
              <a:t>pārdomājiet</a:t>
            </a:r>
            <a:r>
              <a:rPr lang="lv-LV" sz="2800">
                <a:effectLst/>
                <a:latin typeface="Calibri"/>
                <a:ea typeface="Times New Roman" panose="02020603050405020304" pitchFamily="18" charset="0"/>
                <a:cs typeface="Times New Roman"/>
              </a:rPr>
              <a:t>, kā tos pārvarēt un pieņemt</a:t>
            </a:r>
            <a:r>
              <a:rPr lang="lv-LV" sz="2800">
                <a:latin typeface="Calibri"/>
                <a:ea typeface="Times New Roman" panose="02020603050405020304" pitchFamily="18" charset="0"/>
                <a:cs typeface="Times New Roman"/>
              </a:rPr>
              <a:t>!</a:t>
            </a:r>
          </a:p>
          <a:p>
            <a:pPr marL="342900" indent="-342900" algn="just">
              <a:buFont typeface="Arial" panose="020B0604020202020204" pitchFamily="34" charset="0"/>
              <a:buChar char="•"/>
            </a:pPr>
            <a:endParaRPr lang="lv-LV" sz="2800">
              <a:effectLst/>
              <a:latin typeface="Calibri"/>
              <a:ea typeface="Times New Roman" panose="02020603050405020304" pitchFamily="18" charset="0"/>
              <a:cs typeface="Times New Roman"/>
            </a:endParaRPr>
          </a:p>
          <a:p>
            <a:pPr algn="just"/>
            <a:r>
              <a:rPr lang="lv-LV" sz="2800">
                <a:effectLst/>
                <a:latin typeface="Calibri"/>
                <a:ea typeface="Times New Roman" panose="02020603050405020304" pitchFamily="18" charset="0"/>
                <a:cs typeface="Times New Roman"/>
              </a:rPr>
              <a:t>Piemēri var ietvert skolas </a:t>
            </a:r>
            <a:r>
              <a:rPr lang="lv-LV" sz="2800">
                <a:latin typeface="Calibri"/>
                <a:ea typeface="Times New Roman" panose="02020603050405020304" pitchFamily="18" charset="0"/>
                <a:cs typeface="Times New Roman"/>
              </a:rPr>
              <a:t>maiņu</a:t>
            </a:r>
            <a:r>
              <a:rPr lang="lv-LV" sz="2800">
                <a:effectLst/>
                <a:latin typeface="Calibri"/>
                <a:ea typeface="Times New Roman" panose="02020603050405020304" pitchFamily="18" charset="0"/>
                <a:cs typeface="Times New Roman"/>
              </a:rPr>
              <a:t>, </a:t>
            </a:r>
            <a:r>
              <a:rPr lang="lv-LV" sz="2800">
                <a:latin typeface="Calibri"/>
                <a:ea typeface="Times New Roman" panose="02020603050405020304" pitchFamily="18" charset="0"/>
                <a:cs typeface="Times New Roman"/>
              </a:rPr>
              <a:t>pārcelšanos</a:t>
            </a:r>
            <a:r>
              <a:rPr lang="lv-LV" sz="2800">
                <a:effectLst/>
                <a:latin typeface="Calibri"/>
                <a:ea typeface="Times New Roman" panose="02020603050405020304" pitchFamily="18" charset="0"/>
                <a:cs typeface="Times New Roman"/>
              </a:rPr>
              <a:t> dzīvot atsevišķi no vecākiem, studiju </a:t>
            </a:r>
            <a:r>
              <a:rPr lang="lv-LV" sz="2800">
                <a:latin typeface="Calibri"/>
                <a:ea typeface="Times New Roman" panose="02020603050405020304" pitchFamily="18" charset="0"/>
                <a:cs typeface="Times New Roman"/>
              </a:rPr>
              <a:t>uzsākšanu</a:t>
            </a:r>
            <a:r>
              <a:rPr lang="lv-LV" sz="2800">
                <a:effectLst/>
                <a:latin typeface="Calibri"/>
                <a:ea typeface="Times New Roman" panose="02020603050405020304" pitchFamily="18" charset="0"/>
                <a:cs typeface="Times New Roman"/>
              </a:rPr>
              <a:t>, </a:t>
            </a:r>
            <a:r>
              <a:rPr lang="lv-LV" sz="2800">
                <a:latin typeface="Calibri"/>
                <a:ea typeface="Times New Roman" panose="02020603050405020304" pitchFamily="18" charset="0"/>
                <a:cs typeface="Times New Roman"/>
              </a:rPr>
              <a:t>pirmo</a:t>
            </a:r>
            <a:r>
              <a:rPr lang="lv-LV" sz="2800">
                <a:effectLst/>
                <a:latin typeface="Calibri"/>
                <a:ea typeface="Times New Roman" panose="02020603050405020304" pitchFamily="18" charset="0"/>
                <a:cs typeface="Times New Roman"/>
              </a:rPr>
              <a:t> </a:t>
            </a:r>
            <a:r>
              <a:rPr lang="lv-LV" sz="2800">
                <a:latin typeface="Calibri"/>
                <a:ea typeface="Times New Roman" panose="02020603050405020304" pitchFamily="18" charset="0"/>
                <a:cs typeface="Times New Roman"/>
              </a:rPr>
              <a:t>darbu</a:t>
            </a:r>
            <a:r>
              <a:rPr lang="lv-LV" sz="2800">
                <a:effectLst/>
                <a:latin typeface="Calibri"/>
                <a:ea typeface="Times New Roman" panose="02020603050405020304" pitchFamily="18" charset="0"/>
                <a:cs typeface="Times New Roman"/>
              </a:rPr>
              <a:t>, pirmo attiecību </a:t>
            </a:r>
            <a:r>
              <a:rPr lang="lv-LV" sz="2800">
                <a:latin typeface="Calibri"/>
                <a:ea typeface="Times New Roman" panose="02020603050405020304" pitchFamily="18" charset="0"/>
                <a:cs typeface="Times New Roman"/>
              </a:rPr>
              <a:t>pārtraukšanu</a:t>
            </a:r>
            <a:r>
              <a:rPr lang="lv-LV" sz="2800">
                <a:effectLst/>
                <a:latin typeface="Calibri"/>
                <a:ea typeface="Times New Roman" panose="02020603050405020304" pitchFamily="18" charset="0"/>
                <a:cs typeface="Times New Roman"/>
              </a:rPr>
              <a:t> utt.</a:t>
            </a:r>
            <a:endParaRPr lang="en-GB" sz="2800">
              <a:latin typeface="Calibri"/>
              <a:cs typeface="Times New Roman"/>
            </a:endParaRPr>
          </a:p>
        </p:txBody>
      </p:sp>
      <p:sp>
        <p:nvSpPr>
          <p:cNvPr id="4" name="TextBox 3">
            <a:extLst>
              <a:ext uri="{FF2B5EF4-FFF2-40B4-BE49-F238E27FC236}">
                <a16:creationId xmlns:a16="http://schemas.microsoft.com/office/drawing/2014/main" id="{E209F345-0A63-8FA9-90C3-50F058495443}"/>
              </a:ext>
            </a:extLst>
          </p:cNvPr>
          <p:cNvSpPr txBox="1"/>
          <p:nvPr/>
        </p:nvSpPr>
        <p:spPr>
          <a:xfrm>
            <a:off x="733697" y="639943"/>
            <a:ext cx="8340633" cy="558743"/>
          </a:xfrm>
          <a:prstGeom prst="rect">
            <a:avLst/>
          </a:prstGeom>
          <a:noFill/>
        </p:spPr>
        <p:txBody>
          <a:bodyPr wrap="square">
            <a:spAutoFit/>
          </a:bodyPr>
          <a:lstStyle/>
          <a:p>
            <a:pPr algn="just">
              <a:lnSpc>
                <a:spcPct val="115000"/>
              </a:lnSpc>
              <a:spcAft>
                <a:spcPts val="1000"/>
              </a:spcAft>
            </a:pPr>
            <a:r>
              <a:rPr lang="lv-LV" sz="2800" b="1">
                <a:effectLst/>
                <a:latin typeface="Calibri"/>
                <a:ea typeface="Times New Roman" panose="02020603050405020304" pitchFamily="18" charset="0"/>
                <a:cs typeface="Times New Roman"/>
              </a:rPr>
              <a:t>3. aktivitāte. Izturēt dzīves uzliktos pārbaudījumus</a:t>
            </a:r>
            <a:r>
              <a:rPr lang="lv-LV" sz="2800" b="1">
                <a:latin typeface="Calibri"/>
                <a:ea typeface="Times New Roman" panose="02020603050405020304" pitchFamily="18" charset="0"/>
                <a:cs typeface="Times New Roman"/>
              </a:rPr>
              <a:t>.</a:t>
            </a:r>
            <a:endParaRPr lang="en-GB" sz="2800">
              <a:latin typeface="Calibri"/>
              <a:ea typeface="Times New Roman" panose="02020603050405020304" pitchFamily="18" charset="0"/>
              <a:cs typeface="Times New Roman"/>
            </a:endParaRPr>
          </a:p>
        </p:txBody>
      </p:sp>
    </p:spTree>
    <p:extLst>
      <p:ext uri="{BB962C8B-B14F-4D97-AF65-F5344CB8AC3E}">
        <p14:creationId xmlns:p14="http://schemas.microsoft.com/office/powerpoint/2010/main" val="931126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E71C5A-9205-4072-9074-9E2A00645136}"/>
              </a:ext>
            </a:extLst>
          </p:cNvPr>
          <p:cNvPicPr>
            <a:picLocks noChangeAspect="1"/>
          </p:cNvPicPr>
          <p:nvPr/>
        </p:nvPicPr>
        <p:blipFill>
          <a:blip r:embed="rId2" cstate="print"/>
          <a:stretch>
            <a:fillRect/>
          </a:stretch>
        </p:blipFill>
        <p:spPr>
          <a:xfrm>
            <a:off x="9461241" y="2723558"/>
            <a:ext cx="2324092" cy="1410884"/>
          </a:xfrm>
          <a:prstGeom prst="rect">
            <a:avLst/>
          </a:prstGeom>
        </p:spPr>
      </p:pic>
      <p:sp>
        <p:nvSpPr>
          <p:cNvPr id="4" name="TextBox 3">
            <a:extLst>
              <a:ext uri="{FF2B5EF4-FFF2-40B4-BE49-F238E27FC236}">
                <a16:creationId xmlns:a16="http://schemas.microsoft.com/office/drawing/2014/main" id="{A4C6F129-03D6-4317-BB78-B5A90FF8BB75}"/>
              </a:ext>
            </a:extLst>
          </p:cNvPr>
          <p:cNvSpPr txBox="1"/>
          <p:nvPr/>
        </p:nvSpPr>
        <p:spPr>
          <a:xfrm>
            <a:off x="1320619" y="754838"/>
            <a:ext cx="7655429" cy="5450916"/>
          </a:xfrm>
          <a:prstGeom prst="rect">
            <a:avLst/>
          </a:prstGeom>
          <a:noFill/>
        </p:spPr>
        <p:txBody>
          <a:bodyPr wrap="square" lIns="91440" tIns="45720" rIns="91440" bIns="45720" anchor="t">
            <a:spAutoFit/>
          </a:bodyPr>
          <a:lstStyle/>
          <a:p>
            <a:pPr marL="342900" indent="-342900" algn="just">
              <a:lnSpc>
                <a:spcPct val="107000"/>
              </a:lnSpc>
              <a:spcAft>
                <a:spcPts val="800"/>
              </a:spcAft>
              <a:buFont typeface="Arial" panose="020B0604020202020204" pitchFamily="34" charset="0"/>
              <a:buChar char="•"/>
            </a:pPr>
            <a:r>
              <a:rPr lang="lv-LV" sz="2800" dirty="0">
                <a:latin typeface="Calibri"/>
                <a:ea typeface="Times New Roman" panose="02020603050405020304" pitchFamily="18" charset="0"/>
                <a:cs typeface="Times New Roman"/>
              </a:rPr>
              <a:t>Iedomājies</a:t>
            </a:r>
            <a:r>
              <a:rPr lang="lv-LV" sz="2800" dirty="0">
                <a:effectLst/>
                <a:latin typeface="Calibri"/>
                <a:ea typeface="Times New Roman" panose="02020603050405020304" pitchFamily="18" charset="0"/>
                <a:cs typeface="Times New Roman"/>
              </a:rPr>
              <a:t>, ka esi skolas padomdevējs labklājības </a:t>
            </a:r>
            <a:r>
              <a:rPr lang="lv-LV" sz="2800" dirty="0">
                <a:latin typeface="Calibri"/>
                <a:ea typeface="Times New Roman" panose="02020603050405020304" pitchFamily="18" charset="0"/>
                <a:cs typeface="Times New Roman"/>
              </a:rPr>
              <a:t>jautājumos un</a:t>
            </a:r>
            <a:r>
              <a:rPr lang="lv-LV" sz="2800" dirty="0">
                <a:effectLst/>
                <a:latin typeface="Calibri"/>
                <a:ea typeface="Times New Roman" panose="02020603050405020304" pitchFamily="18" charset="0"/>
                <a:cs typeface="Times New Roman"/>
              </a:rPr>
              <a:t> Tavs pienākums ir sniegt padomu jauniešiem, lai palīdzētu izturēt pārbaudījumus, ar ko viņi saskaras</a:t>
            </a:r>
            <a:r>
              <a:rPr lang="lv-LV" sz="2800" dirty="0">
                <a:latin typeface="Calibri"/>
                <a:ea typeface="Times New Roman" panose="02020603050405020304" pitchFamily="18" charset="0"/>
                <a:cs typeface="Times New Roman"/>
              </a:rPr>
              <a:t>!</a:t>
            </a:r>
            <a:endParaRPr lang="lv-LV" sz="28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lv-LV" sz="2800" dirty="0">
                <a:latin typeface="Calibri"/>
                <a:ea typeface="Times New Roman" panose="02020603050405020304" pitchFamily="18" charset="0"/>
                <a:cs typeface="Times New Roman"/>
              </a:rPr>
              <a:t>Izvēlies</a:t>
            </a:r>
            <a:r>
              <a:rPr lang="lv-LV" sz="2800" dirty="0">
                <a:effectLst/>
                <a:latin typeface="Calibri"/>
                <a:ea typeface="Times New Roman" panose="02020603050405020304" pitchFamily="18" charset="0"/>
                <a:cs typeface="Times New Roman"/>
              </a:rPr>
              <a:t> vienu situācijas aprakstu (nākamajā slaidā) un uzraksti šim cilvēkam vēstuli, sniedzot ieteikumus,</a:t>
            </a:r>
            <a:r>
              <a:rPr lang="lv-LV" sz="2800" dirty="0">
                <a:latin typeface="Calibri"/>
                <a:ea typeface="Times New Roman" panose="02020603050405020304" pitchFamily="18" charset="0"/>
                <a:cs typeface="Times New Roman"/>
              </a:rPr>
              <a:t> </a:t>
            </a:r>
            <a:r>
              <a:rPr lang="lv-LV" sz="2800" dirty="0">
                <a:effectLst/>
                <a:latin typeface="Calibri"/>
                <a:ea typeface="Times New Roman" panose="02020603050405020304" pitchFamily="18" charset="0"/>
                <a:cs typeface="Times New Roman"/>
              </a:rPr>
              <a:t>kā veiksmīgi pārvarēt situācijā minētos sarežģītos apstākļus</a:t>
            </a:r>
            <a:r>
              <a:rPr lang="lv-LV" sz="2800" dirty="0">
                <a:latin typeface="Calibri"/>
                <a:ea typeface="Times New Roman" panose="02020603050405020304" pitchFamily="18" charset="0"/>
                <a:cs typeface="Times New Roman"/>
              </a:rPr>
              <a:t>!</a:t>
            </a:r>
          </a:p>
          <a:p>
            <a:pPr marL="342900" indent="-342900" algn="just">
              <a:lnSpc>
                <a:spcPct val="107000"/>
              </a:lnSpc>
              <a:spcAft>
                <a:spcPts val="800"/>
              </a:spcAft>
              <a:buFont typeface="Arial" panose="020B0604020202020204" pitchFamily="34" charset="0"/>
              <a:buChar char="•"/>
            </a:pPr>
            <a:endParaRPr lang="lv-LV"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lv-LV" sz="2800" i="1" dirty="0">
                <a:latin typeface="Calibri"/>
                <a:ea typeface="Times New Roman" panose="02020603050405020304" pitchFamily="18" charset="0"/>
                <a:cs typeface="Times New Roman"/>
              </a:rPr>
              <a:t>Padomā</a:t>
            </a:r>
            <a:r>
              <a:rPr lang="lv-LV" sz="2800" i="1" dirty="0">
                <a:effectLst/>
                <a:latin typeface="Calibri"/>
                <a:ea typeface="Times New Roman" panose="02020603050405020304" pitchFamily="18" charset="0"/>
                <a:cs typeface="Times New Roman"/>
              </a:rPr>
              <a:t>, kādi tikumi šajā situācijā būtu jāattīsta</a:t>
            </a:r>
            <a:r>
              <a:rPr lang="lv-LV" sz="2800" i="1" dirty="0">
                <a:latin typeface="Calibri"/>
                <a:ea typeface="Times New Roman" panose="02020603050405020304" pitchFamily="18" charset="0"/>
                <a:cs typeface="Times New Roman"/>
              </a:rPr>
              <a:t>!</a:t>
            </a:r>
            <a:r>
              <a:rPr lang="lv-LV" sz="2800" i="1" dirty="0">
                <a:effectLst/>
                <a:latin typeface="Calibri"/>
                <a:ea typeface="Times New Roman" panose="02020603050405020304" pitchFamily="18" charset="0"/>
                <a:cs typeface="Times New Roman"/>
              </a:rPr>
              <a:t> Kā varētu tos attīstīt?</a:t>
            </a:r>
            <a:r>
              <a:rPr lang="lv-LV" sz="2800" i="1" dirty="0">
                <a:latin typeface="Calibri"/>
                <a:ea typeface="Times New Roman" panose="02020603050405020304" pitchFamily="18" charset="0"/>
                <a:cs typeface="Times New Roman"/>
              </a:rPr>
              <a:t> Iekļauj šīs domas savā vēstulē!</a:t>
            </a:r>
            <a:endParaRPr lang="en-GB" sz="2800" i="1" dirty="0"/>
          </a:p>
        </p:txBody>
      </p:sp>
      <p:sp>
        <p:nvSpPr>
          <p:cNvPr id="6" name="TextBox 5">
            <a:extLst>
              <a:ext uri="{FF2B5EF4-FFF2-40B4-BE49-F238E27FC236}">
                <a16:creationId xmlns:a16="http://schemas.microsoft.com/office/drawing/2014/main" id="{628A37D5-57C1-438C-9DDD-0021F1240A79}"/>
              </a:ext>
            </a:extLst>
          </p:cNvPr>
          <p:cNvSpPr txBox="1"/>
          <p:nvPr/>
        </p:nvSpPr>
        <p:spPr>
          <a:xfrm>
            <a:off x="238539" y="201486"/>
            <a:ext cx="6096000" cy="492122"/>
          </a:xfrm>
          <a:prstGeom prst="rect">
            <a:avLst/>
          </a:prstGeom>
          <a:noFill/>
        </p:spPr>
        <p:txBody>
          <a:bodyPr wrap="square" lIns="91440" tIns="45720" rIns="91440" bIns="45720" anchor="t">
            <a:spAutoFit/>
          </a:bodyPr>
          <a:lstStyle/>
          <a:p>
            <a:pPr algn="just">
              <a:lnSpc>
                <a:spcPct val="115000"/>
              </a:lnSpc>
              <a:spcAft>
                <a:spcPts val="1000"/>
              </a:spcAft>
            </a:pPr>
            <a:r>
              <a:rPr lang="lv-LV" sz="2400" b="1">
                <a:effectLst/>
                <a:latin typeface="Calibri"/>
                <a:ea typeface="Times New Roman" panose="02020603050405020304" pitchFamily="18" charset="0"/>
                <a:cs typeface="Times New Roman"/>
              </a:rPr>
              <a:t>4. aktivitāte. Labklājības forums</a:t>
            </a:r>
            <a:endParaRPr lang="en-GB" sz="2400">
              <a:effectLst/>
              <a:latin typeface="Calibri"/>
              <a:ea typeface="Times New Roman" panose="02020603050405020304" pitchFamily="18" charset="0"/>
              <a:cs typeface="Times New Roman"/>
            </a:endParaRPr>
          </a:p>
        </p:txBody>
      </p:sp>
    </p:spTree>
    <p:extLst>
      <p:ext uri="{BB962C8B-B14F-4D97-AF65-F5344CB8AC3E}">
        <p14:creationId xmlns:p14="http://schemas.microsoft.com/office/powerpoint/2010/main" val="894775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D89A63-8AEE-448F-B035-B87AA539F1BC}"/>
              </a:ext>
            </a:extLst>
          </p:cNvPr>
          <p:cNvSpPr txBox="1"/>
          <p:nvPr/>
        </p:nvSpPr>
        <p:spPr>
          <a:xfrm>
            <a:off x="543339" y="580132"/>
            <a:ext cx="6754444" cy="1569660"/>
          </a:xfrm>
          <a:custGeom>
            <a:avLst/>
            <a:gdLst>
              <a:gd name="connsiteX0" fmla="*/ 0 w 6754444"/>
              <a:gd name="connsiteY0" fmla="*/ 0 h 1569660"/>
              <a:gd name="connsiteX1" fmla="*/ 810533 w 6754444"/>
              <a:gd name="connsiteY1" fmla="*/ 0 h 1569660"/>
              <a:gd name="connsiteX2" fmla="*/ 1283344 w 6754444"/>
              <a:gd name="connsiteY2" fmla="*/ 0 h 1569660"/>
              <a:gd name="connsiteX3" fmla="*/ 1891244 w 6754444"/>
              <a:gd name="connsiteY3" fmla="*/ 0 h 1569660"/>
              <a:gd name="connsiteX4" fmla="*/ 2499144 w 6754444"/>
              <a:gd name="connsiteY4" fmla="*/ 0 h 1569660"/>
              <a:gd name="connsiteX5" fmla="*/ 2971955 w 6754444"/>
              <a:gd name="connsiteY5" fmla="*/ 0 h 1569660"/>
              <a:gd name="connsiteX6" fmla="*/ 3714944 w 6754444"/>
              <a:gd name="connsiteY6" fmla="*/ 0 h 1569660"/>
              <a:gd name="connsiteX7" fmla="*/ 4390389 w 6754444"/>
              <a:gd name="connsiteY7" fmla="*/ 0 h 1569660"/>
              <a:gd name="connsiteX8" fmla="*/ 5200922 w 6754444"/>
              <a:gd name="connsiteY8" fmla="*/ 0 h 1569660"/>
              <a:gd name="connsiteX9" fmla="*/ 5673733 w 6754444"/>
              <a:gd name="connsiteY9" fmla="*/ 0 h 1569660"/>
              <a:gd name="connsiteX10" fmla="*/ 6754444 w 6754444"/>
              <a:gd name="connsiteY10" fmla="*/ 0 h 1569660"/>
              <a:gd name="connsiteX11" fmla="*/ 6754444 w 6754444"/>
              <a:gd name="connsiteY11" fmla="*/ 507523 h 1569660"/>
              <a:gd name="connsiteX12" fmla="*/ 6754444 w 6754444"/>
              <a:gd name="connsiteY12" fmla="*/ 1046440 h 1569660"/>
              <a:gd name="connsiteX13" fmla="*/ 6754444 w 6754444"/>
              <a:gd name="connsiteY13" fmla="*/ 1569660 h 1569660"/>
              <a:gd name="connsiteX14" fmla="*/ 6146544 w 6754444"/>
              <a:gd name="connsiteY14" fmla="*/ 1569660 h 1569660"/>
              <a:gd name="connsiteX15" fmla="*/ 5538644 w 6754444"/>
              <a:gd name="connsiteY15" fmla="*/ 1569660 h 1569660"/>
              <a:gd name="connsiteX16" fmla="*/ 4998289 w 6754444"/>
              <a:gd name="connsiteY16" fmla="*/ 1569660 h 1569660"/>
              <a:gd name="connsiteX17" fmla="*/ 4390389 w 6754444"/>
              <a:gd name="connsiteY17" fmla="*/ 1569660 h 1569660"/>
              <a:gd name="connsiteX18" fmla="*/ 3850033 w 6754444"/>
              <a:gd name="connsiteY18" fmla="*/ 1569660 h 1569660"/>
              <a:gd name="connsiteX19" fmla="*/ 3242133 w 6754444"/>
              <a:gd name="connsiteY19" fmla="*/ 1569660 h 1569660"/>
              <a:gd name="connsiteX20" fmla="*/ 2566689 w 6754444"/>
              <a:gd name="connsiteY20" fmla="*/ 1569660 h 1569660"/>
              <a:gd name="connsiteX21" fmla="*/ 1891244 w 6754444"/>
              <a:gd name="connsiteY21" fmla="*/ 1569660 h 1569660"/>
              <a:gd name="connsiteX22" fmla="*/ 1080711 w 6754444"/>
              <a:gd name="connsiteY22" fmla="*/ 1569660 h 1569660"/>
              <a:gd name="connsiteX23" fmla="*/ 0 w 6754444"/>
              <a:gd name="connsiteY23" fmla="*/ 1569660 h 1569660"/>
              <a:gd name="connsiteX24" fmla="*/ 0 w 6754444"/>
              <a:gd name="connsiteY24" fmla="*/ 1077833 h 1569660"/>
              <a:gd name="connsiteX25" fmla="*/ 0 w 6754444"/>
              <a:gd name="connsiteY25" fmla="*/ 554613 h 1569660"/>
              <a:gd name="connsiteX26" fmla="*/ 0 w 6754444"/>
              <a:gd name="connsiteY26" fmla="*/ 0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54444" h="1569660" extrusionOk="0">
                <a:moveTo>
                  <a:pt x="0" y="0"/>
                </a:moveTo>
                <a:cubicBezTo>
                  <a:pt x="213799" y="17472"/>
                  <a:pt x="416787" y="-12227"/>
                  <a:pt x="810533" y="0"/>
                </a:cubicBezTo>
                <a:cubicBezTo>
                  <a:pt x="1204279" y="12227"/>
                  <a:pt x="1126120" y="-16438"/>
                  <a:pt x="1283344" y="0"/>
                </a:cubicBezTo>
                <a:cubicBezTo>
                  <a:pt x="1440568" y="16438"/>
                  <a:pt x="1725484" y="2805"/>
                  <a:pt x="1891244" y="0"/>
                </a:cubicBezTo>
                <a:cubicBezTo>
                  <a:pt x="2057004" y="-2805"/>
                  <a:pt x="2266852" y="19991"/>
                  <a:pt x="2499144" y="0"/>
                </a:cubicBezTo>
                <a:cubicBezTo>
                  <a:pt x="2731436" y="-19991"/>
                  <a:pt x="2754702" y="12250"/>
                  <a:pt x="2971955" y="0"/>
                </a:cubicBezTo>
                <a:cubicBezTo>
                  <a:pt x="3189208" y="-12250"/>
                  <a:pt x="3506264" y="-33329"/>
                  <a:pt x="3714944" y="0"/>
                </a:cubicBezTo>
                <a:cubicBezTo>
                  <a:pt x="3923624" y="33329"/>
                  <a:pt x="4193280" y="14146"/>
                  <a:pt x="4390389" y="0"/>
                </a:cubicBezTo>
                <a:cubicBezTo>
                  <a:pt x="4587498" y="-14146"/>
                  <a:pt x="4895941" y="-8647"/>
                  <a:pt x="5200922" y="0"/>
                </a:cubicBezTo>
                <a:cubicBezTo>
                  <a:pt x="5505903" y="8647"/>
                  <a:pt x="5523358" y="-6975"/>
                  <a:pt x="5673733" y="0"/>
                </a:cubicBezTo>
                <a:cubicBezTo>
                  <a:pt x="5824108" y="6975"/>
                  <a:pt x="6266716" y="17702"/>
                  <a:pt x="6754444" y="0"/>
                </a:cubicBezTo>
                <a:cubicBezTo>
                  <a:pt x="6775398" y="178442"/>
                  <a:pt x="6737836" y="323290"/>
                  <a:pt x="6754444" y="507523"/>
                </a:cubicBezTo>
                <a:cubicBezTo>
                  <a:pt x="6771052" y="691756"/>
                  <a:pt x="6740757" y="829266"/>
                  <a:pt x="6754444" y="1046440"/>
                </a:cubicBezTo>
                <a:cubicBezTo>
                  <a:pt x="6768131" y="1263614"/>
                  <a:pt x="6751425" y="1427874"/>
                  <a:pt x="6754444" y="1569660"/>
                </a:cubicBezTo>
                <a:cubicBezTo>
                  <a:pt x="6530037" y="1597810"/>
                  <a:pt x="6330714" y="1563290"/>
                  <a:pt x="6146544" y="1569660"/>
                </a:cubicBezTo>
                <a:cubicBezTo>
                  <a:pt x="5962374" y="1576030"/>
                  <a:pt x="5772649" y="1578075"/>
                  <a:pt x="5538644" y="1569660"/>
                </a:cubicBezTo>
                <a:cubicBezTo>
                  <a:pt x="5304639" y="1561245"/>
                  <a:pt x="5215955" y="1552402"/>
                  <a:pt x="4998289" y="1569660"/>
                </a:cubicBezTo>
                <a:cubicBezTo>
                  <a:pt x="4780624" y="1586918"/>
                  <a:pt x="4678169" y="1540085"/>
                  <a:pt x="4390389" y="1569660"/>
                </a:cubicBezTo>
                <a:cubicBezTo>
                  <a:pt x="4102609" y="1599235"/>
                  <a:pt x="4035038" y="1588900"/>
                  <a:pt x="3850033" y="1569660"/>
                </a:cubicBezTo>
                <a:cubicBezTo>
                  <a:pt x="3665028" y="1550420"/>
                  <a:pt x="3372031" y="1593537"/>
                  <a:pt x="3242133" y="1569660"/>
                </a:cubicBezTo>
                <a:cubicBezTo>
                  <a:pt x="3112235" y="1545783"/>
                  <a:pt x="2830354" y="1574594"/>
                  <a:pt x="2566689" y="1569660"/>
                </a:cubicBezTo>
                <a:cubicBezTo>
                  <a:pt x="2303024" y="1564726"/>
                  <a:pt x="2058300" y="1555151"/>
                  <a:pt x="1891244" y="1569660"/>
                </a:cubicBezTo>
                <a:cubicBezTo>
                  <a:pt x="1724189" y="1584169"/>
                  <a:pt x="1393045" y="1537814"/>
                  <a:pt x="1080711" y="1569660"/>
                </a:cubicBezTo>
                <a:cubicBezTo>
                  <a:pt x="768377" y="1601506"/>
                  <a:pt x="469167" y="1566475"/>
                  <a:pt x="0" y="1569660"/>
                </a:cubicBezTo>
                <a:cubicBezTo>
                  <a:pt x="-16096" y="1439259"/>
                  <a:pt x="7769" y="1291204"/>
                  <a:pt x="0" y="1077833"/>
                </a:cubicBezTo>
                <a:cubicBezTo>
                  <a:pt x="-7769" y="864462"/>
                  <a:pt x="-23759" y="728304"/>
                  <a:pt x="0" y="554613"/>
                </a:cubicBezTo>
                <a:cubicBezTo>
                  <a:pt x="23759" y="380922"/>
                  <a:pt x="-18363" y="227773"/>
                  <a:pt x="0" y="0"/>
                </a:cubicBezTo>
                <a:close/>
              </a:path>
            </a:pathLst>
          </a:custGeom>
          <a:noFill/>
          <a:ln>
            <a:solidFill>
              <a:schemeClr val="tx1"/>
            </a:solidFill>
            <a:extLst>
              <a:ext uri="{C807C97D-BFC1-408E-A445-0C87EB9F89A2}">
                <ask:lineSketchStyleProps xmlns:ask="http://schemas.microsoft.com/office/drawing/2018/sketchyshapes" sd="414578267">
                  <a:prstGeom prst="rect">
                    <a:avLst/>
                  </a:prstGeom>
                  <ask:type>
                    <ask:lineSketchFreehand/>
                  </ask:type>
                </ask:lineSketchStyleProps>
              </a:ext>
            </a:extLst>
          </a:ln>
        </p:spPr>
        <p:txBody>
          <a:bodyPr wrap="square" lIns="91440" tIns="45720" rIns="91440" bIns="45720" anchor="t">
            <a:spAutoFit/>
          </a:bodyPr>
          <a:lstStyle/>
          <a:p>
            <a:pPr algn="ctr"/>
            <a:r>
              <a:rPr lang="lv-LV" sz="2400" b="0" i="0">
                <a:solidFill>
                  <a:srgbClr val="000000"/>
                </a:solidFill>
                <a:effectLst/>
                <a:latin typeface="Roboto"/>
              </a:rPr>
              <a:t>Šobrīd man iet grūti ar </a:t>
            </a:r>
            <a:r>
              <a:rPr lang="lv-LV" sz="2400" i="1" err="1">
                <a:solidFill>
                  <a:srgbClr val="000000"/>
                </a:solidFill>
                <a:latin typeface="Roboto"/>
              </a:rPr>
              <a:t>Instagramu</a:t>
            </a:r>
            <a:r>
              <a:rPr lang="lv-LV" sz="2400" b="0" i="1">
                <a:solidFill>
                  <a:srgbClr val="000000"/>
                </a:solidFill>
                <a:effectLst/>
                <a:latin typeface="Roboto"/>
              </a:rPr>
              <a:t>.</a:t>
            </a:r>
            <a:r>
              <a:rPr lang="lv-LV" sz="2400" b="0" i="0">
                <a:solidFill>
                  <a:srgbClr val="000000"/>
                </a:solidFill>
                <a:effectLst/>
                <a:latin typeface="Roboto"/>
              </a:rPr>
              <a:t> Šķiet, ka pilnīgi visi dzīvo foršāk un izskatās </a:t>
            </a:r>
            <a:r>
              <a:rPr lang="lv-LV" sz="2400">
                <a:solidFill>
                  <a:srgbClr val="000000"/>
                </a:solidFill>
                <a:latin typeface="Roboto"/>
              </a:rPr>
              <a:t>skaistāki</a:t>
            </a:r>
            <a:r>
              <a:rPr lang="lv-LV" sz="2400" b="0" i="0">
                <a:solidFill>
                  <a:srgbClr val="000000"/>
                </a:solidFill>
                <a:effectLst/>
                <a:latin typeface="Roboto"/>
              </a:rPr>
              <a:t> par mani. Jo vairāk es uz to skatos, jo skumjāk es jūtos. Es nezinu, ko darīt!</a:t>
            </a:r>
            <a:endParaRPr lang="en-GB" sz="2400"/>
          </a:p>
        </p:txBody>
      </p:sp>
      <p:sp>
        <p:nvSpPr>
          <p:cNvPr id="7" name="TextBox 6">
            <a:extLst>
              <a:ext uri="{FF2B5EF4-FFF2-40B4-BE49-F238E27FC236}">
                <a16:creationId xmlns:a16="http://schemas.microsoft.com/office/drawing/2014/main" id="{2F46112A-0D42-4072-8079-32D65F8931B4}"/>
              </a:ext>
            </a:extLst>
          </p:cNvPr>
          <p:cNvSpPr txBox="1"/>
          <p:nvPr/>
        </p:nvSpPr>
        <p:spPr>
          <a:xfrm>
            <a:off x="3744686" y="2762225"/>
            <a:ext cx="8227328" cy="2677656"/>
          </a:xfrm>
          <a:custGeom>
            <a:avLst/>
            <a:gdLst>
              <a:gd name="connsiteX0" fmla="*/ 0 w 8227328"/>
              <a:gd name="connsiteY0" fmla="*/ 0 h 2677656"/>
              <a:gd name="connsiteX1" fmla="*/ 587666 w 8227328"/>
              <a:gd name="connsiteY1" fmla="*/ 0 h 2677656"/>
              <a:gd name="connsiteX2" fmla="*/ 1257606 w 8227328"/>
              <a:gd name="connsiteY2" fmla="*/ 0 h 2677656"/>
              <a:gd name="connsiteX3" fmla="*/ 1762999 w 8227328"/>
              <a:gd name="connsiteY3" fmla="*/ 0 h 2677656"/>
              <a:gd name="connsiteX4" fmla="*/ 2432938 w 8227328"/>
              <a:gd name="connsiteY4" fmla="*/ 0 h 2677656"/>
              <a:gd name="connsiteX5" fmla="*/ 2938331 w 8227328"/>
              <a:gd name="connsiteY5" fmla="*/ 0 h 2677656"/>
              <a:gd name="connsiteX6" fmla="*/ 3279178 w 8227328"/>
              <a:gd name="connsiteY6" fmla="*/ 0 h 2677656"/>
              <a:gd name="connsiteX7" fmla="*/ 3784571 w 8227328"/>
              <a:gd name="connsiteY7" fmla="*/ 0 h 2677656"/>
              <a:gd name="connsiteX8" fmla="*/ 4207691 w 8227328"/>
              <a:gd name="connsiteY8" fmla="*/ 0 h 2677656"/>
              <a:gd name="connsiteX9" fmla="*/ 4630810 w 8227328"/>
              <a:gd name="connsiteY9" fmla="*/ 0 h 2677656"/>
              <a:gd name="connsiteX10" fmla="*/ 5300750 w 8227328"/>
              <a:gd name="connsiteY10" fmla="*/ 0 h 2677656"/>
              <a:gd name="connsiteX11" fmla="*/ 5806143 w 8227328"/>
              <a:gd name="connsiteY11" fmla="*/ 0 h 2677656"/>
              <a:gd name="connsiteX12" fmla="*/ 6558356 w 8227328"/>
              <a:gd name="connsiteY12" fmla="*/ 0 h 2677656"/>
              <a:gd name="connsiteX13" fmla="*/ 7228295 w 8227328"/>
              <a:gd name="connsiteY13" fmla="*/ 0 h 2677656"/>
              <a:gd name="connsiteX14" fmla="*/ 8227328 w 8227328"/>
              <a:gd name="connsiteY14" fmla="*/ 0 h 2677656"/>
              <a:gd name="connsiteX15" fmla="*/ 8227328 w 8227328"/>
              <a:gd name="connsiteY15" fmla="*/ 481978 h 2677656"/>
              <a:gd name="connsiteX16" fmla="*/ 8227328 w 8227328"/>
              <a:gd name="connsiteY16" fmla="*/ 1017509 h 2677656"/>
              <a:gd name="connsiteX17" fmla="*/ 8227328 w 8227328"/>
              <a:gd name="connsiteY17" fmla="*/ 1526264 h 2677656"/>
              <a:gd name="connsiteX18" fmla="*/ 8227328 w 8227328"/>
              <a:gd name="connsiteY18" fmla="*/ 2035019 h 2677656"/>
              <a:gd name="connsiteX19" fmla="*/ 8227328 w 8227328"/>
              <a:gd name="connsiteY19" fmla="*/ 2677656 h 2677656"/>
              <a:gd name="connsiteX20" fmla="*/ 7804208 w 8227328"/>
              <a:gd name="connsiteY20" fmla="*/ 2677656 h 2677656"/>
              <a:gd name="connsiteX21" fmla="*/ 7134269 w 8227328"/>
              <a:gd name="connsiteY21" fmla="*/ 2677656 h 2677656"/>
              <a:gd name="connsiteX22" fmla="*/ 6793422 w 8227328"/>
              <a:gd name="connsiteY22" fmla="*/ 2677656 h 2677656"/>
              <a:gd name="connsiteX23" fmla="*/ 6452576 w 8227328"/>
              <a:gd name="connsiteY23" fmla="*/ 2677656 h 2677656"/>
              <a:gd name="connsiteX24" fmla="*/ 5947183 w 8227328"/>
              <a:gd name="connsiteY24" fmla="*/ 2677656 h 2677656"/>
              <a:gd name="connsiteX25" fmla="*/ 5194970 w 8227328"/>
              <a:gd name="connsiteY25" fmla="*/ 2677656 h 2677656"/>
              <a:gd name="connsiteX26" fmla="*/ 4525030 w 8227328"/>
              <a:gd name="connsiteY26" fmla="*/ 2677656 h 2677656"/>
              <a:gd name="connsiteX27" fmla="*/ 4184184 w 8227328"/>
              <a:gd name="connsiteY27" fmla="*/ 2677656 h 2677656"/>
              <a:gd name="connsiteX28" fmla="*/ 3431971 w 8227328"/>
              <a:gd name="connsiteY28" fmla="*/ 2677656 h 2677656"/>
              <a:gd name="connsiteX29" fmla="*/ 2844305 w 8227328"/>
              <a:gd name="connsiteY29" fmla="*/ 2677656 h 2677656"/>
              <a:gd name="connsiteX30" fmla="*/ 2338912 w 8227328"/>
              <a:gd name="connsiteY30" fmla="*/ 2677656 h 2677656"/>
              <a:gd name="connsiteX31" fmla="*/ 1998065 w 8227328"/>
              <a:gd name="connsiteY31" fmla="*/ 2677656 h 2677656"/>
              <a:gd name="connsiteX32" fmla="*/ 1245853 w 8227328"/>
              <a:gd name="connsiteY32" fmla="*/ 2677656 h 2677656"/>
              <a:gd name="connsiteX33" fmla="*/ 822733 w 8227328"/>
              <a:gd name="connsiteY33" fmla="*/ 2677656 h 2677656"/>
              <a:gd name="connsiteX34" fmla="*/ 0 w 8227328"/>
              <a:gd name="connsiteY34" fmla="*/ 2677656 h 2677656"/>
              <a:gd name="connsiteX35" fmla="*/ 0 w 8227328"/>
              <a:gd name="connsiteY35" fmla="*/ 2222454 h 2677656"/>
              <a:gd name="connsiteX36" fmla="*/ 0 w 8227328"/>
              <a:gd name="connsiteY36" fmla="*/ 1740476 h 2677656"/>
              <a:gd name="connsiteX37" fmla="*/ 0 w 8227328"/>
              <a:gd name="connsiteY37" fmla="*/ 1151392 h 2677656"/>
              <a:gd name="connsiteX38" fmla="*/ 0 w 8227328"/>
              <a:gd name="connsiteY38" fmla="*/ 562308 h 2677656"/>
              <a:gd name="connsiteX39" fmla="*/ 0 w 8227328"/>
              <a:gd name="connsiteY39" fmla="*/ 0 h 267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227328" h="2677656" extrusionOk="0">
                <a:moveTo>
                  <a:pt x="0" y="0"/>
                </a:moveTo>
                <a:cubicBezTo>
                  <a:pt x="143454" y="-32613"/>
                  <a:pt x="467902" y="14425"/>
                  <a:pt x="587666" y="0"/>
                </a:cubicBezTo>
                <a:cubicBezTo>
                  <a:pt x="707430" y="-14425"/>
                  <a:pt x="1031798" y="65214"/>
                  <a:pt x="1257606" y="0"/>
                </a:cubicBezTo>
                <a:cubicBezTo>
                  <a:pt x="1483414" y="-65214"/>
                  <a:pt x="1546438" y="4991"/>
                  <a:pt x="1762999" y="0"/>
                </a:cubicBezTo>
                <a:cubicBezTo>
                  <a:pt x="1979560" y="-4991"/>
                  <a:pt x="2151794" y="24026"/>
                  <a:pt x="2432938" y="0"/>
                </a:cubicBezTo>
                <a:cubicBezTo>
                  <a:pt x="2714082" y="-24026"/>
                  <a:pt x="2824951" y="45512"/>
                  <a:pt x="2938331" y="0"/>
                </a:cubicBezTo>
                <a:cubicBezTo>
                  <a:pt x="3051711" y="-45512"/>
                  <a:pt x="3194989" y="18960"/>
                  <a:pt x="3279178" y="0"/>
                </a:cubicBezTo>
                <a:cubicBezTo>
                  <a:pt x="3363367" y="-18960"/>
                  <a:pt x="3656659" y="12449"/>
                  <a:pt x="3784571" y="0"/>
                </a:cubicBezTo>
                <a:cubicBezTo>
                  <a:pt x="3912483" y="-12449"/>
                  <a:pt x="4036493" y="5194"/>
                  <a:pt x="4207691" y="0"/>
                </a:cubicBezTo>
                <a:cubicBezTo>
                  <a:pt x="4378889" y="-5194"/>
                  <a:pt x="4533222" y="25242"/>
                  <a:pt x="4630810" y="0"/>
                </a:cubicBezTo>
                <a:cubicBezTo>
                  <a:pt x="4728398" y="-25242"/>
                  <a:pt x="5157008" y="7763"/>
                  <a:pt x="5300750" y="0"/>
                </a:cubicBezTo>
                <a:cubicBezTo>
                  <a:pt x="5444492" y="-7763"/>
                  <a:pt x="5570213" y="15463"/>
                  <a:pt x="5806143" y="0"/>
                </a:cubicBezTo>
                <a:cubicBezTo>
                  <a:pt x="6042073" y="-15463"/>
                  <a:pt x="6250281" y="61893"/>
                  <a:pt x="6558356" y="0"/>
                </a:cubicBezTo>
                <a:cubicBezTo>
                  <a:pt x="6866431" y="-61893"/>
                  <a:pt x="6919210" y="31429"/>
                  <a:pt x="7228295" y="0"/>
                </a:cubicBezTo>
                <a:cubicBezTo>
                  <a:pt x="7537380" y="-31429"/>
                  <a:pt x="7889092" y="27629"/>
                  <a:pt x="8227328" y="0"/>
                </a:cubicBezTo>
                <a:cubicBezTo>
                  <a:pt x="8227503" y="199509"/>
                  <a:pt x="8180037" y="332391"/>
                  <a:pt x="8227328" y="481978"/>
                </a:cubicBezTo>
                <a:cubicBezTo>
                  <a:pt x="8274619" y="631565"/>
                  <a:pt x="8170140" y="796809"/>
                  <a:pt x="8227328" y="1017509"/>
                </a:cubicBezTo>
                <a:cubicBezTo>
                  <a:pt x="8284516" y="1238209"/>
                  <a:pt x="8226435" y="1273757"/>
                  <a:pt x="8227328" y="1526264"/>
                </a:cubicBezTo>
                <a:cubicBezTo>
                  <a:pt x="8228221" y="1778771"/>
                  <a:pt x="8186860" y="1882038"/>
                  <a:pt x="8227328" y="2035019"/>
                </a:cubicBezTo>
                <a:cubicBezTo>
                  <a:pt x="8267796" y="2188001"/>
                  <a:pt x="8204457" y="2482058"/>
                  <a:pt x="8227328" y="2677656"/>
                </a:cubicBezTo>
                <a:cubicBezTo>
                  <a:pt x="8037714" y="2710216"/>
                  <a:pt x="7979403" y="2656657"/>
                  <a:pt x="7804208" y="2677656"/>
                </a:cubicBezTo>
                <a:cubicBezTo>
                  <a:pt x="7629013" y="2698655"/>
                  <a:pt x="7338052" y="2624593"/>
                  <a:pt x="7134269" y="2677656"/>
                </a:cubicBezTo>
                <a:cubicBezTo>
                  <a:pt x="6930486" y="2730719"/>
                  <a:pt x="6887740" y="2649461"/>
                  <a:pt x="6793422" y="2677656"/>
                </a:cubicBezTo>
                <a:cubicBezTo>
                  <a:pt x="6699104" y="2705851"/>
                  <a:pt x="6537455" y="2648663"/>
                  <a:pt x="6452576" y="2677656"/>
                </a:cubicBezTo>
                <a:cubicBezTo>
                  <a:pt x="6367697" y="2706649"/>
                  <a:pt x="6111719" y="2619097"/>
                  <a:pt x="5947183" y="2677656"/>
                </a:cubicBezTo>
                <a:cubicBezTo>
                  <a:pt x="5782647" y="2736215"/>
                  <a:pt x="5475040" y="2646696"/>
                  <a:pt x="5194970" y="2677656"/>
                </a:cubicBezTo>
                <a:cubicBezTo>
                  <a:pt x="4914900" y="2708616"/>
                  <a:pt x="4837447" y="2617372"/>
                  <a:pt x="4525030" y="2677656"/>
                </a:cubicBezTo>
                <a:cubicBezTo>
                  <a:pt x="4212613" y="2737940"/>
                  <a:pt x="4341273" y="2649200"/>
                  <a:pt x="4184184" y="2677656"/>
                </a:cubicBezTo>
                <a:cubicBezTo>
                  <a:pt x="4027095" y="2706112"/>
                  <a:pt x="3620029" y="2591222"/>
                  <a:pt x="3431971" y="2677656"/>
                </a:cubicBezTo>
                <a:cubicBezTo>
                  <a:pt x="3243913" y="2764090"/>
                  <a:pt x="3027145" y="2616488"/>
                  <a:pt x="2844305" y="2677656"/>
                </a:cubicBezTo>
                <a:cubicBezTo>
                  <a:pt x="2661465" y="2738824"/>
                  <a:pt x="2532109" y="2675025"/>
                  <a:pt x="2338912" y="2677656"/>
                </a:cubicBezTo>
                <a:cubicBezTo>
                  <a:pt x="2145715" y="2680287"/>
                  <a:pt x="2103190" y="2639641"/>
                  <a:pt x="1998065" y="2677656"/>
                </a:cubicBezTo>
                <a:cubicBezTo>
                  <a:pt x="1892940" y="2715671"/>
                  <a:pt x="1468228" y="2664450"/>
                  <a:pt x="1245853" y="2677656"/>
                </a:cubicBezTo>
                <a:cubicBezTo>
                  <a:pt x="1023478" y="2690862"/>
                  <a:pt x="994379" y="2651190"/>
                  <a:pt x="822733" y="2677656"/>
                </a:cubicBezTo>
                <a:cubicBezTo>
                  <a:pt x="651087" y="2704122"/>
                  <a:pt x="312970" y="2652042"/>
                  <a:pt x="0" y="2677656"/>
                </a:cubicBezTo>
                <a:cubicBezTo>
                  <a:pt x="-31388" y="2504195"/>
                  <a:pt x="35370" y="2394046"/>
                  <a:pt x="0" y="2222454"/>
                </a:cubicBezTo>
                <a:cubicBezTo>
                  <a:pt x="-35370" y="2050862"/>
                  <a:pt x="39362" y="1925575"/>
                  <a:pt x="0" y="1740476"/>
                </a:cubicBezTo>
                <a:cubicBezTo>
                  <a:pt x="-39362" y="1555377"/>
                  <a:pt x="11816" y="1320234"/>
                  <a:pt x="0" y="1151392"/>
                </a:cubicBezTo>
                <a:cubicBezTo>
                  <a:pt x="-11816" y="982550"/>
                  <a:pt x="39953" y="680171"/>
                  <a:pt x="0" y="562308"/>
                </a:cubicBezTo>
                <a:cubicBezTo>
                  <a:pt x="-39953" y="444445"/>
                  <a:pt x="22790" y="199141"/>
                  <a:pt x="0" y="0"/>
                </a:cubicBezTo>
                <a:close/>
              </a:path>
            </a:pathLst>
          </a:custGeom>
          <a:noFill/>
          <a:ln>
            <a:solidFill>
              <a:schemeClr val="tx1"/>
            </a:solidFill>
            <a:extLst>
              <a:ext uri="{C807C97D-BFC1-408E-A445-0C87EB9F89A2}">
                <ask:lineSketchStyleProps xmlns:ask="http://schemas.microsoft.com/office/drawing/2018/sketchyshapes" sd="1994221992">
                  <a:prstGeom prst="rect">
                    <a:avLst/>
                  </a:prstGeom>
                  <ask:type>
                    <ask:lineSketchScribble/>
                  </ask:type>
                </ask:lineSketchStyleProps>
              </a:ext>
            </a:extLst>
          </a:ln>
        </p:spPr>
        <p:txBody>
          <a:bodyPr wrap="square">
            <a:spAutoFit/>
          </a:bodyPr>
          <a:lstStyle/>
          <a:p>
            <a:r>
              <a:rPr lang="lv-LV" sz="2400" b="0" i="0">
                <a:solidFill>
                  <a:srgbClr val="000000"/>
                </a:solidFill>
                <a:effectLst/>
                <a:latin typeface="Roboto"/>
              </a:rPr>
              <a:t>Man liekas, ka pēdējā gada laikā esmu mainījusies, un man vairs nepatīk pavadīt laiku kopā ar veco draugu grupu. Mēs kādreiz bijām patiešām tuvi, bet man vairs nemaz negribas </a:t>
            </a:r>
            <a:r>
              <a:rPr lang="lv-LV" sz="2400">
                <a:solidFill>
                  <a:srgbClr val="000000"/>
                </a:solidFill>
                <a:latin typeface="Roboto"/>
              </a:rPr>
              <a:t>draudzēties </a:t>
            </a:r>
            <a:r>
              <a:rPr lang="lv-LV" sz="2400" b="0" i="0">
                <a:solidFill>
                  <a:srgbClr val="000000"/>
                </a:solidFill>
                <a:effectLst/>
                <a:latin typeface="Roboto"/>
              </a:rPr>
              <a:t>ar viņiem. Nav tā, ka man viņi nepatiktu, bet </a:t>
            </a:r>
            <a:r>
              <a:rPr lang="lv-LV" sz="2400">
                <a:solidFill>
                  <a:srgbClr val="000000"/>
                </a:solidFill>
                <a:latin typeface="Roboto"/>
              </a:rPr>
              <a:t>es vēlos pavadīt laiku ar </a:t>
            </a:r>
            <a:r>
              <a:rPr lang="lv-LV" sz="2400" b="0" i="0">
                <a:solidFill>
                  <a:srgbClr val="000000"/>
                </a:solidFill>
                <a:effectLst/>
                <a:latin typeface="Roboto"/>
              </a:rPr>
              <a:t>citiem cilvēkiem, kuri vairāk nodarbojas ar mūziku un sportu, kas mani aizrauj!</a:t>
            </a:r>
            <a:endParaRPr lang="en-GB" sz="2400"/>
          </a:p>
        </p:txBody>
      </p:sp>
      <p:pic>
        <p:nvPicPr>
          <p:cNvPr id="2" name="Attēls 1">
            <a:extLst>
              <a:ext uri="{FF2B5EF4-FFF2-40B4-BE49-F238E27FC236}">
                <a16:creationId xmlns:a16="http://schemas.microsoft.com/office/drawing/2014/main" id="{E4237057-FAFA-1899-67BB-6C754E49A041}"/>
              </a:ext>
            </a:extLst>
          </p:cNvPr>
          <p:cNvPicPr>
            <a:picLocks noChangeAspect="1"/>
          </p:cNvPicPr>
          <p:nvPr/>
        </p:nvPicPr>
        <p:blipFill>
          <a:blip r:embed="rId2"/>
          <a:stretch>
            <a:fillRect/>
          </a:stretch>
        </p:blipFill>
        <p:spPr>
          <a:xfrm>
            <a:off x="1242225" y="3769432"/>
            <a:ext cx="1225402" cy="1670449"/>
          </a:xfrm>
          <a:prstGeom prst="rect">
            <a:avLst/>
          </a:prstGeom>
        </p:spPr>
      </p:pic>
    </p:spTree>
    <p:extLst>
      <p:ext uri="{BB962C8B-B14F-4D97-AF65-F5344CB8AC3E}">
        <p14:creationId xmlns:p14="http://schemas.microsoft.com/office/powerpoint/2010/main" val="20992520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1791010330"/>
</p:tagLst>
</file>

<file path=ppt/tags/tag2.xml><?xml version="1.0" encoding="utf-8"?>
<p:tagLst xmlns:a="http://schemas.openxmlformats.org/drawingml/2006/main" xmlns:r="http://schemas.openxmlformats.org/officeDocument/2006/relationships" xmlns:p="http://schemas.openxmlformats.org/presentationml/2006/main">
  <p:tag name="ANSWERS" val="false"/>
  <p:tag name="INKNOEBUTTONMODEL" val="{&quot;ActivityType&quot;:3,&quot;OptionCount&quot;:4,&quot;WcOptionCount&quot;:10,&quot;HasMultipleSubmission&quot;:true,&quot;HasAutoStop&quot;:false,&quot;HasMinimizeMode&quot;:false,&quot;TimerValue&quot;:&quot;01:00&quot;,&quot;HasAutoStart&quot;:false,&quot;HasCorrectAnswers&quot;:false,&quot;McqAnswers&quot;:[],&quot;ActivityId&quot;:&quot;&quot;,&quot;IaMcqCompetition&quot;:false,&quot;IsAnonymous&quot;:false,&quot;AutoAdvance&quot;:false,&quot;IsCompetitionMode&quot;:false}"/>
</p:tagLst>
</file>

<file path=ppt/tags/tag3.xml><?xml version="1.0" encoding="utf-8"?>
<p:tagLst xmlns:a="http://schemas.openxmlformats.org/drawingml/2006/main" xmlns:r="http://schemas.openxmlformats.org/officeDocument/2006/relationships" xmlns:p="http://schemas.openxmlformats.org/presentationml/2006/main">
  <p:tag name="ANSWERS" val="false"/>
  <p:tag name="INKNOEBUTTONMODEL" val="{&quot;ActivityType&quot;:2,&quot;OptionCount&quot;:4,&quot;WcOptionCount&quot;:10,&quot;HasMultipleSubmission&quot;:false,&quot;HasAutoStop&quot;:false,&quot;HasMinimizeMode&quot;:false,&quot;TimerValue&quot;:&quot;1:00&quot;,&quot;HasAutoStart&quot;:false,&quot;HasCorrectAnswers&quot;:false,&quot;McqAnswers&quot;:[],&quot;ActivityId&quot;:&quot;&quot;,&quot;IaMcqCompetition&quot;:false,&quot;IsAnonymous&quot;:false,&quot;AutoAdvance&quot;:false,&quot;IsCompetitionMode&quot;:false}"/>
</p:tagLst>
</file>

<file path=ppt/tags/tag4.xml><?xml version="1.0" encoding="utf-8"?>
<p:tagLst xmlns:a="http://schemas.openxmlformats.org/drawingml/2006/main" xmlns:r="http://schemas.openxmlformats.org/officeDocument/2006/relationships" xmlns:p="http://schemas.openxmlformats.org/presentationml/2006/main">
  <p:tag name="ANSWERS" val="false"/>
  <p:tag name="INKNOEBUTTONMODEL" val="{&quot;ActivityType&quot;:1,&quot;OptionCount&quot;:5,&quot;WcOptionCount&quot;:10,&quot;HasMultipleSubmission&quot;:true,&quot;HasAutoStop&quot;:false,&quot;HasMinimizeMode&quot;:false,&quot;TimerValue&quot;:&quot;01:00&quot;,&quot;HasAutoStart&quot;:false,&quot;HasCorrectAnswers&quot;:false,&quot;McqAnswers&quot;:[],&quot;ActivityId&quot;:&quot;&quot;,&quot;IaMcqCompetition&quot;:false,&quot;IsAnonymous&quot;:false,&quot;AutoAdvance&quot;:false,&quot;IsCompetitionMode&quot;: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0CB591748CD0A439CF06DA0AEB62A91" ma:contentTypeVersion="15" ma:contentTypeDescription="Create a new document." ma:contentTypeScope="" ma:versionID="8d7fa565a935dd61f8bec0365e19953d">
  <xsd:schema xmlns:xsd="http://www.w3.org/2001/XMLSchema" xmlns:xs="http://www.w3.org/2001/XMLSchema" xmlns:p="http://schemas.microsoft.com/office/2006/metadata/properties" xmlns:ns2="bcd8bb90-b1cb-4fe5-8892-66ea2dba031d" xmlns:ns3="42849b6b-6ccc-423c-92da-67f4062e2063" targetNamespace="http://schemas.microsoft.com/office/2006/metadata/properties" ma:root="true" ma:fieldsID="286878b31f55ce3521883ba4f63f2fcd" ns2:_="" ns3:_="">
    <xsd:import namespace="bcd8bb90-b1cb-4fe5-8892-66ea2dba031d"/>
    <xsd:import namespace="42849b6b-6ccc-423c-92da-67f4062e206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8bb90-b1cb-4fe5-8892-66ea2dba0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bc0b185-4452-496b-8675-b05c2822374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2849b6b-6ccc-423c-92da-67f4062e206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f785402-e8ca-4c71-ae72-366be4a03c8e}" ma:internalName="TaxCatchAll" ma:showField="CatchAllData" ma:web="42849b6b-6ccc-423c-92da-67f4062e20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cd8bb90-b1cb-4fe5-8892-66ea2dba031d">
      <Terms xmlns="http://schemas.microsoft.com/office/infopath/2007/PartnerControls"/>
    </lcf76f155ced4ddcb4097134ff3c332f>
    <TaxCatchAll xmlns="42849b6b-6ccc-423c-92da-67f4062e2063" xsi:nil="true"/>
  </documentManagement>
</p:properties>
</file>

<file path=customXml/itemProps1.xml><?xml version="1.0" encoding="utf-8"?>
<ds:datastoreItem xmlns:ds="http://schemas.openxmlformats.org/officeDocument/2006/customXml" ds:itemID="{CEC871F8-039B-429C-86BC-70D6AB2AEFD1}">
  <ds:schemaRefs>
    <ds:schemaRef ds:uri="http://schemas.microsoft.com/sharepoint/v3/contenttype/forms"/>
  </ds:schemaRefs>
</ds:datastoreItem>
</file>

<file path=customXml/itemProps2.xml><?xml version="1.0" encoding="utf-8"?>
<ds:datastoreItem xmlns:ds="http://schemas.openxmlformats.org/officeDocument/2006/customXml" ds:itemID="{FDD748F0-957E-44A2-9E3D-6E1B95E93D43}">
  <ds:schemaRefs>
    <ds:schemaRef ds:uri="42849b6b-6ccc-423c-92da-67f4062e2063"/>
    <ds:schemaRef ds:uri="bcd8bb90-b1cb-4fe5-8892-66ea2dba03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C981ED3-9F9B-4D7E-8D15-F41E08E42A32}">
  <ds:schemaRefs>
    <ds:schemaRef ds:uri="42849b6b-6ccc-423c-92da-67f4062e2063"/>
    <ds:schemaRef ds:uri="bcd8bb90-b1cb-4fe5-8892-66ea2dba031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15</TotalTime>
  <Words>855</Words>
  <Application>Microsoft Office PowerPoint</Application>
  <PresentationFormat>Platekrāna</PresentationFormat>
  <Paragraphs>69</Paragraphs>
  <Slides>13</Slides>
  <Notes>1</Notes>
  <HiddenSlides>0</HiddenSlides>
  <MMClips>0</MMClips>
  <ScaleCrop>false</ScaleCrop>
  <HeadingPairs>
    <vt:vector size="6" baseType="variant">
      <vt:variant>
        <vt:lpstr>Lietotie fonti</vt:lpstr>
      </vt:variant>
      <vt:variant>
        <vt:i4>4</vt:i4>
      </vt:variant>
      <vt:variant>
        <vt:lpstr>Dizains</vt:lpstr>
      </vt:variant>
      <vt:variant>
        <vt:i4>1</vt:i4>
      </vt:variant>
      <vt:variant>
        <vt:lpstr>Slaidu virsraksti</vt:lpstr>
      </vt:variant>
      <vt:variant>
        <vt:i4>13</vt:i4>
      </vt:variant>
    </vt:vector>
  </HeadingPairs>
  <TitlesOfParts>
    <vt:vector size="18" baseType="lpstr">
      <vt:lpstr>Arial</vt:lpstr>
      <vt:lpstr>Calibri</vt:lpstr>
      <vt:lpstr>Calibri Light</vt:lpstr>
      <vt:lpstr>Roboto</vt:lpstr>
      <vt:lpstr>Office Theme</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vector>
  </TitlesOfParts>
  <Company>UoB IT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screen time?</dc:title>
  <dc:creator>Rachael Hunter (School of Education)</dc:creator>
  <cp:lastModifiedBy>Manuel Joaquin Fernandez Gonzalez</cp:lastModifiedBy>
  <cp:revision>15</cp:revision>
  <dcterms:created xsi:type="dcterms:W3CDTF">2019-06-13T10:46:31Z</dcterms:created>
  <dcterms:modified xsi:type="dcterms:W3CDTF">2023-01-26T14:25:17Z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0x010100E0CB591748CD0A439CF06DA0AEB62A91</vt:lpwstr>
  </property>
  <property fmtid="{D5CDD505-2E9C-101B-9397-08002B2CF9AE}" pid="3" name="MediaServiceImageTags">
    <vt:lpwstr/>
  </property>
</Properties>
</file>