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2"/>
  </p:notesMasterIdLst>
  <p:sldIdLst>
    <p:sldId id="266" r:id="rId5"/>
    <p:sldId id="267" r:id="rId6"/>
    <p:sldId id="268" r:id="rId7"/>
    <p:sldId id="269" r:id="rId8"/>
    <p:sldId id="270" r:id="rId9"/>
    <p:sldId id="271" r:id="rId10"/>
    <p:sldId id="272" r:id="rId11"/>
    <p:sldId id="273" r:id="rId12"/>
    <p:sldId id="274" r:id="rId13"/>
    <p:sldId id="275" r:id="rId14"/>
    <p:sldId id="276" r:id="rId15"/>
    <p:sldId id="281" r:id="rId16"/>
    <p:sldId id="277" r:id="rId17"/>
    <p:sldId id="278" r:id="rId18"/>
    <p:sldId id="279" r:id="rId19"/>
    <p:sldId id="280"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1C8D9C-B1E6-4D30-B22D-C853FFB3124C}" v="224" dt="2021-09-20T17:35:51.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DC1C8D9C-B1E6-4D30-B22D-C853FFB3124C}"/>
    <pc:docChg chg="modSld">
      <pc:chgData name="Baiba Kaļķe" userId="S::baibak@edu.lu.lv::090b5955-d8cd-4512-94e7-80946276549e" providerId="AD" clId="Web-{DC1C8D9C-B1E6-4D30-B22D-C853FFB3124C}" dt="2021-09-20T17:35:51.544" v="109" actId="20577"/>
      <pc:docMkLst>
        <pc:docMk/>
      </pc:docMkLst>
      <pc:sldChg chg="modSp">
        <pc:chgData name="Baiba Kaļķe" userId="S::baibak@edu.lu.lv::090b5955-d8cd-4512-94e7-80946276549e" providerId="AD" clId="Web-{DC1C8D9C-B1E6-4D30-B22D-C853FFB3124C}" dt="2021-09-20T17:30:16.257" v="4" actId="20577"/>
        <pc:sldMkLst>
          <pc:docMk/>
          <pc:sldMk cId="4286077361" sldId="268"/>
        </pc:sldMkLst>
        <pc:spChg chg="mod">
          <ac:chgData name="Baiba Kaļķe" userId="S::baibak@edu.lu.lv::090b5955-d8cd-4512-94e7-80946276549e" providerId="AD" clId="Web-{DC1C8D9C-B1E6-4D30-B22D-C853FFB3124C}" dt="2021-09-20T17:30:16.257" v="4" actId="20577"/>
          <ac:spMkLst>
            <pc:docMk/>
            <pc:sldMk cId="4286077361" sldId="268"/>
            <ac:spMk id="3" creationId="{953D074C-2AEC-44A2-840F-37DE983282C8}"/>
          </ac:spMkLst>
        </pc:spChg>
      </pc:sldChg>
      <pc:sldChg chg="modSp">
        <pc:chgData name="Baiba Kaļķe" userId="S::baibak@edu.lu.lv::090b5955-d8cd-4512-94e7-80946276549e" providerId="AD" clId="Web-{DC1C8D9C-B1E6-4D30-B22D-C853FFB3124C}" dt="2021-09-20T17:31:23.743" v="35" actId="20577"/>
        <pc:sldMkLst>
          <pc:docMk/>
          <pc:sldMk cId="1913455013" sldId="269"/>
        </pc:sldMkLst>
        <pc:spChg chg="mod">
          <ac:chgData name="Baiba Kaļķe" userId="S::baibak@edu.lu.lv::090b5955-d8cd-4512-94e7-80946276549e" providerId="AD" clId="Web-{DC1C8D9C-B1E6-4D30-B22D-C853FFB3124C}" dt="2021-09-20T17:31:23.743" v="35" actId="20577"/>
          <ac:spMkLst>
            <pc:docMk/>
            <pc:sldMk cId="1913455013" sldId="269"/>
            <ac:spMk id="3" creationId="{1B2C4073-AF55-428D-812D-B8A682887D96}"/>
          </ac:spMkLst>
        </pc:spChg>
      </pc:sldChg>
      <pc:sldChg chg="modSp">
        <pc:chgData name="Baiba Kaļķe" userId="S::baibak@edu.lu.lv::090b5955-d8cd-4512-94e7-80946276549e" providerId="AD" clId="Web-{DC1C8D9C-B1E6-4D30-B22D-C853FFB3124C}" dt="2021-09-20T17:31:42.430" v="48" actId="20577"/>
        <pc:sldMkLst>
          <pc:docMk/>
          <pc:sldMk cId="517325660" sldId="270"/>
        </pc:sldMkLst>
        <pc:spChg chg="mod">
          <ac:chgData name="Baiba Kaļķe" userId="S::baibak@edu.lu.lv::090b5955-d8cd-4512-94e7-80946276549e" providerId="AD" clId="Web-{DC1C8D9C-B1E6-4D30-B22D-C853FFB3124C}" dt="2021-09-20T17:31:42.430" v="48" actId="20577"/>
          <ac:spMkLst>
            <pc:docMk/>
            <pc:sldMk cId="517325660" sldId="270"/>
            <ac:spMk id="3" creationId="{8004927F-A96E-4F99-98B8-3B48CC70725E}"/>
          </ac:spMkLst>
        </pc:spChg>
      </pc:sldChg>
      <pc:sldChg chg="modSp">
        <pc:chgData name="Baiba Kaļķe" userId="S::baibak@edu.lu.lv::090b5955-d8cd-4512-94e7-80946276549e" providerId="AD" clId="Web-{DC1C8D9C-B1E6-4D30-B22D-C853FFB3124C}" dt="2021-09-20T17:32:37.322" v="58" actId="20577"/>
        <pc:sldMkLst>
          <pc:docMk/>
          <pc:sldMk cId="687458119" sldId="271"/>
        </pc:sldMkLst>
        <pc:spChg chg="mod">
          <ac:chgData name="Baiba Kaļķe" userId="S::baibak@edu.lu.lv::090b5955-d8cd-4512-94e7-80946276549e" providerId="AD" clId="Web-{DC1C8D9C-B1E6-4D30-B22D-C853FFB3124C}" dt="2021-09-20T17:31:58.509" v="51" actId="20577"/>
          <ac:spMkLst>
            <pc:docMk/>
            <pc:sldMk cId="687458119" sldId="271"/>
            <ac:spMk id="9" creationId="{B10DF0B6-7217-4365-90CD-6881E27DFC50}"/>
          </ac:spMkLst>
        </pc:spChg>
        <pc:spChg chg="mod">
          <ac:chgData name="Baiba Kaļķe" userId="S::baibak@edu.lu.lv::090b5955-d8cd-4512-94e7-80946276549e" providerId="AD" clId="Web-{DC1C8D9C-B1E6-4D30-B22D-C853FFB3124C}" dt="2021-09-20T17:32:10.400" v="55" actId="20577"/>
          <ac:spMkLst>
            <pc:docMk/>
            <pc:sldMk cId="687458119" sldId="271"/>
            <ac:spMk id="14" creationId="{24566258-0C35-48BE-A826-515D0C9DC94E}"/>
          </ac:spMkLst>
        </pc:spChg>
        <pc:spChg chg="mod">
          <ac:chgData name="Baiba Kaļķe" userId="S::baibak@edu.lu.lv::090b5955-d8cd-4512-94e7-80946276549e" providerId="AD" clId="Web-{DC1C8D9C-B1E6-4D30-B22D-C853FFB3124C}" dt="2021-09-20T17:32:34.947" v="57" actId="20577"/>
          <ac:spMkLst>
            <pc:docMk/>
            <pc:sldMk cId="687458119" sldId="271"/>
            <ac:spMk id="16" creationId="{7829A3AC-0887-420A-A678-A8688B8E0C6F}"/>
          </ac:spMkLst>
        </pc:spChg>
        <pc:spChg chg="mod">
          <ac:chgData name="Baiba Kaļķe" userId="S::baibak@edu.lu.lv::090b5955-d8cd-4512-94e7-80946276549e" providerId="AD" clId="Web-{DC1C8D9C-B1E6-4D30-B22D-C853FFB3124C}" dt="2021-09-20T17:32:37.322" v="58" actId="20577"/>
          <ac:spMkLst>
            <pc:docMk/>
            <pc:sldMk cId="687458119" sldId="271"/>
            <ac:spMk id="19" creationId="{AAA04547-A179-4E0E-ACE9-527F1D918347}"/>
          </ac:spMkLst>
        </pc:spChg>
      </pc:sldChg>
      <pc:sldChg chg="modSp">
        <pc:chgData name="Baiba Kaļķe" userId="S::baibak@edu.lu.lv::090b5955-d8cd-4512-94e7-80946276549e" providerId="AD" clId="Web-{DC1C8D9C-B1E6-4D30-B22D-C853FFB3124C}" dt="2021-09-20T17:33:53.011" v="93" actId="20577"/>
        <pc:sldMkLst>
          <pc:docMk/>
          <pc:sldMk cId="1450313289" sldId="272"/>
        </pc:sldMkLst>
        <pc:spChg chg="mod">
          <ac:chgData name="Baiba Kaļķe" userId="S::baibak@edu.lu.lv::090b5955-d8cd-4512-94e7-80946276549e" providerId="AD" clId="Web-{DC1C8D9C-B1E6-4D30-B22D-C853FFB3124C}" dt="2021-09-20T17:33:47.823" v="90" actId="20577"/>
          <ac:spMkLst>
            <pc:docMk/>
            <pc:sldMk cId="1450313289" sldId="272"/>
            <ac:spMk id="6" creationId="{B879C571-6850-4AEF-BDE9-1C234FCFCC3B}"/>
          </ac:spMkLst>
        </pc:spChg>
        <pc:spChg chg="mod">
          <ac:chgData name="Baiba Kaļķe" userId="S::baibak@edu.lu.lv::090b5955-d8cd-4512-94e7-80946276549e" providerId="AD" clId="Web-{DC1C8D9C-B1E6-4D30-B22D-C853FFB3124C}" dt="2021-09-20T17:33:53.011" v="93" actId="20577"/>
          <ac:spMkLst>
            <pc:docMk/>
            <pc:sldMk cId="1450313289" sldId="272"/>
            <ac:spMk id="14" creationId="{9CBFD8E4-01EF-479E-9DA6-9C37931C113F}"/>
          </ac:spMkLst>
        </pc:spChg>
      </pc:sldChg>
      <pc:sldChg chg="modSp">
        <pc:chgData name="Baiba Kaļķe" userId="S::baibak@edu.lu.lv::090b5955-d8cd-4512-94e7-80946276549e" providerId="AD" clId="Web-{DC1C8D9C-B1E6-4D30-B22D-C853FFB3124C}" dt="2021-09-20T17:34:45.746" v="104" actId="20577"/>
        <pc:sldMkLst>
          <pc:docMk/>
          <pc:sldMk cId="1053339159" sldId="273"/>
        </pc:sldMkLst>
        <pc:spChg chg="mod">
          <ac:chgData name="Baiba Kaļķe" userId="S::baibak@edu.lu.lv::090b5955-d8cd-4512-94e7-80946276549e" providerId="AD" clId="Web-{DC1C8D9C-B1E6-4D30-B22D-C853FFB3124C}" dt="2021-09-20T17:34:45.746" v="104" actId="20577"/>
          <ac:spMkLst>
            <pc:docMk/>
            <pc:sldMk cId="1053339159" sldId="273"/>
            <ac:spMk id="9" creationId="{67A41A98-4333-4982-B87E-15A79E522C25}"/>
          </ac:spMkLst>
        </pc:spChg>
      </pc:sldChg>
      <pc:sldChg chg="modSp">
        <pc:chgData name="Baiba Kaļķe" userId="S::baibak@edu.lu.lv::090b5955-d8cd-4512-94e7-80946276549e" providerId="AD" clId="Web-{DC1C8D9C-B1E6-4D30-B22D-C853FFB3124C}" dt="2021-09-20T17:35:18.794" v="107" actId="20577"/>
        <pc:sldMkLst>
          <pc:docMk/>
          <pc:sldMk cId="177364324" sldId="275"/>
        </pc:sldMkLst>
        <pc:spChg chg="mod">
          <ac:chgData name="Baiba Kaļķe" userId="S::baibak@edu.lu.lv::090b5955-d8cd-4512-94e7-80946276549e" providerId="AD" clId="Web-{DC1C8D9C-B1E6-4D30-B22D-C853FFB3124C}" dt="2021-09-20T17:35:18.794" v="107" actId="20577"/>
          <ac:spMkLst>
            <pc:docMk/>
            <pc:sldMk cId="177364324" sldId="275"/>
            <ac:spMk id="6" creationId="{72A4B439-6998-44B7-82F8-109706EE9247}"/>
          </ac:spMkLst>
        </pc:spChg>
      </pc:sldChg>
      <pc:sldChg chg="modSp">
        <pc:chgData name="Baiba Kaļķe" userId="S::baibak@edu.lu.lv::090b5955-d8cd-4512-94e7-80946276549e" providerId="AD" clId="Web-{DC1C8D9C-B1E6-4D30-B22D-C853FFB3124C}" dt="2021-09-20T17:35:51.544" v="109" actId="20577"/>
        <pc:sldMkLst>
          <pc:docMk/>
          <pc:sldMk cId="3139829403" sldId="278"/>
        </pc:sldMkLst>
        <pc:spChg chg="mod">
          <ac:chgData name="Baiba Kaļķe" userId="S::baibak@edu.lu.lv::090b5955-d8cd-4512-94e7-80946276549e" providerId="AD" clId="Web-{DC1C8D9C-B1E6-4D30-B22D-C853FFB3124C}" dt="2021-09-20T17:35:51.544" v="109" actId="20577"/>
          <ac:spMkLst>
            <pc:docMk/>
            <pc:sldMk cId="3139829403" sldId="278"/>
            <ac:spMk id="9" creationId="{23CA3105-42D8-4CC2-95A9-839E8407AD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a:t>
            </a:fld>
            <a:endParaRPr lang="en-GB"/>
          </a:p>
        </p:txBody>
      </p:sp>
    </p:spTree>
    <p:extLst>
      <p:ext uri="{BB962C8B-B14F-4D97-AF65-F5344CB8AC3E}">
        <p14:creationId xmlns="" xmlns:p14="http://schemas.microsoft.com/office/powerpoint/2010/main" val="2236981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10</a:t>
            </a:fld>
            <a:endParaRPr lang="en-GB"/>
          </a:p>
        </p:txBody>
      </p:sp>
    </p:spTree>
    <p:extLst>
      <p:ext uri="{BB962C8B-B14F-4D97-AF65-F5344CB8AC3E}">
        <p14:creationId xmlns="" xmlns:p14="http://schemas.microsoft.com/office/powerpoint/2010/main" val="98743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11</a:t>
            </a:fld>
            <a:endParaRPr lang="en-GB"/>
          </a:p>
        </p:txBody>
      </p:sp>
    </p:spTree>
    <p:extLst>
      <p:ext uri="{BB962C8B-B14F-4D97-AF65-F5344CB8AC3E}">
        <p14:creationId xmlns="" xmlns:p14="http://schemas.microsoft.com/office/powerpoint/2010/main" val="415095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13</a:t>
            </a:fld>
            <a:endParaRPr lang="en-GB"/>
          </a:p>
        </p:txBody>
      </p:sp>
    </p:spTree>
    <p:extLst>
      <p:ext uri="{BB962C8B-B14F-4D97-AF65-F5344CB8AC3E}">
        <p14:creationId xmlns="" xmlns:p14="http://schemas.microsoft.com/office/powerpoint/2010/main" val="2424234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14</a:t>
            </a:fld>
            <a:endParaRPr lang="en-GB"/>
          </a:p>
        </p:txBody>
      </p:sp>
    </p:spTree>
    <p:extLst>
      <p:ext uri="{BB962C8B-B14F-4D97-AF65-F5344CB8AC3E}">
        <p14:creationId xmlns="" xmlns:p14="http://schemas.microsoft.com/office/powerpoint/2010/main" val="252586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15</a:t>
            </a:fld>
            <a:endParaRPr lang="en-GB"/>
          </a:p>
        </p:txBody>
      </p:sp>
    </p:spTree>
    <p:extLst>
      <p:ext uri="{BB962C8B-B14F-4D97-AF65-F5344CB8AC3E}">
        <p14:creationId xmlns="" xmlns:p14="http://schemas.microsoft.com/office/powerpoint/2010/main" val="1310808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16</a:t>
            </a:fld>
            <a:endParaRPr lang="en-GB"/>
          </a:p>
        </p:txBody>
      </p:sp>
    </p:spTree>
    <p:extLst>
      <p:ext uri="{BB962C8B-B14F-4D97-AF65-F5344CB8AC3E}">
        <p14:creationId xmlns="" xmlns:p14="http://schemas.microsoft.com/office/powerpoint/2010/main" val="5966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2</a:t>
            </a:fld>
            <a:endParaRPr lang="en-GB"/>
          </a:p>
        </p:txBody>
      </p:sp>
    </p:spTree>
    <p:extLst>
      <p:ext uri="{BB962C8B-B14F-4D97-AF65-F5344CB8AC3E}">
        <p14:creationId xmlns="" xmlns:p14="http://schemas.microsoft.com/office/powerpoint/2010/main" val="44699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3</a:t>
            </a:fld>
            <a:endParaRPr lang="en-GB"/>
          </a:p>
        </p:txBody>
      </p:sp>
    </p:spTree>
    <p:extLst>
      <p:ext uri="{BB962C8B-B14F-4D97-AF65-F5344CB8AC3E}">
        <p14:creationId xmlns="" xmlns:p14="http://schemas.microsoft.com/office/powerpoint/2010/main" val="198834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4</a:t>
            </a:fld>
            <a:endParaRPr lang="en-GB"/>
          </a:p>
        </p:txBody>
      </p:sp>
    </p:spTree>
    <p:extLst>
      <p:ext uri="{BB962C8B-B14F-4D97-AF65-F5344CB8AC3E}">
        <p14:creationId xmlns="" xmlns:p14="http://schemas.microsoft.com/office/powerpoint/2010/main" val="246838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5</a:t>
            </a:fld>
            <a:endParaRPr lang="en-GB"/>
          </a:p>
        </p:txBody>
      </p:sp>
    </p:spTree>
    <p:extLst>
      <p:ext uri="{BB962C8B-B14F-4D97-AF65-F5344CB8AC3E}">
        <p14:creationId xmlns="" xmlns:p14="http://schemas.microsoft.com/office/powerpoint/2010/main" val="2939097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6</a:t>
            </a:fld>
            <a:endParaRPr lang="en-GB"/>
          </a:p>
        </p:txBody>
      </p:sp>
    </p:spTree>
    <p:extLst>
      <p:ext uri="{BB962C8B-B14F-4D97-AF65-F5344CB8AC3E}">
        <p14:creationId xmlns="" xmlns:p14="http://schemas.microsoft.com/office/powerpoint/2010/main" val="3331093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7</a:t>
            </a:fld>
            <a:endParaRPr lang="en-GB"/>
          </a:p>
        </p:txBody>
      </p:sp>
    </p:spTree>
    <p:extLst>
      <p:ext uri="{BB962C8B-B14F-4D97-AF65-F5344CB8AC3E}">
        <p14:creationId xmlns="" xmlns:p14="http://schemas.microsoft.com/office/powerpoint/2010/main" val="278209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8</a:t>
            </a:fld>
            <a:endParaRPr lang="en-GB"/>
          </a:p>
        </p:txBody>
      </p:sp>
    </p:spTree>
    <p:extLst>
      <p:ext uri="{BB962C8B-B14F-4D97-AF65-F5344CB8AC3E}">
        <p14:creationId xmlns="" xmlns:p14="http://schemas.microsoft.com/office/powerpoint/2010/main" val="328844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9</a:t>
            </a:fld>
            <a:endParaRPr lang="en-GB"/>
          </a:p>
        </p:txBody>
      </p:sp>
    </p:spTree>
    <p:extLst>
      <p:ext uri="{BB962C8B-B14F-4D97-AF65-F5344CB8AC3E}">
        <p14:creationId xmlns="" xmlns:p14="http://schemas.microsoft.com/office/powerpoint/2010/main" val="404091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60031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14909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405686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71497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3716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71277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50927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77658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857931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66339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322820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2578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10"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1"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2" name="Picture 11"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42078518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mailto:https://www.youtube.com/watch?v=b0O0pRAvIB"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www.youtube.com/watch?v=QX_oy9614HQ"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 name="Picture 1">
            <a:extLst>
              <a:ext uri="{FF2B5EF4-FFF2-40B4-BE49-F238E27FC236}">
                <a16:creationId xmlns="" xmlns:a16="http://schemas.microsoft.com/office/drawing/2014/main" id="{8D633DB8-BD13-4A33-A5BE-A7656046BF35}"/>
              </a:ext>
            </a:extLst>
          </p:cNvPr>
          <p:cNvPicPr>
            <a:picLocks noChangeAspect="1"/>
          </p:cNvPicPr>
          <p:nvPr/>
        </p:nvPicPr>
        <p:blipFill>
          <a:blip r:embed="rId3" cstate="print"/>
          <a:stretch>
            <a:fillRect/>
          </a:stretch>
        </p:blipFill>
        <p:spPr>
          <a:xfrm>
            <a:off x="8203563" y="2147815"/>
            <a:ext cx="2969443" cy="2514128"/>
          </a:xfrm>
          <a:prstGeom prst="rect">
            <a:avLst/>
          </a:prstGeom>
        </p:spPr>
      </p:pic>
      <p:sp>
        <p:nvSpPr>
          <p:cNvPr id="3" name="TextBox 2">
            <a:extLst>
              <a:ext uri="{FF2B5EF4-FFF2-40B4-BE49-F238E27FC236}">
                <a16:creationId xmlns="" xmlns:a16="http://schemas.microsoft.com/office/drawing/2014/main" id="{E6ECA40A-5B42-45B3-850D-1DDAAFEB001E}"/>
              </a:ext>
            </a:extLst>
          </p:cNvPr>
          <p:cNvSpPr txBox="1"/>
          <p:nvPr/>
        </p:nvSpPr>
        <p:spPr>
          <a:xfrm>
            <a:off x="815974" y="734482"/>
            <a:ext cx="6682105" cy="4154984"/>
          </a:xfrm>
          <a:prstGeom prst="rect">
            <a:avLst/>
          </a:prstGeom>
          <a:noFill/>
        </p:spPr>
        <p:txBody>
          <a:bodyPr wrap="square" rtlCol="0">
            <a:spAutoFit/>
          </a:bodyPr>
          <a:lstStyle/>
          <a:p>
            <a:pPr algn="ctr"/>
            <a:r>
              <a:rPr lang="lv-LV" sz="4400" dirty="0"/>
              <a:t>9. Klase</a:t>
            </a:r>
          </a:p>
          <a:p>
            <a:pPr algn="ctr"/>
            <a:r>
              <a:rPr lang="lv-LV" sz="4400" dirty="0"/>
              <a:t>Tēma: Tiešsaistes pasaule</a:t>
            </a:r>
          </a:p>
          <a:p>
            <a:pPr algn="ctr"/>
            <a:endParaRPr lang="lv-LV" sz="4400" dirty="0"/>
          </a:p>
          <a:p>
            <a:pPr algn="ctr"/>
            <a:r>
              <a:rPr lang="lv-LV" sz="4400" dirty="0"/>
              <a:t>2. nodarbība: Tiešsaistes azartspēles, impulsivitāte un atliktais gandarījums</a:t>
            </a:r>
            <a:endParaRPr lang="en-GB" sz="4400" dirty="0"/>
          </a:p>
        </p:txBody>
      </p:sp>
      <p:sp>
        <p:nvSpPr>
          <p:cNvPr id="6" name="TextBox 5">
            <a:extLst>
              <a:ext uri="{FF2B5EF4-FFF2-40B4-BE49-F238E27FC236}">
                <a16:creationId xmlns="" xmlns:a16="http://schemas.microsoft.com/office/drawing/2014/main" id="{53FB5322-432B-435B-BA00-F72EFAAFEFD2}"/>
              </a:ext>
            </a:extLst>
          </p:cNvPr>
          <p:cNvSpPr txBox="1"/>
          <p:nvPr/>
        </p:nvSpPr>
        <p:spPr>
          <a:xfrm>
            <a:off x="3590443" y="5292521"/>
            <a:ext cx="5011111" cy="830997"/>
          </a:xfrm>
          <a:prstGeom prst="rect">
            <a:avLst/>
          </a:prstGeom>
          <a:noFill/>
        </p:spPr>
        <p:txBody>
          <a:bodyPr wrap="square" rtlCol="0">
            <a:spAutoFit/>
          </a:bodyPr>
          <a:lstStyle/>
          <a:p>
            <a:pPr algn="ctr"/>
            <a:r>
              <a:rPr lang="lv-LV" sz="2400" b="1" dirty="0"/>
              <a:t>Tiešsaistes azartspēles impulsivitāte un atliktais gandarījums</a:t>
            </a:r>
            <a:endParaRPr lang="en-GB" sz="2400" b="1" dirty="0">
              <a:solidFill>
                <a:srgbClr val="FF0000"/>
              </a:solidFill>
            </a:endParaRPr>
          </a:p>
        </p:txBody>
      </p:sp>
    </p:spTree>
    <p:extLst>
      <p:ext uri="{BB962C8B-B14F-4D97-AF65-F5344CB8AC3E}">
        <p14:creationId xmlns="" xmlns:p14="http://schemas.microsoft.com/office/powerpoint/2010/main" val="118669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Rectangle 5">
            <a:extLst>
              <a:ext uri="{FF2B5EF4-FFF2-40B4-BE49-F238E27FC236}">
                <a16:creationId xmlns="" xmlns:a16="http://schemas.microsoft.com/office/drawing/2014/main" id="{72A4B439-6998-44B7-82F8-109706EE9247}"/>
              </a:ext>
            </a:extLst>
          </p:cNvPr>
          <p:cNvSpPr/>
          <p:nvPr/>
        </p:nvSpPr>
        <p:spPr>
          <a:xfrm>
            <a:off x="602553" y="1559512"/>
            <a:ext cx="7598767" cy="4524315"/>
          </a:xfrm>
          <a:prstGeom prst="rect">
            <a:avLst/>
          </a:prstGeom>
        </p:spPr>
        <p:txBody>
          <a:bodyPr wrap="square" lIns="91440" tIns="45720" rIns="91440" bIns="45720" anchor="t">
            <a:spAutoFit/>
          </a:bodyPr>
          <a:lstStyle/>
          <a:p>
            <a:r>
              <a:rPr lang="lv-LV" sz="2400" b="1" dirty="0"/>
              <a:t>Reklāmas</a:t>
            </a:r>
          </a:p>
          <a:p>
            <a:endParaRPr lang="lv-LV" sz="2400" dirty="0"/>
          </a:p>
          <a:p>
            <a:r>
              <a:rPr lang="lv-LV" sz="2400" dirty="0"/>
              <a:t>Kā azartspēļu reklāmas piesaista cilvēkus tiešsaistes azartspēlēm? </a:t>
            </a:r>
          </a:p>
          <a:p>
            <a:endParaRPr lang="lv-LV" sz="2400" dirty="0"/>
          </a:p>
          <a:p>
            <a:r>
              <a:rPr lang="lv-LV" sz="2400" dirty="0"/>
              <a:t>Aplūko nākamajos slaidos dažādas tiešsaistes azartspēļu reklāmas, un pārrunājiet dažādus veidus, kā uzņēmumi cenšas ievilināt cilvēkus azartspēlēs un mazināt impulsu kontroli!</a:t>
            </a:r>
          </a:p>
          <a:p>
            <a:endParaRPr lang="lv-LV" sz="2400" dirty="0"/>
          </a:p>
          <a:p>
            <a:r>
              <a:rPr lang="lv-LV" sz="2400" b="1" dirty="0"/>
              <a:t>Kādi paņēmieni izmantoti azartspēļu reklāmās, lai piesaistītu potenciālos klientus? </a:t>
            </a:r>
            <a:endParaRPr lang="lv-LV" sz="2400" b="1" dirty="0">
              <a:cs typeface="Calibri"/>
            </a:endParaRPr>
          </a:p>
        </p:txBody>
      </p:sp>
      <p:pic>
        <p:nvPicPr>
          <p:cNvPr id="13" name="Picture 12">
            <a:extLst>
              <a:ext uri="{FF2B5EF4-FFF2-40B4-BE49-F238E27FC236}">
                <a16:creationId xmlns="" xmlns:a16="http://schemas.microsoft.com/office/drawing/2014/main" id="{AD52D1FC-41D7-44A2-A71B-AB1DDAFC3E5F}"/>
              </a:ext>
            </a:extLst>
          </p:cNvPr>
          <p:cNvPicPr>
            <a:picLocks noChangeAspect="1"/>
          </p:cNvPicPr>
          <p:nvPr/>
        </p:nvPicPr>
        <p:blipFill>
          <a:blip r:embed="rId3" cstate="print"/>
          <a:stretch>
            <a:fillRect/>
          </a:stretch>
        </p:blipFill>
        <p:spPr>
          <a:xfrm>
            <a:off x="9040482" y="2853413"/>
            <a:ext cx="2516258" cy="1489313"/>
          </a:xfrm>
          <a:prstGeom prst="rect">
            <a:avLst/>
          </a:prstGeom>
        </p:spPr>
      </p:pic>
    </p:spTree>
    <p:extLst>
      <p:ext uri="{BB962C8B-B14F-4D97-AF65-F5344CB8AC3E}">
        <p14:creationId xmlns="" xmlns:p14="http://schemas.microsoft.com/office/powerpoint/2010/main" val="118710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300058F-50C2-41A9-AE49-A1798719C0A0}"/>
              </a:ext>
            </a:extLst>
          </p:cNvPr>
          <p:cNvPicPr>
            <a:picLocks noChangeAspect="1"/>
          </p:cNvPicPr>
          <p:nvPr/>
        </p:nvPicPr>
        <p:blipFill rotWithShape="1">
          <a:blip r:embed="rId3" cstate="print"/>
          <a:srcRect l="3191" r="2" b="2"/>
          <a:stretch/>
        </p:blipFill>
        <p:spPr>
          <a:xfrm>
            <a:off x="6088088" y="3264090"/>
            <a:ext cx="6103911" cy="3593910"/>
          </a:xfrm>
          <a:prstGeom prst="rect">
            <a:avLst/>
          </a:prstGeom>
        </p:spPr>
      </p:pic>
      <p:pic>
        <p:nvPicPr>
          <p:cNvPr id="3" name="Attēls 2">
            <a:extLst>
              <a:ext uri="{FF2B5EF4-FFF2-40B4-BE49-F238E27FC236}">
                <a16:creationId xmlns="" xmlns:a16="http://schemas.microsoft.com/office/drawing/2014/main" id="{AE6947F9-D8A6-41E2-8DE0-49A794BBDDEC}"/>
              </a:ext>
            </a:extLst>
          </p:cNvPr>
          <p:cNvPicPr>
            <a:picLocks noChangeAspect="1"/>
          </p:cNvPicPr>
          <p:nvPr/>
        </p:nvPicPr>
        <p:blipFill rotWithShape="1">
          <a:blip r:embed="rId4" cstate="print"/>
          <a:srcRect l="20973" r="22960"/>
          <a:stretch/>
        </p:blipFill>
        <p:spPr>
          <a:xfrm>
            <a:off x="926036" y="9"/>
            <a:ext cx="727991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 xmlns:p14="http://schemas.microsoft.com/office/powerpoint/2010/main" val="315948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s 6">
            <a:extLst>
              <a:ext uri="{FF2B5EF4-FFF2-40B4-BE49-F238E27FC236}">
                <a16:creationId xmlns="" xmlns:a16="http://schemas.microsoft.com/office/drawing/2014/main" id="{839B4229-A6EF-4933-B586-8DC00CF059F7}"/>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6540187" y="234112"/>
            <a:ext cx="3499990" cy="3945613"/>
          </a:xfrm>
          <a:prstGeom prst="rect">
            <a:avLst/>
          </a:prstGeom>
        </p:spPr>
      </p:pic>
      <p:sp>
        <p:nvSpPr>
          <p:cNvPr id="2" name="Virsraksts 1">
            <a:extLst>
              <a:ext uri="{FF2B5EF4-FFF2-40B4-BE49-F238E27FC236}">
                <a16:creationId xmlns="" xmlns:a16="http://schemas.microsoft.com/office/drawing/2014/main" id="{15693544-9EAA-4E62-8C3F-35CDB11F0CE9}"/>
              </a:ext>
            </a:extLst>
          </p:cNvPr>
          <p:cNvSpPr>
            <a:spLocks noGrp="1"/>
          </p:cNvSpPr>
          <p:nvPr>
            <p:ph type="title"/>
          </p:nvPr>
        </p:nvSpPr>
        <p:spPr/>
        <p:txBody>
          <a:bodyPr/>
          <a:lstStyle/>
          <a:p>
            <a:endParaRPr lang="lv-LV" dirty="0"/>
          </a:p>
        </p:txBody>
      </p:sp>
      <p:pic>
        <p:nvPicPr>
          <p:cNvPr id="4" name="Satura vietturis 3">
            <a:extLst>
              <a:ext uri="{FF2B5EF4-FFF2-40B4-BE49-F238E27FC236}">
                <a16:creationId xmlns="" xmlns:a16="http://schemas.microsoft.com/office/drawing/2014/main" id="{2278C9C1-41B2-4CC6-9960-FED9714E60FA}"/>
              </a:ext>
            </a:extLst>
          </p:cNvPr>
          <p:cNvPicPr>
            <a:picLocks noGrp="1" noChangeAspect="1"/>
          </p:cNvPicPr>
          <p:nvPr>
            <p:ph idx="1"/>
          </p:nvPr>
        </p:nvPicPr>
        <p:blipFill>
          <a:blip r:embed="rId3" cstate="print"/>
          <a:stretch>
            <a:fillRect/>
          </a:stretch>
        </p:blipFill>
        <p:spPr>
          <a:xfrm>
            <a:off x="253080" y="234112"/>
            <a:ext cx="5154036" cy="2913151"/>
          </a:xfrm>
          <a:prstGeom prst="rect">
            <a:avLst/>
          </a:prstGeom>
        </p:spPr>
      </p:pic>
      <p:pic>
        <p:nvPicPr>
          <p:cNvPr id="5" name="Attēls 4">
            <a:extLst>
              <a:ext uri="{FF2B5EF4-FFF2-40B4-BE49-F238E27FC236}">
                <a16:creationId xmlns="" xmlns:a16="http://schemas.microsoft.com/office/drawing/2014/main" id="{BE604AE3-8A96-4685-A7EC-1E5C88400DD5}"/>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p:blipFill>
        <p:spPr>
          <a:xfrm>
            <a:off x="219421" y="3111108"/>
            <a:ext cx="6567743" cy="3190516"/>
          </a:xfrm>
          <a:prstGeom prst="rect">
            <a:avLst/>
          </a:prstGeom>
        </p:spPr>
      </p:pic>
      <p:pic>
        <p:nvPicPr>
          <p:cNvPr id="6" name="Attēls 5">
            <a:extLst>
              <a:ext uri="{FF2B5EF4-FFF2-40B4-BE49-F238E27FC236}">
                <a16:creationId xmlns="" xmlns:a16="http://schemas.microsoft.com/office/drawing/2014/main" id="{83C2E541-DC8A-453D-BC14-66D233BC966E}"/>
              </a:ext>
            </a:extLst>
          </p:cNvPr>
          <p:cNvPicPr>
            <a:picLocks noChangeAspect="1"/>
          </p:cNvPicPr>
          <p:nvPr/>
        </p:nvPicPr>
        <p:blipFill>
          <a:blip r:embed="rId5" cstate="print"/>
          <a:stretch>
            <a:fillRect/>
          </a:stretch>
        </p:blipFill>
        <p:spPr>
          <a:xfrm>
            <a:off x="7357234" y="4127946"/>
            <a:ext cx="3499990" cy="2173678"/>
          </a:xfrm>
          <a:prstGeom prst="rect">
            <a:avLst/>
          </a:prstGeom>
        </p:spPr>
      </p:pic>
    </p:spTree>
    <p:extLst>
      <p:ext uri="{BB962C8B-B14F-4D97-AF65-F5344CB8AC3E}">
        <p14:creationId xmlns="" xmlns:p14="http://schemas.microsoft.com/office/powerpoint/2010/main" val="2406040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 xmlns:a16="http://schemas.microsoft.com/office/drawing/2014/main" id="{1117CF96-D238-4F40-9591-6F7D24A01127}"/>
              </a:ext>
            </a:extLst>
          </p:cNvPr>
          <p:cNvSpPr/>
          <p:nvPr/>
        </p:nvSpPr>
        <p:spPr>
          <a:xfrm>
            <a:off x="820385" y="979193"/>
            <a:ext cx="3594484" cy="4278094"/>
          </a:xfrm>
          <a:prstGeom prst="rect">
            <a:avLst/>
          </a:prstGeom>
        </p:spPr>
        <p:txBody>
          <a:bodyPr wrap="square">
            <a:spAutoFit/>
          </a:bodyPr>
          <a:lstStyle/>
          <a:p>
            <a:r>
              <a:rPr lang="lv-LV" sz="2800" dirty="0"/>
              <a:t>Vai reklāmās redzēji šādu informāciju:</a:t>
            </a:r>
          </a:p>
          <a:p>
            <a:endParaRPr lang="lv-LV" sz="2400" dirty="0"/>
          </a:p>
          <a:p>
            <a:pPr marL="457200" indent="-457200">
              <a:buFont typeface="Arial" pitchFamily="34" charset="0"/>
              <a:buChar char="•"/>
            </a:pPr>
            <a:r>
              <a:rPr lang="lv-LV" sz="2400" dirty="0"/>
              <a:t>uzņēmuma nosaukums,</a:t>
            </a:r>
            <a:br>
              <a:rPr lang="lv-LV" sz="2400" dirty="0"/>
            </a:br>
            <a:r>
              <a:rPr lang="lv-LV" sz="2400" dirty="0"/>
              <a:t>sauklis, </a:t>
            </a:r>
          </a:p>
          <a:p>
            <a:pPr marL="457200" indent="-457200">
              <a:buFont typeface="Arial" pitchFamily="34" charset="0"/>
              <a:buChar char="•"/>
            </a:pPr>
            <a:r>
              <a:rPr lang="lv-LV" sz="2400" dirty="0"/>
              <a:t>naudas piedāvājums, </a:t>
            </a:r>
          </a:p>
          <a:p>
            <a:pPr marL="457200" indent="-457200">
              <a:buFont typeface="Arial" pitchFamily="34" charset="0"/>
              <a:buChar char="•"/>
            </a:pPr>
            <a:r>
              <a:rPr lang="lv-LV" sz="2400" dirty="0"/>
              <a:t>pieejamība, </a:t>
            </a:r>
          </a:p>
          <a:p>
            <a:pPr marL="457200" indent="-457200">
              <a:buFont typeface="Arial" pitchFamily="34" charset="0"/>
              <a:buChar char="•"/>
            </a:pPr>
            <a:r>
              <a:rPr lang="lv-LV" sz="2400" dirty="0"/>
              <a:t>daudzveidība, </a:t>
            </a:r>
          </a:p>
          <a:p>
            <a:pPr marL="457200" indent="-457200">
              <a:buFont typeface="Arial" pitchFamily="34" charset="0"/>
              <a:buChar char="•"/>
            </a:pPr>
            <a:r>
              <a:rPr lang="lv-LV" sz="2400" dirty="0"/>
              <a:t>“lielo laimestu” un “labāko likmju” solījumi? </a:t>
            </a:r>
          </a:p>
        </p:txBody>
      </p:sp>
      <p:sp>
        <p:nvSpPr>
          <p:cNvPr id="13" name="Rectangle 12">
            <a:extLst>
              <a:ext uri="{FF2B5EF4-FFF2-40B4-BE49-F238E27FC236}">
                <a16:creationId xmlns="" xmlns:a16="http://schemas.microsoft.com/office/drawing/2014/main" id="{D80957F6-A8B8-4096-BEB1-22D7095FDB4B}"/>
              </a:ext>
            </a:extLst>
          </p:cNvPr>
          <p:cNvSpPr/>
          <p:nvPr/>
        </p:nvSpPr>
        <p:spPr>
          <a:xfrm>
            <a:off x="5382346" y="2147607"/>
            <a:ext cx="4823381" cy="369332"/>
          </a:xfrm>
          <a:prstGeom prst="rect">
            <a:avLst/>
          </a:prstGeom>
        </p:spPr>
        <p:txBody>
          <a:bodyPr wrap="square">
            <a:spAutoFit/>
          </a:bodyPr>
          <a:lstStyle/>
          <a:p>
            <a:pPr marL="71755" marR="71755"/>
            <a:r>
              <a:rPr lang="en-US" dirty="0"/>
              <a:t> </a:t>
            </a:r>
            <a:endParaRPr lang="en-GB" sz="2000" dirty="0"/>
          </a:p>
        </p:txBody>
      </p:sp>
      <p:pic>
        <p:nvPicPr>
          <p:cNvPr id="14" name="Picture 13">
            <a:extLst>
              <a:ext uri="{FF2B5EF4-FFF2-40B4-BE49-F238E27FC236}">
                <a16:creationId xmlns="" xmlns:a16="http://schemas.microsoft.com/office/drawing/2014/main" id="{DFDDB3D4-170D-4EA9-839B-F5C716D8D79F}"/>
              </a:ext>
            </a:extLst>
          </p:cNvPr>
          <p:cNvPicPr>
            <a:picLocks noChangeAspect="1"/>
          </p:cNvPicPr>
          <p:nvPr/>
        </p:nvPicPr>
        <p:blipFill>
          <a:blip r:embed="rId3" cstate="print"/>
          <a:stretch>
            <a:fillRect/>
          </a:stretch>
        </p:blipFill>
        <p:spPr>
          <a:xfrm>
            <a:off x="4414869" y="2325362"/>
            <a:ext cx="1934953" cy="1457187"/>
          </a:xfrm>
          <a:prstGeom prst="rect">
            <a:avLst/>
          </a:prstGeom>
        </p:spPr>
      </p:pic>
      <p:sp>
        <p:nvSpPr>
          <p:cNvPr id="16" name="Rectangle 15">
            <a:extLst>
              <a:ext uri="{FF2B5EF4-FFF2-40B4-BE49-F238E27FC236}">
                <a16:creationId xmlns="" xmlns:a16="http://schemas.microsoft.com/office/drawing/2014/main" id="{834436C2-C24B-4898-9777-7886641A17F9}"/>
              </a:ext>
            </a:extLst>
          </p:cNvPr>
          <p:cNvSpPr/>
          <p:nvPr/>
        </p:nvSpPr>
        <p:spPr>
          <a:xfrm>
            <a:off x="6674159" y="1402040"/>
            <a:ext cx="3913961" cy="4893647"/>
          </a:xfrm>
          <a:prstGeom prst="rect">
            <a:avLst/>
          </a:prstGeom>
        </p:spPr>
        <p:txBody>
          <a:bodyPr wrap="square">
            <a:spAutoFit/>
          </a:bodyPr>
          <a:lstStyle/>
          <a:p>
            <a:r>
              <a:rPr lang="lv-LV" sz="2400" dirty="0"/>
              <a:t>Vai, tavuprāt, azartspēlēs iesaistīto cilvēku ikdiena atbilst tam, ko rāda reklāmās?</a:t>
            </a:r>
          </a:p>
          <a:p>
            <a:endParaRPr lang="lv-LV" sz="2400" dirty="0"/>
          </a:p>
          <a:p>
            <a:r>
              <a:rPr lang="lv-LV" sz="2400" dirty="0"/>
              <a:t>Kāpēc, tavuprāt, azartspēļu vietnes piedāvā iespēju par brīvu uzsākt spēlēšanu tiem, kuri tikko reģistrējies? </a:t>
            </a:r>
          </a:p>
          <a:p>
            <a:endParaRPr lang="lv-LV" sz="2400" dirty="0"/>
          </a:p>
          <a:p>
            <a:r>
              <a:rPr lang="lv-LV" sz="2400" dirty="0"/>
              <a:t>Kā vēl azartspēļu vietnes mēģina rosināt interesi, lai cilvēki turpinātu spēlēt viņu vietnē?</a:t>
            </a:r>
          </a:p>
        </p:txBody>
      </p:sp>
    </p:spTree>
    <p:extLst>
      <p:ext uri="{BB962C8B-B14F-4D97-AF65-F5344CB8AC3E}">
        <p14:creationId xmlns="" xmlns:p14="http://schemas.microsoft.com/office/powerpoint/2010/main" val="181196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 xmlns:a16="http://schemas.microsoft.com/office/drawing/2014/main" id="{23CA3105-42D8-4CC2-95A9-839E8407ADBF}"/>
              </a:ext>
            </a:extLst>
          </p:cNvPr>
          <p:cNvSpPr/>
          <p:nvPr/>
        </p:nvSpPr>
        <p:spPr>
          <a:xfrm>
            <a:off x="499477" y="1441318"/>
            <a:ext cx="7356635" cy="2708434"/>
          </a:xfrm>
          <a:prstGeom prst="rect">
            <a:avLst/>
          </a:prstGeom>
        </p:spPr>
        <p:txBody>
          <a:bodyPr wrap="square" lIns="91440" tIns="45720" rIns="91440" bIns="45720" anchor="t">
            <a:spAutoFit/>
          </a:bodyPr>
          <a:lstStyle/>
          <a:p>
            <a:r>
              <a:rPr lang="lv-LV" sz="2400" b="1" dirty="0"/>
              <a:t>Vienaudžu ietekme</a:t>
            </a:r>
          </a:p>
          <a:p>
            <a:pPr marL="71755" marR="71755"/>
            <a:endParaRPr lang="en-GB" sz="2000" dirty="0"/>
          </a:p>
          <a:p>
            <a:r>
              <a:rPr lang="lv-LV" sz="2000" dirty="0"/>
              <a:t>Vienaudžu atzinības meklēšana vai vienaudžu izdarītais spiediens/ietekme var būt nozīmīgs stimuls uzsākt azartspēles.</a:t>
            </a:r>
          </a:p>
          <a:p>
            <a:r>
              <a:rPr lang="lv-LV" sz="2000" dirty="0"/>
              <a:t> </a:t>
            </a:r>
          </a:p>
          <a:p>
            <a:r>
              <a:rPr lang="lv-LV" sz="2000" dirty="0"/>
              <a:t>Vienaudžu izdarītais spiediens ir situācija, kurā jaunietis jūtas spiests darīt to, ko vienaudži vēlas, vai dara paši, vadoties no iekšējas nepieciešamības tikt pieņemtam vai no bailēm tikt izstumtam</a:t>
            </a:r>
            <a:r>
              <a:rPr lang="lv-LV" sz="2400" dirty="0"/>
              <a:t>.</a:t>
            </a:r>
          </a:p>
        </p:txBody>
      </p:sp>
      <p:sp>
        <p:nvSpPr>
          <p:cNvPr id="14" name="Rectangle 13">
            <a:extLst>
              <a:ext uri="{FF2B5EF4-FFF2-40B4-BE49-F238E27FC236}">
                <a16:creationId xmlns="" xmlns:a16="http://schemas.microsoft.com/office/drawing/2014/main" id="{4E9C813A-17A3-44BC-8CC5-F9A60D967A4F}"/>
              </a:ext>
            </a:extLst>
          </p:cNvPr>
          <p:cNvSpPr/>
          <p:nvPr/>
        </p:nvSpPr>
        <p:spPr>
          <a:xfrm>
            <a:off x="6420590" y="4248970"/>
            <a:ext cx="3506787" cy="1938992"/>
          </a:xfrm>
          <a:prstGeom prst="rect">
            <a:avLst/>
          </a:prstGeom>
        </p:spPr>
        <p:txBody>
          <a:bodyPr wrap="square">
            <a:spAutoFit/>
          </a:bodyPr>
          <a:lstStyle/>
          <a:p>
            <a:r>
              <a:rPr lang="lv-LV" sz="2000" dirty="0"/>
              <a:t>Vienaudžu ietekme bieži ir spēcīgs faktors, pieņemot lēmumus, un var apdraudēt mūsu vērtības, ja pieņemam lēmumus, kas nav no pavisam brīvas gribas. </a:t>
            </a:r>
          </a:p>
        </p:txBody>
      </p:sp>
      <p:pic>
        <p:nvPicPr>
          <p:cNvPr id="15" name="Picture 14">
            <a:extLst>
              <a:ext uri="{FF2B5EF4-FFF2-40B4-BE49-F238E27FC236}">
                <a16:creationId xmlns="" xmlns:a16="http://schemas.microsoft.com/office/drawing/2014/main" id="{3D23E05D-9BF5-42B7-9026-209FE41C6AB4}"/>
              </a:ext>
            </a:extLst>
          </p:cNvPr>
          <p:cNvPicPr>
            <a:picLocks noChangeAspect="1"/>
          </p:cNvPicPr>
          <p:nvPr/>
        </p:nvPicPr>
        <p:blipFill>
          <a:blip r:embed="rId3" cstate="print"/>
          <a:stretch>
            <a:fillRect/>
          </a:stretch>
        </p:blipFill>
        <p:spPr>
          <a:xfrm>
            <a:off x="2030085" y="4248970"/>
            <a:ext cx="2836523" cy="1972789"/>
          </a:xfrm>
          <a:prstGeom prst="rect">
            <a:avLst/>
          </a:prstGeom>
        </p:spPr>
      </p:pic>
      <p:pic>
        <p:nvPicPr>
          <p:cNvPr id="16" name="Picture 15">
            <a:extLst>
              <a:ext uri="{FF2B5EF4-FFF2-40B4-BE49-F238E27FC236}">
                <a16:creationId xmlns="" xmlns:a16="http://schemas.microsoft.com/office/drawing/2014/main" id="{A0239162-6C4B-4F36-8F7A-1593F77DA71C}"/>
              </a:ext>
            </a:extLst>
          </p:cNvPr>
          <p:cNvPicPr>
            <a:picLocks noChangeAspect="1"/>
          </p:cNvPicPr>
          <p:nvPr/>
        </p:nvPicPr>
        <p:blipFill>
          <a:blip r:embed="rId4" cstate="print"/>
          <a:stretch>
            <a:fillRect/>
          </a:stretch>
        </p:blipFill>
        <p:spPr>
          <a:xfrm>
            <a:off x="8374702" y="1570732"/>
            <a:ext cx="2807855" cy="2234692"/>
          </a:xfrm>
          <a:prstGeom prst="rect">
            <a:avLst/>
          </a:prstGeom>
        </p:spPr>
      </p:pic>
    </p:spTree>
    <p:extLst>
      <p:ext uri="{BB962C8B-B14F-4D97-AF65-F5344CB8AC3E}">
        <p14:creationId xmlns="" xmlns:p14="http://schemas.microsoft.com/office/powerpoint/2010/main" val="210618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DCF99B07-A55B-4B44-B25C-B9D1E70BB885}"/>
              </a:ext>
            </a:extLst>
          </p:cNvPr>
          <p:cNvSpPr/>
          <p:nvPr/>
        </p:nvSpPr>
        <p:spPr>
          <a:xfrm>
            <a:off x="481387" y="941395"/>
            <a:ext cx="3713053" cy="1569660"/>
          </a:xfrm>
          <a:prstGeom prst="rect">
            <a:avLst/>
          </a:prstGeom>
        </p:spPr>
        <p:txBody>
          <a:bodyPr wrap="square">
            <a:spAutoFit/>
          </a:bodyPr>
          <a:lstStyle/>
          <a:p>
            <a:r>
              <a:rPr lang="lv-LV" sz="2400" dirty="0"/>
              <a:t>Izlasi dilemmu par Maiku un viņa draugiem, kas tiešsaistē sākuši spēlēt spēļu automātus:</a:t>
            </a:r>
            <a:r>
              <a:rPr lang="en-US" sz="2200" dirty="0"/>
              <a:t> </a:t>
            </a:r>
            <a:endParaRPr lang="en-GB" sz="2200" dirty="0"/>
          </a:p>
        </p:txBody>
      </p:sp>
      <p:sp>
        <p:nvSpPr>
          <p:cNvPr id="13" name="AutoShape 5">
            <a:extLst>
              <a:ext uri="{FF2B5EF4-FFF2-40B4-BE49-F238E27FC236}">
                <a16:creationId xmlns="" xmlns:a16="http://schemas.microsoft.com/office/drawing/2014/main" id="{1F8EFA11-408D-4C59-BD7A-0401FD4433B9}"/>
              </a:ext>
            </a:extLst>
          </p:cNvPr>
          <p:cNvSpPr>
            <a:spLocks noChangeArrowheads="1"/>
          </p:cNvSpPr>
          <p:nvPr/>
        </p:nvSpPr>
        <p:spPr bwMode="auto">
          <a:xfrm>
            <a:off x="3013657" y="809866"/>
            <a:ext cx="9178344" cy="5803037"/>
          </a:xfrm>
          <a:prstGeom prst="cloudCallout">
            <a:avLst>
              <a:gd name="adj1" fmla="val -63619"/>
              <a:gd name="adj2" fmla="val 41023"/>
            </a:avLst>
          </a:prstGeom>
          <a:noFill/>
          <a:ln w="25400">
            <a:solidFill>
              <a:sysClr val="windowText" lastClr="000000">
                <a:lumMod val="0"/>
                <a:lumOff val="0"/>
              </a:sysClr>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angle 5">
            <a:extLst>
              <a:ext uri="{FF2B5EF4-FFF2-40B4-BE49-F238E27FC236}">
                <a16:creationId xmlns="" xmlns:a16="http://schemas.microsoft.com/office/drawing/2014/main" id="{0D36833D-DDF0-4D3A-ADC7-EEFB01FA7039}"/>
              </a:ext>
            </a:extLst>
          </p:cNvPr>
          <p:cNvSpPr/>
          <p:nvPr/>
        </p:nvSpPr>
        <p:spPr>
          <a:xfrm>
            <a:off x="4420063" y="1726225"/>
            <a:ext cx="6591550" cy="3970318"/>
          </a:xfrm>
          <a:prstGeom prst="rect">
            <a:avLst/>
          </a:prstGeom>
        </p:spPr>
        <p:txBody>
          <a:bodyPr wrap="square">
            <a:spAutoFit/>
          </a:bodyPr>
          <a:lstStyle/>
          <a:p>
            <a:r>
              <a:rPr lang="lv-LV" sz="2800" dirty="0"/>
              <a:t>“Man paveicies, ka man ir tik tuvi draugi, ar kuriem man patīk kopā pavadīt laiku. Nesen mēs sākām pēc skolas izmēģināt veiksmi digitālajos automātos telefona aplikācijā. Divi no maniem draugiem ir patiešām aizrāvušies. Es pamēģināju vienu reizi, bet man neveicās. Man īsti nav intereses turpināt, turklāt nevēlos zaudēt naudu, taču puiši mani izsmej par to, ka neiesaistos.”  </a:t>
            </a:r>
          </a:p>
        </p:txBody>
      </p:sp>
    </p:spTree>
    <p:extLst>
      <p:ext uri="{BB962C8B-B14F-4D97-AF65-F5344CB8AC3E}">
        <p14:creationId xmlns="" xmlns:p14="http://schemas.microsoft.com/office/powerpoint/2010/main" val="352312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 xmlns:a16="http://schemas.microsoft.com/office/drawing/2014/main" id="{86E898DF-98BD-4274-9E3D-53A22250AAB5}"/>
              </a:ext>
            </a:extLst>
          </p:cNvPr>
          <p:cNvSpPr/>
          <p:nvPr/>
        </p:nvSpPr>
        <p:spPr>
          <a:xfrm>
            <a:off x="605373" y="1785206"/>
            <a:ext cx="7359192" cy="4524315"/>
          </a:xfrm>
          <a:prstGeom prst="rect">
            <a:avLst/>
          </a:prstGeom>
        </p:spPr>
        <p:txBody>
          <a:bodyPr wrap="square">
            <a:spAutoFit/>
          </a:bodyPr>
          <a:lstStyle/>
          <a:p>
            <a:pPr marL="342900" indent="-342900">
              <a:buFont typeface="Arial" panose="020B0604020202020204" pitchFamily="34" charset="0"/>
              <a:buChar char="•"/>
            </a:pPr>
            <a:r>
              <a:rPr lang="lv-LV" sz="3200" dirty="0"/>
              <a:t>Ko tu Maikam ieteiktu darīt šajā situācijā? </a:t>
            </a:r>
          </a:p>
          <a:p>
            <a:pPr marL="342900" indent="-342900">
              <a:buFont typeface="Arial" panose="020B0604020202020204" pitchFamily="34" charset="0"/>
              <a:buChar char="•"/>
            </a:pPr>
            <a:endParaRPr lang="lv-LV" sz="3200" dirty="0"/>
          </a:p>
          <a:p>
            <a:pPr marL="342900" indent="-342900">
              <a:buFont typeface="Arial" panose="020B0604020202020204" pitchFamily="34" charset="0"/>
              <a:buChar char="•"/>
            </a:pPr>
            <a:r>
              <a:rPr lang="lv-LV" sz="3200" dirty="0"/>
              <a:t>Kādi ir galvenie aspekti, kas viņam jāapsver?</a:t>
            </a:r>
          </a:p>
          <a:p>
            <a:endParaRPr lang="lv-LV" sz="3200" dirty="0"/>
          </a:p>
          <a:p>
            <a:r>
              <a:rPr lang="lv-LV" sz="3200" dirty="0"/>
              <a:t>Grupā pārrunājiet situāciju un tad galvenās idejas izstāstiet klasē!</a:t>
            </a:r>
          </a:p>
          <a:p>
            <a:endParaRPr lang="lv-LV" sz="3200" dirty="0"/>
          </a:p>
        </p:txBody>
      </p:sp>
      <p:pic>
        <p:nvPicPr>
          <p:cNvPr id="10" name="Picture 9">
            <a:extLst>
              <a:ext uri="{FF2B5EF4-FFF2-40B4-BE49-F238E27FC236}">
                <a16:creationId xmlns="" xmlns:a16="http://schemas.microsoft.com/office/drawing/2014/main" id="{EFBF2469-246C-4924-AE3F-C55785F0B9C7}"/>
              </a:ext>
            </a:extLst>
          </p:cNvPr>
          <p:cNvPicPr>
            <a:picLocks noChangeAspect="1"/>
          </p:cNvPicPr>
          <p:nvPr/>
        </p:nvPicPr>
        <p:blipFill>
          <a:blip r:embed="rId3" cstate="print"/>
          <a:stretch>
            <a:fillRect/>
          </a:stretch>
        </p:blipFill>
        <p:spPr>
          <a:xfrm>
            <a:off x="8296570" y="2541593"/>
            <a:ext cx="3290057" cy="2086506"/>
          </a:xfrm>
          <a:prstGeom prst="rect">
            <a:avLst/>
          </a:prstGeom>
        </p:spPr>
      </p:pic>
    </p:spTree>
    <p:extLst>
      <p:ext uri="{BB962C8B-B14F-4D97-AF65-F5344CB8AC3E}">
        <p14:creationId xmlns="" xmlns:p14="http://schemas.microsoft.com/office/powerpoint/2010/main" val="312047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 xmlns:a16="http://schemas.microsoft.com/office/drawing/2014/main"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 xmlns:a16="http://schemas.microsoft.com/office/drawing/2014/main"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2B9F0361-8A8C-4AF9-8F46-C065590990F7}"/>
              </a:ext>
            </a:extLst>
          </p:cNvPr>
          <p:cNvSpPr/>
          <p:nvPr/>
        </p:nvSpPr>
        <p:spPr>
          <a:xfrm>
            <a:off x="2114746" y="1703890"/>
            <a:ext cx="7962507" cy="2308324"/>
          </a:xfrm>
          <a:prstGeom prst="rect">
            <a:avLst/>
          </a:prstGeom>
        </p:spPr>
        <p:txBody>
          <a:bodyPr wrap="square">
            <a:spAutoFit/>
          </a:bodyPr>
          <a:lstStyle/>
          <a:p>
            <a:r>
              <a:rPr lang="lv-LV" sz="2400" dirty="0"/>
              <a:t>Pēdējā nodarbībā par azartspēlēm galvenā uzmanība tika pievērsta atkarībai.</a:t>
            </a:r>
          </a:p>
          <a:p>
            <a:endParaRPr lang="lv-LV" sz="2400" dirty="0"/>
          </a:p>
          <a:p>
            <a:r>
              <a:rPr lang="lv-LV" sz="2400" dirty="0"/>
              <a:t>Šajā nodarbībā runāsim par impulsivitāti, aizkavēto apbalvojumu un faktoriem, kas ietekmē cilvēku iesaistīšanos tiešsaistes azartspēlēs.</a:t>
            </a:r>
          </a:p>
        </p:txBody>
      </p:sp>
      <p:pic>
        <p:nvPicPr>
          <p:cNvPr id="9" name="Picture 8">
            <a:extLst>
              <a:ext uri="{FF2B5EF4-FFF2-40B4-BE49-F238E27FC236}">
                <a16:creationId xmlns="" xmlns:a16="http://schemas.microsoft.com/office/drawing/2014/main" id="{2194F978-E379-4203-AFAB-5B93B4ABDC12}"/>
              </a:ext>
            </a:extLst>
          </p:cNvPr>
          <p:cNvPicPr>
            <a:picLocks noChangeAspect="1"/>
          </p:cNvPicPr>
          <p:nvPr/>
        </p:nvPicPr>
        <p:blipFill>
          <a:blip r:embed="rId3" cstate="print"/>
          <a:stretch>
            <a:fillRect/>
          </a:stretch>
        </p:blipFill>
        <p:spPr>
          <a:xfrm>
            <a:off x="4837936" y="3719256"/>
            <a:ext cx="2314776" cy="2485338"/>
          </a:xfrm>
          <a:prstGeom prst="rect">
            <a:avLst/>
          </a:prstGeom>
        </p:spPr>
      </p:pic>
    </p:spTree>
    <p:extLst>
      <p:ext uri="{BB962C8B-B14F-4D97-AF65-F5344CB8AC3E}">
        <p14:creationId xmlns="" xmlns:p14="http://schemas.microsoft.com/office/powerpoint/2010/main" val="262868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953D074C-2AEC-44A2-840F-37DE983282C8}"/>
              </a:ext>
            </a:extLst>
          </p:cNvPr>
          <p:cNvSpPr/>
          <p:nvPr/>
        </p:nvSpPr>
        <p:spPr>
          <a:xfrm>
            <a:off x="367487" y="3429000"/>
            <a:ext cx="4818422" cy="2308324"/>
          </a:xfrm>
          <a:prstGeom prst="rect">
            <a:avLst/>
          </a:prstGeom>
        </p:spPr>
        <p:txBody>
          <a:bodyPr wrap="square" lIns="91440" tIns="45720" rIns="91440" bIns="45720" anchor="t">
            <a:spAutoFit/>
          </a:bodyPr>
          <a:lstStyle/>
          <a:p>
            <a:r>
              <a:rPr lang="lv-LV" sz="2400" dirty="0"/>
              <a:t>Katram cilvēkam ir atšķirīgas prasības attiecībā uz ikdienas aktivitātēm.</a:t>
            </a:r>
          </a:p>
          <a:p>
            <a:endParaRPr lang="lv-LV" sz="2400" dirty="0"/>
          </a:p>
          <a:p>
            <a:r>
              <a:rPr lang="lv-LV" sz="2400" dirty="0"/>
              <a:t>Dažus cilvēkus ātri sāk mākt garlaicība, un viņi dažkārt iesaistās riskantās aktivitātēs.</a:t>
            </a:r>
          </a:p>
        </p:txBody>
      </p:sp>
      <p:sp>
        <p:nvSpPr>
          <p:cNvPr id="9" name="Rectangle 8">
            <a:extLst>
              <a:ext uri="{FF2B5EF4-FFF2-40B4-BE49-F238E27FC236}">
                <a16:creationId xmlns="" xmlns:a16="http://schemas.microsoft.com/office/drawing/2014/main" id="{428A9BC6-99A3-47E7-B35C-1A441850D7A2}"/>
              </a:ext>
            </a:extLst>
          </p:cNvPr>
          <p:cNvSpPr/>
          <p:nvPr/>
        </p:nvSpPr>
        <p:spPr>
          <a:xfrm>
            <a:off x="5306931" y="1364360"/>
            <a:ext cx="6192156" cy="3785652"/>
          </a:xfrm>
          <a:prstGeom prst="rect">
            <a:avLst/>
          </a:prstGeom>
        </p:spPr>
        <p:txBody>
          <a:bodyPr wrap="square">
            <a:spAutoFit/>
          </a:bodyPr>
          <a:lstStyle/>
          <a:p>
            <a:r>
              <a:rPr lang="lv-LV" sz="2400" dirty="0"/>
              <a:t>Mums visiem ir dota iespēja izvēlēties, kādās aktivitātēs iesaistīties.</a:t>
            </a:r>
          </a:p>
          <a:p>
            <a:r>
              <a:rPr lang="lv-LV" sz="2400" dirty="0"/>
              <a:t> </a:t>
            </a:r>
          </a:p>
          <a:p>
            <a:r>
              <a:rPr lang="lv-LV" sz="2400" dirty="0"/>
              <a:t>Bieži vide un apkārtējie cilvēki ietekmē, kā mēs rīkojamies dažādās situācijās. </a:t>
            </a:r>
          </a:p>
          <a:p>
            <a:endParaRPr lang="lv-LV" sz="2400" dirty="0"/>
          </a:p>
          <a:p>
            <a:r>
              <a:rPr lang="lv-LV" sz="2400" dirty="0"/>
              <a:t>Šodienas nodarbībā galvenā uzmanība pievērsta šīs ietekmes izprašanai un mazināšanai, lai novērstu iespējamību nonākt ar azartspēlēm saistītā neveselīgā uzvedībā.</a:t>
            </a:r>
          </a:p>
        </p:txBody>
      </p:sp>
      <p:pic>
        <p:nvPicPr>
          <p:cNvPr id="13" name="Picture 12">
            <a:extLst>
              <a:ext uri="{FF2B5EF4-FFF2-40B4-BE49-F238E27FC236}">
                <a16:creationId xmlns="" xmlns:a16="http://schemas.microsoft.com/office/drawing/2014/main" id="{D8560157-6E2E-4D7B-A116-16A04733AB87}"/>
              </a:ext>
            </a:extLst>
          </p:cNvPr>
          <p:cNvPicPr>
            <a:picLocks noChangeAspect="1"/>
          </p:cNvPicPr>
          <p:nvPr/>
        </p:nvPicPr>
        <p:blipFill>
          <a:blip r:embed="rId3" cstate="print"/>
          <a:stretch>
            <a:fillRect/>
          </a:stretch>
        </p:blipFill>
        <p:spPr>
          <a:xfrm>
            <a:off x="6563633" y="5493640"/>
            <a:ext cx="2228629" cy="925790"/>
          </a:xfrm>
          <a:prstGeom prst="rect">
            <a:avLst/>
          </a:prstGeom>
        </p:spPr>
      </p:pic>
      <p:pic>
        <p:nvPicPr>
          <p:cNvPr id="14" name="Picture 13">
            <a:extLst>
              <a:ext uri="{FF2B5EF4-FFF2-40B4-BE49-F238E27FC236}">
                <a16:creationId xmlns="" xmlns:a16="http://schemas.microsoft.com/office/drawing/2014/main" id="{DB4358DC-A963-427B-AF52-AFABCE78B3D7}"/>
              </a:ext>
            </a:extLst>
          </p:cNvPr>
          <p:cNvPicPr>
            <a:picLocks noChangeAspect="1"/>
          </p:cNvPicPr>
          <p:nvPr/>
        </p:nvPicPr>
        <p:blipFill>
          <a:blip r:embed="rId4" cstate="print"/>
          <a:stretch>
            <a:fillRect/>
          </a:stretch>
        </p:blipFill>
        <p:spPr>
          <a:xfrm>
            <a:off x="1938140" y="1858700"/>
            <a:ext cx="1590853" cy="1405870"/>
          </a:xfrm>
          <a:prstGeom prst="rect">
            <a:avLst/>
          </a:prstGeom>
        </p:spPr>
      </p:pic>
    </p:spTree>
    <p:extLst>
      <p:ext uri="{BB962C8B-B14F-4D97-AF65-F5344CB8AC3E}">
        <p14:creationId xmlns="" xmlns:p14="http://schemas.microsoft.com/office/powerpoint/2010/main" val="110479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1B2C4073-AF55-428D-812D-B8A682887D96}"/>
              </a:ext>
            </a:extLst>
          </p:cNvPr>
          <p:cNvSpPr/>
          <p:nvPr/>
        </p:nvSpPr>
        <p:spPr>
          <a:xfrm>
            <a:off x="3122653" y="2108703"/>
            <a:ext cx="7170656" cy="3416320"/>
          </a:xfrm>
          <a:prstGeom prst="rect">
            <a:avLst/>
          </a:prstGeom>
        </p:spPr>
        <p:txBody>
          <a:bodyPr wrap="square" lIns="91440" tIns="45720" rIns="91440" bIns="45720" anchor="t">
            <a:spAutoFit/>
          </a:bodyPr>
          <a:lstStyle/>
          <a:p>
            <a:r>
              <a:rPr lang="lv-LV" sz="2400" dirty="0"/>
              <a:t>Novērtē šos apgalvojumu no 1 līdz 10 (kur 1 ir “pilnīgi nepiekrītu” un 10 ir “pilnīgi piekrītu")! Pieraksti vērtējumu uz </a:t>
            </a:r>
            <a:r>
              <a:rPr lang="lv-LV" sz="2400" dirty="0" err="1"/>
              <a:t>līmlapiņas</a:t>
            </a:r>
            <a:r>
              <a:rPr lang="lv-LV" sz="2400" dirty="0"/>
              <a:t> un pielīmē to pie tāfeles!</a:t>
            </a:r>
          </a:p>
          <a:p>
            <a:endParaRPr lang="lv-LV" sz="2400" dirty="0"/>
          </a:p>
          <a:p>
            <a:r>
              <a:rPr lang="lv-LV" sz="2400" b="1" dirty="0"/>
              <a:t> “Daži cilvēki piedzimst ar lielāku vēlmi iesaistīties azartspēlēs nekā citiem. Tur neko nevar darīt.”</a:t>
            </a:r>
          </a:p>
          <a:p>
            <a:endParaRPr lang="lv-LV" sz="2400" dirty="0"/>
          </a:p>
          <a:p>
            <a:r>
              <a:rPr lang="lv-LV" sz="2400" dirty="0"/>
              <a:t> Viedokļus un jautājumus, ko raisījis šis apgalvojums, pārrunājiet klasē!</a:t>
            </a:r>
            <a:endParaRPr lang="lv-LV" sz="2400" dirty="0">
              <a:cs typeface="Calibri"/>
            </a:endParaRPr>
          </a:p>
        </p:txBody>
      </p:sp>
      <p:pic>
        <p:nvPicPr>
          <p:cNvPr id="13" name="Picture 12">
            <a:extLst>
              <a:ext uri="{FF2B5EF4-FFF2-40B4-BE49-F238E27FC236}">
                <a16:creationId xmlns="" xmlns:a16="http://schemas.microsoft.com/office/drawing/2014/main" id="{94342944-2871-4230-ACFE-0DE91B6D9863}"/>
              </a:ext>
            </a:extLst>
          </p:cNvPr>
          <p:cNvPicPr>
            <a:picLocks noChangeAspect="1"/>
          </p:cNvPicPr>
          <p:nvPr/>
        </p:nvPicPr>
        <p:blipFill>
          <a:blip r:embed="rId3" cstate="print"/>
          <a:stretch>
            <a:fillRect/>
          </a:stretch>
        </p:blipFill>
        <p:spPr>
          <a:xfrm>
            <a:off x="1033763" y="1953938"/>
            <a:ext cx="1546740" cy="3760558"/>
          </a:xfrm>
          <a:prstGeom prst="rect">
            <a:avLst/>
          </a:prstGeom>
        </p:spPr>
      </p:pic>
    </p:spTree>
    <p:extLst>
      <p:ext uri="{BB962C8B-B14F-4D97-AF65-F5344CB8AC3E}">
        <p14:creationId xmlns="" xmlns:p14="http://schemas.microsoft.com/office/powerpoint/2010/main" val="277847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004927F-A96E-4F99-98B8-3B48CC70725E}"/>
              </a:ext>
            </a:extLst>
          </p:cNvPr>
          <p:cNvSpPr/>
          <p:nvPr/>
        </p:nvSpPr>
        <p:spPr>
          <a:xfrm>
            <a:off x="672713" y="4147269"/>
            <a:ext cx="8865182" cy="2285993"/>
          </a:xfrm>
          <a:prstGeom prst="rect">
            <a:avLst/>
          </a:prstGeom>
        </p:spPr>
        <p:txBody>
          <a:bodyPr vert="horz" lIns="91440" tIns="45720" rIns="91440" bIns="45720" rtlCol="0" anchor="t">
            <a:normAutofit/>
          </a:bodyPr>
          <a:lstStyle/>
          <a:p>
            <a:pPr marL="457200" indent="-457200">
              <a:lnSpc>
                <a:spcPct val="90000"/>
              </a:lnSpc>
              <a:spcBef>
                <a:spcPct val="0"/>
              </a:spcBef>
              <a:spcAft>
                <a:spcPts val="600"/>
              </a:spcAft>
              <a:buFont typeface="Arial" panose="020B0604020202020204" pitchFamily="34" charset="0"/>
              <a:buChar char="•"/>
            </a:pPr>
            <a:r>
              <a:rPr lang="en-US" sz="2800" dirty="0">
                <a:solidFill>
                  <a:srgbClr val="000000"/>
                </a:solidFill>
                <a:ea typeface="+mj-ea"/>
                <a:cs typeface="+mj-cs"/>
              </a:rPr>
              <a:t>Ko </a:t>
            </a:r>
            <a:r>
              <a:rPr lang="en-US" sz="2800" dirty="0" err="1">
                <a:solidFill>
                  <a:srgbClr val="000000"/>
                </a:solidFill>
                <a:ea typeface="+mj-ea"/>
                <a:cs typeface="+mj-cs"/>
              </a:rPr>
              <a:t>tev</a:t>
            </a:r>
            <a:r>
              <a:rPr lang="en-US" sz="2800" dirty="0">
                <a:solidFill>
                  <a:srgbClr val="000000"/>
                </a:solidFill>
                <a:ea typeface="+mj-ea"/>
                <a:cs typeface="+mj-cs"/>
              </a:rPr>
              <a:t> </a:t>
            </a:r>
            <a:r>
              <a:rPr lang="en-US" sz="2800" dirty="0" err="1">
                <a:solidFill>
                  <a:srgbClr val="000000"/>
                </a:solidFill>
                <a:ea typeface="+mj-ea"/>
                <a:cs typeface="+mj-cs"/>
              </a:rPr>
              <a:t>nozīmē</a:t>
            </a:r>
            <a:r>
              <a:rPr lang="en-US" sz="2800" dirty="0">
                <a:solidFill>
                  <a:srgbClr val="000000"/>
                </a:solidFill>
                <a:ea typeface="+mj-ea"/>
                <a:cs typeface="+mj-cs"/>
              </a:rPr>
              <a:t> </a:t>
            </a:r>
            <a:r>
              <a:rPr lang="en-US" sz="2800" dirty="0" err="1">
                <a:solidFill>
                  <a:srgbClr val="000000"/>
                </a:solidFill>
                <a:ea typeface="+mj-ea"/>
                <a:cs typeface="+mj-cs"/>
              </a:rPr>
              <a:t>vārds</a:t>
            </a:r>
            <a:r>
              <a:rPr lang="en-US" sz="2800" dirty="0">
                <a:solidFill>
                  <a:srgbClr val="000000"/>
                </a:solidFill>
                <a:ea typeface="+mj-ea"/>
                <a:cs typeface="+mj-cs"/>
              </a:rPr>
              <a:t> “</a:t>
            </a:r>
            <a:r>
              <a:rPr lang="en-US" sz="2800" b="1" dirty="0" err="1">
                <a:solidFill>
                  <a:srgbClr val="000000"/>
                </a:solidFill>
                <a:ea typeface="+mj-ea"/>
                <a:cs typeface="+mj-cs"/>
              </a:rPr>
              <a:t>impulsivitāte</a:t>
            </a:r>
            <a:r>
              <a:rPr lang="en-US" sz="2800" dirty="0">
                <a:solidFill>
                  <a:srgbClr val="000000"/>
                </a:solidFill>
                <a:ea typeface="+mj-ea"/>
                <a:cs typeface="+mj-cs"/>
              </a:rPr>
              <a:t>”? </a:t>
            </a:r>
            <a:endParaRPr lang="lv-LV" sz="2800" dirty="0">
              <a:solidFill>
                <a:srgbClr val="000000"/>
              </a:solidFill>
              <a:ea typeface="+mj-ea"/>
              <a:cs typeface="+mj-cs"/>
            </a:endParaRPr>
          </a:p>
          <a:p>
            <a:pPr marL="457200" indent="-457200">
              <a:lnSpc>
                <a:spcPct val="90000"/>
              </a:lnSpc>
              <a:spcBef>
                <a:spcPct val="0"/>
              </a:spcBef>
              <a:spcAft>
                <a:spcPts val="600"/>
              </a:spcAft>
              <a:buFont typeface="Arial" panose="020B0604020202020204" pitchFamily="34" charset="0"/>
              <a:buChar char="•"/>
            </a:pPr>
            <a:r>
              <a:rPr lang="lv-LV" sz="2800" dirty="0"/>
              <a:t>Ko nozīmē termins “</a:t>
            </a:r>
            <a:r>
              <a:rPr lang="lv-LV" sz="2800" b="1" dirty="0"/>
              <a:t>atliktais gandarījums</a:t>
            </a:r>
            <a:r>
              <a:rPr lang="lv-LV" sz="2800" dirty="0"/>
              <a:t>”? </a:t>
            </a:r>
          </a:p>
          <a:p>
            <a:pPr>
              <a:lnSpc>
                <a:spcPct val="90000"/>
              </a:lnSpc>
              <a:spcBef>
                <a:spcPct val="0"/>
              </a:spcBef>
              <a:spcAft>
                <a:spcPts val="600"/>
              </a:spcAft>
            </a:pPr>
            <a:endParaRPr lang="lv-LV" sz="2800" dirty="0">
              <a:solidFill>
                <a:srgbClr val="000000"/>
              </a:solidFill>
              <a:ea typeface="+mj-ea"/>
              <a:cs typeface="+mj-cs"/>
            </a:endParaRPr>
          </a:p>
          <a:p>
            <a:pPr>
              <a:lnSpc>
                <a:spcPct val="90000"/>
              </a:lnSpc>
              <a:spcBef>
                <a:spcPct val="0"/>
              </a:spcBef>
              <a:spcAft>
                <a:spcPts val="600"/>
              </a:spcAft>
            </a:pPr>
            <a:r>
              <a:rPr lang="en-US" sz="3200" dirty="0">
                <a:solidFill>
                  <a:srgbClr val="000000"/>
                </a:solidFill>
                <a:ea typeface="+mj-ea"/>
                <a:cs typeface="+mj-cs"/>
              </a:rPr>
              <a:t>Vai </a:t>
            </a:r>
            <a:r>
              <a:rPr lang="en-US" sz="3200" dirty="0" err="1">
                <a:solidFill>
                  <a:srgbClr val="000000"/>
                </a:solidFill>
                <a:ea typeface="+mj-ea"/>
                <a:cs typeface="+mj-cs"/>
              </a:rPr>
              <a:t>vari</a:t>
            </a:r>
            <a:r>
              <a:rPr lang="en-US" sz="3200" dirty="0">
                <a:solidFill>
                  <a:srgbClr val="000000"/>
                </a:solidFill>
                <a:ea typeface="+mj-ea"/>
                <a:cs typeface="+mj-cs"/>
              </a:rPr>
              <a:t> </a:t>
            </a:r>
            <a:r>
              <a:rPr lang="en-US" sz="3200" dirty="0" err="1">
                <a:solidFill>
                  <a:srgbClr val="000000"/>
                </a:solidFill>
                <a:ea typeface="+mj-ea"/>
                <a:cs typeface="+mj-cs"/>
              </a:rPr>
              <a:t>kopā</a:t>
            </a:r>
            <a:r>
              <a:rPr lang="en-US" sz="3200" dirty="0">
                <a:solidFill>
                  <a:srgbClr val="000000"/>
                </a:solidFill>
                <a:ea typeface="+mj-ea"/>
                <a:cs typeface="+mj-cs"/>
              </a:rPr>
              <a:t> </a:t>
            </a:r>
            <a:r>
              <a:rPr lang="en-US" sz="3200" dirty="0" err="1">
                <a:solidFill>
                  <a:srgbClr val="000000"/>
                </a:solidFill>
                <a:ea typeface="+mj-ea"/>
                <a:cs typeface="+mj-cs"/>
              </a:rPr>
              <a:t>ar</a:t>
            </a:r>
            <a:r>
              <a:rPr lang="en-US" sz="3200" dirty="0">
                <a:solidFill>
                  <a:srgbClr val="000000"/>
                </a:solidFill>
                <a:ea typeface="+mj-ea"/>
                <a:cs typeface="+mj-cs"/>
              </a:rPr>
              <a:t> </a:t>
            </a:r>
            <a:r>
              <a:rPr lang="en-US" sz="3200" dirty="0" err="1">
                <a:solidFill>
                  <a:srgbClr val="000000"/>
                </a:solidFill>
                <a:ea typeface="+mj-ea"/>
                <a:cs typeface="+mj-cs"/>
              </a:rPr>
              <a:t>klasesbiedru</a:t>
            </a:r>
            <a:r>
              <a:rPr lang="en-US" sz="3200" dirty="0">
                <a:solidFill>
                  <a:srgbClr val="000000"/>
                </a:solidFill>
                <a:ea typeface="+mj-ea"/>
                <a:cs typeface="+mj-cs"/>
              </a:rPr>
              <a:t> </a:t>
            </a:r>
            <a:r>
              <a:rPr lang="en-US" sz="3200" dirty="0" err="1">
                <a:solidFill>
                  <a:srgbClr val="000000"/>
                </a:solidFill>
                <a:ea typeface="+mj-ea"/>
                <a:cs typeface="+mj-cs"/>
              </a:rPr>
              <a:t>izdomāt</a:t>
            </a:r>
            <a:r>
              <a:rPr lang="en-US" sz="3200" dirty="0">
                <a:solidFill>
                  <a:srgbClr val="000000"/>
                </a:solidFill>
                <a:ea typeface="+mj-ea"/>
                <a:cs typeface="+mj-cs"/>
              </a:rPr>
              <a:t> </a:t>
            </a:r>
            <a:r>
              <a:rPr lang="en-US" sz="3200" dirty="0" err="1">
                <a:solidFill>
                  <a:srgbClr val="000000"/>
                </a:solidFill>
                <a:ea typeface="+mj-ea"/>
                <a:cs typeface="+mj-cs"/>
              </a:rPr>
              <a:t>definīciju</a:t>
            </a:r>
            <a:r>
              <a:rPr lang="en-US" sz="3200" dirty="0">
                <a:solidFill>
                  <a:srgbClr val="000000"/>
                </a:solidFill>
                <a:ea typeface="+mj-ea"/>
                <a:cs typeface="+mj-cs"/>
              </a:rPr>
              <a:t>?</a:t>
            </a:r>
            <a:endParaRPr lang="en-US" sz="3200" dirty="0">
              <a:solidFill>
                <a:srgbClr val="000000"/>
              </a:solidFill>
              <a:latin typeface="+mj-lt"/>
              <a:ea typeface="+mj-ea"/>
              <a:cs typeface="+mj-cs"/>
            </a:endParaRPr>
          </a:p>
        </p:txBody>
      </p:sp>
      <p:pic>
        <p:nvPicPr>
          <p:cNvPr id="11" name="Attēls 10">
            <a:extLst>
              <a:ext uri="{FF2B5EF4-FFF2-40B4-BE49-F238E27FC236}">
                <a16:creationId xmlns="" xmlns:a16="http://schemas.microsoft.com/office/drawing/2014/main" id="{402F7224-1BB0-4F30-95C2-11851BCAF9C8}"/>
              </a:ext>
            </a:extLst>
          </p:cNvPr>
          <p:cNvPicPr>
            <a:picLocks noChangeAspect="1"/>
          </p:cNvPicPr>
          <p:nvPr/>
        </p:nvPicPr>
        <p:blipFill>
          <a:blip r:embed="rId3" cstate="print"/>
          <a:stretch>
            <a:fillRect/>
          </a:stretch>
        </p:blipFill>
        <p:spPr>
          <a:xfrm>
            <a:off x="999507" y="324353"/>
            <a:ext cx="1362770" cy="2760041"/>
          </a:xfrm>
          <a:prstGeom prst="rect">
            <a:avLst/>
          </a:prstGeom>
        </p:spPr>
      </p:pic>
      <p:pic>
        <p:nvPicPr>
          <p:cNvPr id="13" name="Picture 12">
            <a:extLst>
              <a:ext uri="{FF2B5EF4-FFF2-40B4-BE49-F238E27FC236}">
                <a16:creationId xmlns="" xmlns:a16="http://schemas.microsoft.com/office/drawing/2014/main" id="{E5DCC122-9F92-43CB-9A94-EC1E807E3353}"/>
              </a:ext>
            </a:extLst>
          </p:cNvPr>
          <p:cNvPicPr>
            <a:picLocks noChangeAspect="1"/>
          </p:cNvPicPr>
          <p:nvPr/>
        </p:nvPicPr>
        <p:blipFill>
          <a:blip r:embed="rId4" cstate="print"/>
          <a:stretch>
            <a:fillRect/>
          </a:stretch>
        </p:blipFill>
        <p:spPr>
          <a:xfrm>
            <a:off x="5085429" y="388314"/>
            <a:ext cx="2207668" cy="1893076"/>
          </a:xfrm>
          <a:prstGeom prst="rect">
            <a:avLst/>
          </a:prstGeom>
        </p:spPr>
      </p:pic>
      <p:pic>
        <p:nvPicPr>
          <p:cNvPr id="10" name="Picture 9">
            <a:extLst>
              <a:ext uri="{FF2B5EF4-FFF2-40B4-BE49-F238E27FC236}">
                <a16:creationId xmlns="" xmlns:a16="http://schemas.microsoft.com/office/drawing/2014/main" id="{F1630CAD-88F3-44BC-BF2F-18CB60F135CB}"/>
              </a:ext>
            </a:extLst>
          </p:cNvPr>
          <p:cNvPicPr/>
          <p:nvPr/>
        </p:nvPicPr>
        <p:blipFill>
          <a:blip r:embed="rId5" cstate="print">
            <a:extLst>
              <a:ext uri="{28A0092B-C50C-407E-A947-70E740481C1C}">
                <a14:useLocalDpi xmlns="" xmlns:a14="http://schemas.microsoft.com/office/drawing/2010/main" val="0"/>
              </a:ext>
            </a:extLst>
          </a:blip>
          <a:stretch>
            <a:fillRect/>
          </a:stretch>
        </p:blipFill>
        <p:spPr bwMode="auto">
          <a:xfrm>
            <a:off x="9107844" y="3213926"/>
            <a:ext cx="2411442" cy="3219337"/>
          </a:xfrm>
          <a:prstGeom prst="rect">
            <a:avLst/>
          </a:prstGeom>
          <a:noFill/>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 xmlns:p14="http://schemas.microsoft.com/office/powerpoint/2010/main" val="287271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 xmlns:a16="http://schemas.microsoft.com/office/drawing/2014/main" id="{B10DF0B6-7217-4365-90CD-6881E27DFC50}"/>
              </a:ext>
            </a:extLst>
          </p:cNvPr>
          <p:cNvSpPr/>
          <p:nvPr/>
        </p:nvSpPr>
        <p:spPr>
          <a:xfrm>
            <a:off x="611981" y="458713"/>
            <a:ext cx="6096000" cy="1323439"/>
          </a:xfrm>
          <a:prstGeom prst="rect">
            <a:avLst/>
          </a:prstGeom>
        </p:spPr>
        <p:txBody>
          <a:bodyPr lIns="91440" tIns="45720" rIns="91440" bIns="45720" anchor="t">
            <a:spAutoFit/>
          </a:bodyPr>
          <a:lstStyle/>
          <a:p>
            <a:r>
              <a:rPr lang="lv-LV" sz="2000" b="1" dirty="0"/>
              <a:t>Impulsivitāte</a:t>
            </a:r>
            <a:r>
              <a:rPr lang="lv-LV" sz="2000" dirty="0"/>
              <a:t> – rīkošanās, nedomājot par šīs rīcības sekām; uzvedības netīšums, tieksme darboties ātri, reaktīvi, vadoties no pēkšņas ierosmes, impulsa, neapzināti, bez refleksijas.</a:t>
            </a:r>
          </a:p>
        </p:txBody>
      </p:sp>
      <p:sp>
        <p:nvSpPr>
          <p:cNvPr id="14" name="Rectangle 13">
            <a:extLst>
              <a:ext uri="{FF2B5EF4-FFF2-40B4-BE49-F238E27FC236}">
                <a16:creationId xmlns="" xmlns:a16="http://schemas.microsoft.com/office/drawing/2014/main" id="{24566258-0C35-48BE-A826-515D0C9DC94E}"/>
              </a:ext>
            </a:extLst>
          </p:cNvPr>
          <p:cNvSpPr/>
          <p:nvPr/>
        </p:nvSpPr>
        <p:spPr>
          <a:xfrm>
            <a:off x="1969780" y="4275629"/>
            <a:ext cx="4964784" cy="2123658"/>
          </a:xfrm>
          <a:prstGeom prst="rect">
            <a:avLst/>
          </a:prstGeom>
        </p:spPr>
        <p:txBody>
          <a:bodyPr wrap="square" lIns="91440" tIns="45720" rIns="91440" bIns="45720" anchor="t">
            <a:spAutoFit/>
          </a:bodyPr>
          <a:lstStyle/>
          <a:p>
            <a:r>
              <a:rPr lang="lv-LV" sz="2200" b="1" dirty="0"/>
              <a:t>Atliktais gandarījums (jeb aizkavētais apbalvojums) </a:t>
            </a:r>
            <a:r>
              <a:rPr lang="lv-LV" sz="2200" dirty="0"/>
              <a:t>– īstermiņa gandarījuma (tūlītējā apbalvojuma) atlikšana par labu ilgtermiņa gandarījumam (ar domu, ka šis gandarījums var būt noderīgāks ilgtermiņā).</a:t>
            </a:r>
          </a:p>
        </p:txBody>
      </p:sp>
      <p:sp>
        <p:nvSpPr>
          <p:cNvPr id="16" name="Rectangle 15">
            <a:extLst>
              <a:ext uri="{FF2B5EF4-FFF2-40B4-BE49-F238E27FC236}">
                <a16:creationId xmlns="" xmlns:a16="http://schemas.microsoft.com/office/drawing/2014/main" id="{7829A3AC-0887-420A-A678-A8688B8E0C6F}"/>
              </a:ext>
            </a:extLst>
          </p:cNvPr>
          <p:cNvSpPr/>
          <p:nvPr/>
        </p:nvSpPr>
        <p:spPr>
          <a:xfrm>
            <a:off x="7189746" y="889600"/>
            <a:ext cx="3931662" cy="1785104"/>
          </a:xfrm>
          <a:prstGeom prst="rect">
            <a:avLst/>
          </a:prstGeom>
        </p:spPr>
        <p:txBody>
          <a:bodyPr wrap="square" lIns="91440" tIns="45720" rIns="91440" bIns="45720" anchor="t">
            <a:spAutoFit/>
          </a:bodyPr>
          <a:lstStyle/>
          <a:p>
            <a:r>
              <a:rPr lang="lv-LV" sz="2200" dirty="0"/>
              <a:t>Kādas problēmas var radīt impulsivitāte? </a:t>
            </a:r>
          </a:p>
          <a:p>
            <a:endParaRPr lang="lv-LV" sz="2200" dirty="0"/>
          </a:p>
          <a:p>
            <a:r>
              <a:rPr lang="lv-LV" sz="2200" dirty="0"/>
              <a:t>Izdomā dažus piemērus, kur impulsivitāte var kļūt bīstama!</a:t>
            </a:r>
            <a:endParaRPr lang="lv-LV" sz="2200" dirty="0">
              <a:cs typeface="Calibri"/>
            </a:endParaRPr>
          </a:p>
        </p:txBody>
      </p:sp>
      <p:sp>
        <p:nvSpPr>
          <p:cNvPr id="19" name="Rectangle 18">
            <a:extLst>
              <a:ext uri="{FF2B5EF4-FFF2-40B4-BE49-F238E27FC236}">
                <a16:creationId xmlns="" xmlns:a16="http://schemas.microsoft.com/office/drawing/2014/main" id="{AAA04547-A179-4E0E-ACE9-527F1D918347}"/>
              </a:ext>
            </a:extLst>
          </p:cNvPr>
          <p:cNvSpPr/>
          <p:nvPr/>
        </p:nvSpPr>
        <p:spPr>
          <a:xfrm>
            <a:off x="7060971" y="3536965"/>
            <a:ext cx="5865546" cy="2862322"/>
          </a:xfrm>
          <a:prstGeom prst="rect">
            <a:avLst/>
          </a:prstGeom>
        </p:spPr>
        <p:txBody>
          <a:bodyPr wrap="square" lIns="91440" tIns="45720" rIns="91440" bIns="45720" anchor="t">
            <a:spAutoFit/>
          </a:bodyPr>
          <a:lstStyle/>
          <a:p>
            <a:r>
              <a:rPr lang="lv-LV" sz="2000" dirty="0"/>
              <a:t>Kādus pārbaudījumus var radīt</a:t>
            </a:r>
            <a:br>
              <a:rPr lang="lv-LV" sz="2000" dirty="0"/>
            </a:br>
            <a:r>
              <a:rPr lang="lv-LV" sz="2000" dirty="0"/>
              <a:t>“atliktais gandarījums”?</a:t>
            </a:r>
          </a:p>
          <a:p>
            <a:r>
              <a:rPr lang="lv-LV" sz="2000" dirty="0"/>
              <a:t/>
            </a:r>
            <a:br>
              <a:rPr lang="lv-LV" sz="2000" dirty="0"/>
            </a:br>
            <a:r>
              <a:rPr lang="lv-LV" sz="2000" dirty="0"/>
              <a:t>Kā gandarījuma atlikšana var kļūt par pozitīvo virzītājspēku tavā dzīvē?</a:t>
            </a:r>
          </a:p>
          <a:p>
            <a:endParaRPr lang="lv-LV" sz="2000" dirty="0"/>
          </a:p>
          <a:p>
            <a:r>
              <a:rPr lang="lv-LV" sz="2000" dirty="0"/>
              <a:t>Sniedz piemērus, kas parāda, </a:t>
            </a:r>
            <a:br>
              <a:rPr lang="lv-LV" sz="2000" dirty="0"/>
            </a:br>
            <a:r>
              <a:rPr lang="lv-LV" sz="2000" dirty="0"/>
              <a:t>kā atliktais gandarījums tavā dzīvē </a:t>
            </a:r>
            <a:br>
              <a:rPr lang="lv-LV" sz="2000" dirty="0"/>
            </a:br>
            <a:r>
              <a:rPr lang="lv-LV" sz="2000" dirty="0"/>
              <a:t>ir nesis ko pozitīvu!</a:t>
            </a:r>
            <a:endParaRPr lang="lv-LV" sz="2000" dirty="0">
              <a:cs typeface="Calibri"/>
            </a:endParaRPr>
          </a:p>
        </p:txBody>
      </p:sp>
      <p:pic>
        <p:nvPicPr>
          <p:cNvPr id="2" name="Attēls 1">
            <a:extLst>
              <a:ext uri="{FF2B5EF4-FFF2-40B4-BE49-F238E27FC236}">
                <a16:creationId xmlns="" xmlns:a16="http://schemas.microsoft.com/office/drawing/2014/main" id="{DF2A9EA6-C7A5-4208-878A-EF1E7E4BEC7D}"/>
              </a:ext>
            </a:extLst>
          </p:cNvPr>
          <p:cNvPicPr>
            <a:picLocks noChangeAspect="1"/>
          </p:cNvPicPr>
          <p:nvPr/>
        </p:nvPicPr>
        <p:blipFill>
          <a:blip r:embed="rId3" cstate="print"/>
          <a:stretch>
            <a:fillRect/>
          </a:stretch>
        </p:blipFill>
        <p:spPr>
          <a:xfrm>
            <a:off x="3521704" y="1432851"/>
            <a:ext cx="2724150" cy="1676400"/>
          </a:xfrm>
          <a:prstGeom prst="rect">
            <a:avLst/>
          </a:prstGeom>
        </p:spPr>
      </p:pic>
      <p:sp>
        <p:nvSpPr>
          <p:cNvPr id="10" name="Rectangle 16">
            <a:extLst>
              <a:ext uri="{FF2B5EF4-FFF2-40B4-BE49-F238E27FC236}">
                <a16:creationId xmlns="" xmlns:a16="http://schemas.microsoft.com/office/drawing/2014/main" id="{035E8C6D-FD0F-49D2-AD4F-E6E1F6903864}"/>
              </a:ext>
            </a:extLst>
          </p:cNvPr>
          <p:cNvSpPr/>
          <p:nvPr/>
        </p:nvSpPr>
        <p:spPr>
          <a:xfrm>
            <a:off x="4235249" y="3259723"/>
            <a:ext cx="1108276" cy="338554"/>
          </a:xfrm>
          <a:prstGeom prst="rect">
            <a:avLst/>
          </a:prstGeom>
        </p:spPr>
        <p:txBody>
          <a:bodyPr wrap="square">
            <a:spAutoFit/>
          </a:bodyPr>
          <a:lstStyle/>
          <a:p>
            <a:r>
              <a:rPr lang="lv-LV" sz="1600" dirty="0"/>
              <a:t>Veselam.lv</a:t>
            </a:r>
          </a:p>
        </p:txBody>
      </p:sp>
      <p:pic>
        <p:nvPicPr>
          <p:cNvPr id="3" name="Attēls 2">
            <a:extLst>
              <a:ext uri="{FF2B5EF4-FFF2-40B4-BE49-F238E27FC236}">
                <a16:creationId xmlns="" xmlns:a16="http://schemas.microsoft.com/office/drawing/2014/main" id="{1E38D733-AFEC-483B-A2FD-580989FD225E}"/>
              </a:ext>
            </a:extLst>
          </p:cNvPr>
          <p:cNvPicPr>
            <a:picLocks noChangeAspect="1"/>
          </p:cNvPicPr>
          <p:nvPr/>
        </p:nvPicPr>
        <p:blipFill>
          <a:blip r:embed="rId4" cstate="print"/>
          <a:stretch>
            <a:fillRect/>
          </a:stretch>
        </p:blipFill>
        <p:spPr>
          <a:xfrm>
            <a:off x="338423" y="2540073"/>
            <a:ext cx="1504950" cy="3048000"/>
          </a:xfrm>
          <a:prstGeom prst="rect">
            <a:avLst/>
          </a:prstGeom>
        </p:spPr>
      </p:pic>
      <p:cxnSp>
        <p:nvCxnSpPr>
          <p:cNvPr id="5" name="Savienotājs: leņķveida 4">
            <a:extLst>
              <a:ext uri="{FF2B5EF4-FFF2-40B4-BE49-F238E27FC236}">
                <a16:creationId xmlns="" xmlns:a16="http://schemas.microsoft.com/office/drawing/2014/main" id="{7518C648-CD11-41CC-A296-316CDA81AB4E}"/>
              </a:ext>
            </a:extLst>
          </p:cNvPr>
          <p:cNvCxnSpPr>
            <a:cxnSpLocks/>
          </p:cNvCxnSpPr>
          <p:nvPr/>
        </p:nvCxnSpPr>
        <p:spPr>
          <a:xfrm flipV="1">
            <a:off x="2066841" y="3042510"/>
            <a:ext cx="9459751" cy="79857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5980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69817" y="5281999"/>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Rectangle 5">
            <a:extLst>
              <a:ext uri="{FF2B5EF4-FFF2-40B4-BE49-F238E27FC236}">
                <a16:creationId xmlns="" xmlns:a16="http://schemas.microsoft.com/office/drawing/2014/main" id="{B879C571-6850-4AEF-BDE9-1C234FCFCC3B}"/>
              </a:ext>
            </a:extLst>
          </p:cNvPr>
          <p:cNvSpPr/>
          <p:nvPr/>
        </p:nvSpPr>
        <p:spPr>
          <a:xfrm>
            <a:off x="502761" y="1426663"/>
            <a:ext cx="6491927" cy="3016210"/>
          </a:xfrm>
          <a:prstGeom prst="rect">
            <a:avLst/>
          </a:prstGeom>
        </p:spPr>
        <p:txBody>
          <a:bodyPr wrap="square" lIns="91440" tIns="45720" rIns="91440" bIns="45720" anchor="t">
            <a:spAutoFit/>
          </a:bodyPr>
          <a:lstStyle/>
          <a:p>
            <a:r>
              <a:rPr lang="lv-LV" sz="2400" b="1" dirty="0"/>
              <a:t>Zefīru tests</a:t>
            </a:r>
          </a:p>
          <a:p>
            <a:pPr marL="71755" marR="71755"/>
            <a:endParaRPr lang="en-GB" sz="2200" dirty="0"/>
          </a:p>
          <a:p>
            <a:r>
              <a:rPr lang="lv-LV" sz="2400" dirty="0"/>
              <a:t>Šis ir Valtera Mišela slavenais zefīru tests.</a:t>
            </a:r>
          </a:p>
          <a:p>
            <a:endParaRPr lang="lv-LV" sz="2400" dirty="0"/>
          </a:p>
          <a:p>
            <a:r>
              <a:rPr lang="lv-LV" sz="2400" dirty="0"/>
              <a:t>Šajā eksperimentā pētīts jautājums, kas notiek, ja bērnam pasaka, ka viņš var dabūt vienu zefīru tagad vai divus, ja viņš 15 minūtes pagaida (telpā tajā brīdī viņš ir viens).</a:t>
            </a:r>
            <a:endParaRPr lang="lv-LV" sz="2400" dirty="0">
              <a:cs typeface="Calibri"/>
            </a:endParaRPr>
          </a:p>
        </p:txBody>
      </p:sp>
      <p:pic>
        <p:nvPicPr>
          <p:cNvPr id="9" name="Picture 8">
            <a:hlinkClick r:id="rId3"/>
            <a:extLst>
              <a:ext uri="{FF2B5EF4-FFF2-40B4-BE49-F238E27FC236}">
                <a16:creationId xmlns="" xmlns:a16="http://schemas.microsoft.com/office/drawing/2014/main" id="{55FD5796-8FF1-4366-B394-7BC91B379743}"/>
              </a:ext>
            </a:extLst>
          </p:cNvPr>
          <p:cNvPicPr>
            <a:picLocks noChangeAspect="1"/>
          </p:cNvPicPr>
          <p:nvPr/>
        </p:nvPicPr>
        <p:blipFill>
          <a:blip r:embed="rId4" cstate="print"/>
          <a:stretch>
            <a:fillRect/>
          </a:stretch>
        </p:blipFill>
        <p:spPr>
          <a:xfrm>
            <a:off x="8230861" y="2180620"/>
            <a:ext cx="2707065" cy="1457465"/>
          </a:xfrm>
          <a:prstGeom prst="rect">
            <a:avLst/>
          </a:prstGeom>
        </p:spPr>
      </p:pic>
      <p:sp>
        <p:nvSpPr>
          <p:cNvPr id="14" name="Rectangle 13">
            <a:extLst>
              <a:ext uri="{FF2B5EF4-FFF2-40B4-BE49-F238E27FC236}">
                <a16:creationId xmlns="" xmlns:a16="http://schemas.microsoft.com/office/drawing/2014/main" id="{9CBFD8E4-01EF-479E-9DA6-9C37931C113F}"/>
              </a:ext>
            </a:extLst>
          </p:cNvPr>
          <p:cNvSpPr/>
          <p:nvPr/>
        </p:nvSpPr>
        <p:spPr>
          <a:xfrm>
            <a:off x="1757151" y="4606017"/>
            <a:ext cx="8094682" cy="1323439"/>
          </a:xfrm>
          <a:prstGeom prst="rect">
            <a:avLst/>
          </a:prstGeom>
        </p:spPr>
        <p:txBody>
          <a:bodyPr wrap="square" lIns="91440" tIns="45720" rIns="91440" bIns="45720" anchor="t">
            <a:spAutoFit/>
          </a:bodyPr>
          <a:lstStyle/>
          <a:p>
            <a:r>
              <a:rPr lang="lv-LV" sz="2000" dirty="0"/>
              <a:t>Ja tu varētu bērnam sniegt kādas norādes, kā pretoties vēlmei apēst zefīru, ko tu viņam ieteiktu? </a:t>
            </a:r>
          </a:p>
          <a:p>
            <a:pPr marL="457200" indent="-457200">
              <a:buFont typeface="Arial" pitchFamily="34" charset="0"/>
              <a:buChar char="•"/>
            </a:pPr>
            <a:r>
              <a:rPr lang="lv-LV" sz="2000" dirty="0"/>
              <a:t>Vai esi šīs idejas dažādās situācijās izmantojis pats? </a:t>
            </a:r>
            <a:endParaRPr lang="lv-LV" sz="2000" dirty="0">
              <a:cs typeface="Calibri"/>
            </a:endParaRPr>
          </a:p>
          <a:p>
            <a:pPr marL="457200" indent="-457200">
              <a:buFont typeface="Arial" pitchFamily="34" charset="0"/>
              <a:buChar char="•"/>
            </a:pPr>
            <a:r>
              <a:rPr lang="lv-LV" sz="2000" dirty="0"/>
              <a:t>Kādās situācijās varētu būt noderīgi izmantot šīs pieejas? </a:t>
            </a:r>
          </a:p>
        </p:txBody>
      </p:sp>
      <p:sp>
        <p:nvSpPr>
          <p:cNvPr id="10" name="TextBox 9">
            <a:extLst>
              <a:ext uri="{FF2B5EF4-FFF2-40B4-BE49-F238E27FC236}">
                <a16:creationId xmlns="" xmlns:a16="http://schemas.microsoft.com/office/drawing/2014/main" id="{A541862E-3B13-4D54-99CB-18C6FB88352B}"/>
              </a:ext>
            </a:extLst>
          </p:cNvPr>
          <p:cNvSpPr txBox="1"/>
          <p:nvPr/>
        </p:nvSpPr>
        <p:spPr>
          <a:xfrm>
            <a:off x="7564650" y="3814273"/>
            <a:ext cx="4039485" cy="307777"/>
          </a:xfrm>
          <a:prstGeom prst="rect">
            <a:avLst/>
          </a:prstGeom>
          <a:noFill/>
        </p:spPr>
        <p:txBody>
          <a:bodyPr wrap="square">
            <a:spAutoFit/>
          </a:bodyPr>
          <a:lstStyle/>
          <a:p>
            <a:r>
              <a:rPr lang="lv-LV" sz="1400" dirty="0">
                <a:hlinkClick r:id="rId5"/>
              </a:rPr>
              <a:t>https://www.youtube.com/watch?v=QX_oy9614HQ</a:t>
            </a:r>
            <a:r>
              <a:rPr lang="lv-LV" sz="1400" dirty="0"/>
              <a:t>   </a:t>
            </a:r>
          </a:p>
        </p:txBody>
      </p:sp>
    </p:spTree>
    <p:extLst>
      <p:ext uri="{BB962C8B-B14F-4D97-AF65-F5344CB8AC3E}">
        <p14:creationId xmlns="" xmlns:p14="http://schemas.microsoft.com/office/powerpoint/2010/main" val="204669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 xmlns:a16="http://schemas.microsoft.com/office/drawing/2014/main" id="{67A41A98-4333-4982-B87E-15A79E522C25}"/>
              </a:ext>
            </a:extLst>
          </p:cNvPr>
          <p:cNvSpPr/>
          <p:nvPr/>
        </p:nvSpPr>
        <p:spPr>
          <a:xfrm>
            <a:off x="3490175" y="875763"/>
            <a:ext cx="7154303" cy="5324535"/>
          </a:xfrm>
          <a:prstGeom prst="rect">
            <a:avLst/>
          </a:prstGeom>
        </p:spPr>
        <p:txBody>
          <a:bodyPr wrap="square" lIns="91440" tIns="45720" rIns="91440" bIns="45720" anchor="t">
            <a:spAutoFit/>
          </a:bodyPr>
          <a:lstStyle/>
          <a:p>
            <a:r>
              <a:rPr lang="lv-LV" sz="2800" dirty="0"/>
              <a:t>Kas var palīdzēt veicināt gandarījuma atlikšanu?</a:t>
            </a:r>
          </a:p>
          <a:p>
            <a:pPr marL="71755" marR="71755"/>
            <a:endParaRPr lang="en-GB" sz="2400" dirty="0"/>
          </a:p>
          <a:p>
            <a:r>
              <a:rPr lang="lv-LV" sz="2400" b="1" dirty="0"/>
              <a:t>Izvairīšanās –</a:t>
            </a:r>
            <a:r>
              <a:rPr lang="lv-LV" sz="2400" dirty="0"/>
              <a:t> kad zefīrs bija apsegts, bērni bija mazāk impulsīvi.</a:t>
            </a:r>
          </a:p>
          <a:p>
            <a:r>
              <a:rPr lang="lv-LV" sz="2400" b="1" dirty="0"/>
              <a:t>Uzsvars uz apbalvojumu – </a:t>
            </a:r>
            <a:r>
              <a:rPr lang="lv-LV" sz="2400" dirty="0"/>
              <a:t>kad bērniem atgādināja par apbalvojumu, viņi bija mazāk impulsīvi.</a:t>
            </a:r>
          </a:p>
          <a:p>
            <a:r>
              <a:rPr lang="lv-LV" sz="2400" b="1" dirty="0"/>
              <a:t>Pozitīva uzmanības novēršana</a:t>
            </a:r>
            <a:r>
              <a:rPr lang="lv-LV" sz="2400" dirty="0"/>
              <a:t> – iedodot bērniem rotaļlietu, lai būtu “jautrākas domas”, bērni bija mazāk impulsīvi.</a:t>
            </a:r>
          </a:p>
          <a:p>
            <a:r>
              <a:rPr lang="lv-LV" sz="2400" b="1" dirty="0"/>
              <a:t>Abstrakcija</a:t>
            </a:r>
            <a:r>
              <a:rPr lang="lv-LV" sz="2400" dirty="0"/>
              <a:t> – iesakot bērniem domāt par zefīru abstraktā veidā, piemēram, iztēloties, ka tā ir kokvilnas bumbiņa, bērni bija mazāk impulsīvi.</a:t>
            </a:r>
          </a:p>
          <a:p>
            <a:r>
              <a:rPr lang="lv-LV" sz="2400" b="1" dirty="0"/>
              <a:t>Sarunāšanās ar sevi</a:t>
            </a:r>
            <a:r>
              <a:rPr lang="lv-LV" sz="2400" dirty="0"/>
              <a:t> – bērni, kuri paši sev atkārtoja: “Man ir jāpagaida”, bija mazāk impulsīvi.</a:t>
            </a:r>
          </a:p>
        </p:txBody>
      </p:sp>
      <p:pic>
        <p:nvPicPr>
          <p:cNvPr id="14" name="Picture 13">
            <a:extLst>
              <a:ext uri="{FF2B5EF4-FFF2-40B4-BE49-F238E27FC236}">
                <a16:creationId xmlns="" xmlns:a16="http://schemas.microsoft.com/office/drawing/2014/main" id="{8735DD9A-AFC2-4353-9A82-0830C079D3BE}"/>
              </a:ext>
            </a:extLst>
          </p:cNvPr>
          <p:cNvPicPr>
            <a:picLocks noChangeAspect="1"/>
          </p:cNvPicPr>
          <p:nvPr/>
        </p:nvPicPr>
        <p:blipFill>
          <a:blip r:embed="rId3" cstate="print"/>
          <a:stretch>
            <a:fillRect/>
          </a:stretch>
        </p:blipFill>
        <p:spPr>
          <a:xfrm>
            <a:off x="877015" y="2093754"/>
            <a:ext cx="2463553" cy="3741438"/>
          </a:xfrm>
          <a:prstGeom prst="rect">
            <a:avLst/>
          </a:prstGeom>
        </p:spPr>
      </p:pic>
    </p:spTree>
    <p:extLst>
      <p:ext uri="{BB962C8B-B14F-4D97-AF65-F5344CB8AC3E}">
        <p14:creationId xmlns="" xmlns:p14="http://schemas.microsoft.com/office/powerpoint/2010/main" val="46619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Rectangle 5">
            <a:extLst>
              <a:ext uri="{FF2B5EF4-FFF2-40B4-BE49-F238E27FC236}">
                <a16:creationId xmlns="" xmlns:a16="http://schemas.microsoft.com/office/drawing/2014/main" id="{0D76257B-6125-46CD-B473-C07641348282}"/>
              </a:ext>
            </a:extLst>
          </p:cNvPr>
          <p:cNvSpPr/>
          <p:nvPr/>
        </p:nvSpPr>
        <p:spPr>
          <a:xfrm>
            <a:off x="706257" y="1095629"/>
            <a:ext cx="7406326" cy="4985980"/>
          </a:xfrm>
          <a:prstGeom prst="rect">
            <a:avLst/>
          </a:prstGeom>
        </p:spPr>
        <p:txBody>
          <a:bodyPr wrap="square">
            <a:spAutoFit/>
          </a:bodyPr>
          <a:lstStyle/>
          <a:p>
            <a:r>
              <a:rPr lang="lv-LV" sz="2800" dirty="0"/>
              <a:t>Kā šīs pieejas var izmantot tiešsaistes azartspēļu izplatības pieauguma samazināšanai?</a:t>
            </a:r>
          </a:p>
          <a:p>
            <a:r>
              <a:rPr lang="lv-LV" sz="2400" dirty="0"/>
              <a:t> </a:t>
            </a:r>
          </a:p>
          <a:p>
            <a:r>
              <a:rPr lang="lv-LV" sz="2400" dirty="0"/>
              <a:t>Vai vari aprakstīt, kā tu tās varētu izmantot situācijā ar tiešsaistes azartspēlēm?</a:t>
            </a:r>
          </a:p>
          <a:p>
            <a:endParaRPr lang="lv-LV" sz="2400" dirty="0"/>
          </a:p>
          <a:p>
            <a:r>
              <a:rPr lang="lv-LV" sz="2400" dirty="0"/>
              <a:t>Pretoties vēlmei rīkoties impulsa vadītam ir prasme, ko mēs varam iemācīties. To praktizējot, mēs varam attīstīt savu raksturu. </a:t>
            </a:r>
          </a:p>
          <a:p>
            <a:endParaRPr lang="lv-LV" sz="2400" dirty="0"/>
          </a:p>
          <a:p>
            <a:r>
              <a:rPr lang="lv-LV" sz="2400" dirty="0"/>
              <a:t>Kā tu varētu attīstīt šo prasmi, lai veidotu savu raksturu pozitīvi? </a:t>
            </a:r>
          </a:p>
          <a:p>
            <a:pPr marR="71755"/>
            <a:r>
              <a:rPr lang="en-GB" sz="2200" dirty="0"/>
              <a:t> </a:t>
            </a:r>
            <a:endParaRPr lang="en-GB" sz="2200" dirty="0">
              <a:solidFill>
                <a:srgbClr val="000000"/>
              </a:solidFill>
              <a:latin typeface="Segoe UI" panose="020B0502040204020203" pitchFamily="34" charset="0"/>
              <a:ea typeface="Calibri" panose="020F0502020204030204" pitchFamily="34" charset="0"/>
            </a:endParaRPr>
          </a:p>
        </p:txBody>
      </p:sp>
      <p:pic>
        <p:nvPicPr>
          <p:cNvPr id="9" name="Picture 8">
            <a:extLst>
              <a:ext uri="{FF2B5EF4-FFF2-40B4-BE49-F238E27FC236}">
                <a16:creationId xmlns="" xmlns:a16="http://schemas.microsoft.com/office/drawing/2014/main" id="{4596A7D3-BB34-4EA5-8900-15D64C511C4C}"/>
              </a:ext>
            </a:extLst>
          </p:cNvPr>
          <p:cNvPicPr>
            <a:picLocks noChangeAspect="1"/>
          </p:cNvPicPr>
          <p:nvPr/>
        </p:nvPicPr>
        <p:blipFill>
          <a:blip r:embed="rId3" cstate="print"/>
          <a:stretch>
            <a:fillRect/>
          </a:stretch>
        </p:blipFill>
        <p:spPr>
          <a:xfrm>
            <a:off x="8596787" y="2532345"/>
            <a:ext cx="2888956" cy="2112549"/>
          </a:xfrm>
          <a:prstGeom prst="rect">
            <a:avLst/>
          </a:prstGeom>
        </p:spPr>
      </p:pic>
    </p:spTree>
    <p:extLst>
      <p:ext uri="{BB962C8B-B14F-4D97-AF65-F5344CB8AC3E}">
        <p14:creationId xmlns="" xmlns:p14="http://schemas.microsoft.com/office/powerpoint/2010/main" val="2029648129"/>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77CD5E-8173-417B-9C51-D71997795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9A1372-CAAD-4478-A6D5-521646AE445E}">
  <ds:schemaRefs>
    <ds:schemaRef ds:uri="http://schemas.microsoft.com/sharepoint/v3/contenttype/forms"/>
  </ds:schemaRefs>
</ds:datastoreItem>
</file>

<file path=customXml/itemProps3.xml><?xml version="1.0" encoding="utf-8"?>
<ds:datastoreItem xmlns:ds="http://schemas.openxmlformats.org/officeDocument/2006/customXml" ds:itemID="{94E90086-5336-47C8-AE8A-BFF209CF4DE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136</TotalTime>
  <Words>765</Words>
  <Application>Microsoft Office PowerPoint</Application>
  <PresentationFormat>Custom</PresentationFormat>
  <Paragraphs>127</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dizains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 Joaquin Fernandez Gonzalez</dc:creator>
  <cp:lastModifiedBy>Arturs</cp:lastModifiedBy>
  <cp:revision>39</cp:revision>
  <dcterms:created xsi:type="dcterms:W3CDTF">2021-01-12T10:28:46Z</dcterms:created>
  <dcterms:modified xsi:type="dcterms:W3CDTF">2021-10-15T09:41:04Z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