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64" r:id="rId5"/>
    <p:sldId id="256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ba Kaļķe" initials="BK" lastIdx="1" clrIdx="0">
    <p:extLst>
      <p:ext uri="{19B8F6BF-5375-455C-9EA6-DF929625EA0E}">
        <p15:presenceInfo xmlns:p15="http://schemas.microsoft.com/office/powerpoint/2012/main" userId="S::baibak@edu.lu.lv::090b5955-d8cd-4512-94e7-809462765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831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83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038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530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81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923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37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552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146044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277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6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4515" y="4334342"/>
            <a:ext cx="8584676" cy="10443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kern="1200" dirty="0" err="1">
                <a:latin typeface="+mj-lt"/>
                <a:ea typeface="+mj-ea"/>
                <a:cs typeface="+mj-cs"/>
              </a:rPr>
              <a:t>Pirmsskolas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3.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posms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(5 gadi)</a:t>
            </a:r>
            <a:br>
              <a:rPr lang="en-US" sz="2800" kern="1200" dirty="0"/>
            </a:br>
            <a:br>
              <a:rPr lang="en-US" sz="2800" kern="1200" dirty="0"/>
            </a:br>
            <a:r>
              <a:rPr lang="en-US" sz="2800" kern="1200" dirty="0" err="1">
                <a:latin typeface="+mj-lt"/>
                <a:ea typeface="+mj-ea"/>
                <a:cs typeface="+mj-cs"/>
              </a:rPr>
              <a:t>Tēma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Cilvēki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kuri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mums </a:t>
            </a:r>
            <a:r>
              <a:rPr lang="en-US" sz="2800" kern="1200">
                <a:latin typeface="+mj-lt"/>
                <a:ea typeface="+mj-ea"/>
                <a:cs typeface="+mj-cs"/>
              </a:rPr>
              <a:t>palīdz </a:t>
            </a:r>
            <a:br>
              <a:rPr lang="en-US" sz="2800" kern="1200" dirty="0"/>
            </a:br>
            <a:br>
              <a:rPr lang="en-US" sz="2800" kern="1200" dirty="0"/>
            </a:br>
            <a:r>
              <a:rPr lang="en-US" sz="3200" b="1" kern="1200" dirty="0">
                <a:latin typeface="+mj-lt"/>
                <a:ea typeface="+mj-ea"/>
                <a:cs typeface="+mj-cs"/>
              </a:rPr>
              <a:t>1.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nodarbība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Kurš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var mums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palīdzēt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?</a:t>
            </a:r>
            <a:r>
              <a:rPr lang="lv-LV" sz="3200" b="1" kern="1200" dirty="0">
                <a:latin typeface="+mj-lt"/>
                <a:ea typeface="+mj-ea"/>
                <a:cs typeface="+mj-cs"/>
              </a:rPr>
              <a:t> (2. materiāls)</a:t>
            </a:r>
            <a:endParaRPr lang="en-US" sz="3200" b="1" kern="1200" dirty="0">
              <a:latin typeface="+mj-lt"/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2068" y="-1248"/>
            <a:ext cx="7630276" cy="4622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Tikumiskās audzināšanas programma «e-TAP»</a:t>
            </a:r>
          </a:p>
        </p:txBody>
      </p:sp>
      <p:sp>
        <p:nvSpPr>
          <p:cNvPr id="1029" name="Oval 70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atura vietturis 7">
            <a:extLst>
              <a:ext uri="{FF2B5EF4-FFF2-40B4-BE49-F238E27FC236}">
                <a16:creationId xmlns:a16="http://schemas.microsoft.com/office/drawing/2014/main" id="{09896CE8-26AC-4ED0-AEA2-645D2DDB1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98" r="38452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030" name="Oval 72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95729F-A874-425E-9BD1-425B81CCB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739" r="15509" b="-3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Ugunsgrēks Ķiršu ielā | eDruva">
            <a:extLst>
              <a:ext uri="{FF2B5EF4-FFF2-40B4-BE49-F238E27FC236}">
                <a16:creationId xmlns:a16="http://schemas.microsoft.com/office/drawing/2014/main" id="{79EB8C29-C794-40B4-8679-40C5EB860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9" b="-2"/>
          <a:stretch/>
        </p:blipFill>
        <p:spPr bwMode="auto"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9A73D4-0575-4B07-9DBC-9D494A9A7204}"/>
              </a:ext>
            </a:extLst>
          </p:cNvPr>
          <p:cNvSpPr txBox="1"/>
          <p:nvPr/>
        </p:nvSpPr>
        <p:spPr>
          <a:xfrm rot="1942121">
            <a:off x="4983027" y="3411650"/>
            <a:ext cx="976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/>
              <a:t>Foto: vc4.lv</a:t>
            </a:r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CCF06C-9758-4526-AA40-C8CF1E123E4C}"/>
              </a:ext>
            </a:extLst>
          </p:cNvPr>
          <p:cNvSpPr txBox="1"/>
          <p:nvPr/>
        </p:nvSpPr>
        <p:spPr>
          <a:xfrm rot="1942121">
            <a:off x="8134232" y="3263024"/>
            <a:ext cx="24252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/>
              <a:t>Foto: </a:t>
            </a:r>
            <a:r>
              <a:rPr lang="ru-RU" sz="1200" dirty="0"/>
              <a:t>lh3.googleusercontent.com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433AC-07AA-487D-A6AF-41413D45CB98}"/>
              </a:ext>
            </a:extLst>
          </p:cNvPr>
          <p:cNvSpPr txBox="1"/>
          <p:nvPr/>
        </p:nvSpPr>
        <p:spPr>
          <a:xfrm rot="1942121">
            <a:off x="1028686" y="3411650"/>
            <a:ext cx="14362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/>
              <a:t>Foto: vugd.gov.lv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92969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70975"/>
              </p:ext>
            </p:extLst>
          </p:nvPr>
        </p:nvGraphicFramePr>
        <p:xfrm>
          <a:off x="1670144" y="1117484"/>
          <a:ext cx="2318327" cy="45512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18327">
                  <a:extLst>
                    <a:ext uri="{9D8B030D-6E8A-4147-A177-3AD203B41FA5}">
                      <a16:colId xmlns:a16="http://schemas.microsoft.com/office/drawing/2014/main" val="4229364265"/>
                    </a:ext>
                  </a:extLst>
                </a:gridCol>
              </a:tblGrid>
              <a:tr h="1517073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52366"/>
                  </a:ext>
                </a:extLst>
              </a:tr>
              <a:tr h="1517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710310"/>
                  </a:ext>
                </a:extLst>
              </a:tr>
              <a:tr h="1517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191984"/>
                  </a:ext>
                </a:extLst>
              </a:tr>
            </a:tbl>
          </a:graphicData>
        </a:graphic>
      </p:graphicFrame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1621" y="1200206"/>
            <a:ext cx="1154547" cy="1307757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670144" y="2427075"/>
            <a:ext cx="1653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/>
              <a:t>foto</a:t>
            </a:r>
            <a:r>
              <a:rPr lang="en-GB" sz="800" dirty="0"/>
              <a:t>: publicdomainvectors.org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7163" y="2674107"/>
            <a:ext cx="1256290" cy="1256290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1642794" y="3926622"/>
            <a:ext cx="1451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800" dirty="0">
                <a:solidFill>
                  <a:prstClr val="black"/>
                </a:solidFill>
              </a:rPr>
              <a:t>foto</a:t>
            </a:r>
            <a:r>
              <a:rPr lang="en-GB" sz="800" dirty="0">
                <a:solidFill>
                  <a:prstClr val="black"/>
                </a:solidFill>
              </a:rPr>
              <a:t>: publicdomainvectors.org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74" y="4173984"/>
            <a:ext cx="821668" cy="1473525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1651808" y="5456282"/>
            <a:ext cx="925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800" dirty="0">
                <a:solidFill>
                  <a:prstClr val="black"/>
                </a:solidFill>
              </a:rPr>
              <a:t>foto</a:t>
            </a:r>
            <a:r>
              <a:rPr lang="en-GB" sz="800" dirty="0">
                <a:solidFill>
                  <a:prstClr val="black"/>
                </a:solidFill>
              </a:rPr>
              <a:t>: pngimg.com</a:t>
            </a:r>
          </a:p>
        </p:txBody>
      </p: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9F1E5418-5869-4819-B577-A37F419CC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56600"/>
              </p:ext>
            </p:extLst>
          </p:nvPr>
        </p:nvGraphicFramePr>
        <p:xfrm>
          <a:off x="4481275" y="1117484"/>
          <a:ext cx="6040581" cy="45512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0581">
                  <a:extLst>
                    <a:ext uri="{9D8B030D-6E8A-4147-A177-3AD203B41FA5}">
                      <a16:colId xmlns:a16="http://schemas.microsoft.com/office/drawing/2014/main" val="2523406857"/>
                    </a:ext>
                  </a:extLst>
                </a:gridCol>
              </a:tblGrid>
              <a:tr h="1517073">
                <a:tc>
                  <a:txBody>
                    <a:bodyPr/>
                    <a:lstStyle/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 redzi, ka no ēkas ceļas dūmi. </a:t>
                      </a:r>
                    </a:p>
                    <a:p>
                      <a:endParaRPr lang="lv-LV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Kas tev var palīdzēt?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057562"/>
                  </a:ext>
                </a:extLst>
              </a:tr>
              <a:tr h="1517073"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  kopā ar vecākiem iepērcies  pārpildītā lielveikalā. Tu apstājies pie kāda skatloga, bet, kad pagriezies apkārt, nevari ieraudzīt vecākus. </a:t>
                      </a:r>
                    </a:p>
                    <a:p>
                      <a:endParaRPr lang="lv-LV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Kas tev var palīdzēt?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551306"/>
                  </a:ext>
                </a:extLst>
              </a:tr>
              <a:tr h="1517073"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Tev jau vairākas dienas sāp auss un nekļūst labāk. </a:t>
                      </a:r>
                    </a:p>
                    <a:p>
                      <a:endParaRPr lang="lv-LV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Kas tev var palīdzēt?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616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62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95459"/>
              </p:ext>
            </p:extLst>
          </p:nvPr>
        </p:nvGraphicFramePr>
        <p:xfrm>
          <a:off x="1782231" y="225962"/>
          <a:ext cx="2318327" cy="6014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18327">
                  <a:extLst>
                    <a:ext uri="{9D8B030D-6E8A-4147-A177-3AD203B41FA5}">
                      <a16:colId xmlns:a16="http://schemas.microsoft.com/office/drawing/2014/main" val="4229364265"/>
                    </a:ext>
                  </a:extLst>
                </a:gridCol>
              </a:tblGrid>
              <a:tr h="1517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52366"/>
                  </a:ext>
                </a:extLst>
              </a:tr>
              <a:tr h="1517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710310"/>
                  </a:ext>
                </a:extLst>
              </a:tr>
              <a:tr h="1517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191984"/>
                  </a:ext>
                </a:extLst>
              </a:tr>
              <a:tr h="14632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76391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/>
          <a:srcRect l="3761" t="5893" r="9032" b="11691"/>
          <a:stretch/>
        </p:blipFill>
        <p:spPr>
          <a:xfrm>
            <a:off x="2395432" y="354232"/>
            <a:ext cx="1376218" cy="13006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778361" y="1540075"/>
            <a:ext cx="7761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800" dirty="0">
                <a:solidFill>
                  <a:prstClr val="black"/>
                </a:solidFill>
              </a:rPr>
              <a:t>foto</a:t>
            </a:r>
            <a:r>
              <a:rPr lang="en-GB" sz="800" dirty="0">
                <a:solidFill>
                  <a:prstClr val="black"/>
                </a:solidFill>
              </a:rPr>
              <a:t>: flikr.com</a:t>
            </a:r>
          </a:p>
        </p:txBody>
      </p:sp>
      <p:pic>
        <p:nvPicPr>
          <p:cNvPr id="31" name="Picture 2" descr="Teacher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7163" r="9566" b="6452"/>
          <a:stretch/>
        </p:blipFill>
        <p:spPr bwMode="auto">
          <a:xfrm>
            <a:off x="2395432" y="1799272"/>
            <a:ext cx="1376218" cy="14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804183" y="3058720"/>
            <a:ext cx="925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800" dirty="0">
                <a:solidFill>
                  <a:prstClr val="black"/>
                </a:solidFill>
              </a:rPr>
              <a:t>foto</a:t>
            </a:r>
            <a:r>
              <a:rPr lang="en-GB" sz="800" dirty="0">
                <a:solidFill>
                  <a:prstClr val="black"/>
                </a:solidFill>
              </a:rPr>
              <a:t>: pngimg.com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87039" y="4577365"/>
            <a:ext cx="883575" cy="21544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lv-LV" sz="800" dirty="0"/>
              <a:t>foto</a:t>
            </a:r>
            <a:r>
              <a:rPr lang="en-GB" sz="800" dirty="0"/>
              <a:t>:</a:t>
            </a:r>
            <a:r>
              <a:rPr lang="en-GB" sz="800" dirty="0">
                <a:ea typeface="+mn-lt"/>
                <a:cs typeface="+mn-lt"/>
              </a:rPr>
              <a:t> vugd.gov.lv</a:t>
            </a:r>
            <a:endParaRPr lang="en-GB" sz="800" dirty="0">
              <a:solidFill>
                <a:prstClr val="black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5236" y="4910646"/>
            <a:ext cx="719403" cy="114377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787039" y="5995539"/>
            <a:ext cx="1451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800" dirty="0">
                <a:solidFill>
                  <a:prstClr val="black"/>
                </a:solidFill>
              </a:rPr>
              <a:t>foto</a:t>
            </a:r>
            <a:r>
              <a:rPr lang="en-GB" sz="800" dirty="0">
                <a:solidFill>
                  <a:prstClr val="black"/>
                </a:solidFill>
              </a:rPr>
              <a:t>: publicdomainvectors.org</a:t>
            </a:r>
          </a:p>
        </p:txBody>
      </p: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55CEA6CC-CF47-4FF5-8924-37B2495F0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501849"/>
              </p:ext>
            </p:extLst>
          </p:nvPr>
        </p:nvGraphicFramePr>
        <p:xfrm>
          <a:off x="4232256" y="225962"/>
          <a:ext cx="6040581" cy="6014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0581">
                  <a:extLst>
                    <a:ext uri="{9D8B030D-6E8A-4147-A177-3AD203B41FA5}">
                      <a16:colId xmlns:a16="http://schemas.microsoft.com/office/drawing/2014/main" val="3931274172"/>
                    </a:ext>
                  </a:extLst>
                </a:gridCol>
              </a:tblGrid>
              <a:tr h="1517073">
                <a:tc>
                  <a:txBody>
                    <a:bodyPr/>
                    <a:lstStyle/>
                    <a:p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 bērnudārzā sastrīdējies ar savu draugu, un tas tev liek justies ļoti apbēdinātam. </a:t>
                      </a:r>
                    </a:p>
                    <a:p>
                      <a:endParaRPr lang="lv-LV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Kas tev var palīdzēt?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289761"/>
                  </a:ext>
                </a:extLst>
              </a:tr>
              <a:tr h="1517073"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 neesi drošs, ka tev pietiek naudas, lai iepirktos. </a:t>
                      </a:r>
                    </a:p>
                    <a:p>
                      <a:endParaRPr lang="lv-LV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Kas tev var palīdzēt?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491489"/>
                  </a:ext>
                </a:extLst>
              </a:tr>
              <a:tr h="1517073"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Šķiet, ka tavam mājdzīvniekam sāp kāja, un tas klibo. </a:t>
                      </a:r>
                    </a:p>
                    <a:p>
                      <a:endParaRPr lang="lv-LV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Kas tev var palīdzēt?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663102"/>
                  </a:ext>
                </a:extLst>
              </a:tr>
              <a:tr h="1463281"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Cilvēks ir stipri sasities vai ievainots. </a:t>
                      </a:r>
                    </a:p>
                    <a:p>
                      <a:endParaRPr lang="lv-LV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Kas tev var palīdzēt?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2551"/>
                  </a:ext>
                </a:extLst>
              </a:tr>
            </a:tbl>
          </a:graphicData>
        </a:graphic>
      </p:graphicFrame>
      <p:pic>
        <p:nvPicPr>
          <p:cNvPr id="4" name="Рисунок 4" descr="Изображение выглядит как текст, грузовик, фургон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7389A4-7101-40CA-9F44-EFAAAE4C7CF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3929" y="3454628"/>
            <a:ext cx="1998134" cy="9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5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3">
            <a:extLst>
              <a:ext uri="{FF2B5EF4-FFF2-40B4-BE49-F238E27FC236}">
                <a16:creationId xmlns:a16="http://schemas.microsoft.com/office/drawing/2014/main" id="{8637C397-5F94-4C6D-96FF-8E394099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3437"/>
            <a:ext cx="10515600" cy="1767029"/>
          </a:xfrm>
        </p:spPr>
        <p:txBody>
          <a:bodyPr/>
          <a:lstStyle/>
          <a:p>
            <a:r>
              <a:rPr lang="lv-LV" sz="4400"/>
              <a:t>Tikumiskās audzināšanas programma «e-TAP»</a:t>
            </a:r>
            <a:endParaRPr lang="lv-LV" dirty="0"/>
          </a:p>
        </p:txBody>
      </p:sp>
      <p:sp>
        <p:nvSpPr>
          <p:cNvPr id="7" name="Teksta vietturis 4">
            <a:extLst>
              <a:ext uri="{FF2B5EF4-FFF2-40B4-BE49-F238E27FC236}">
                <a16:creationId xmlns:a16="http://schemas.microsoft.com/office/drawing/2014/main" id="{DB883E18-9F90-4BE0-9E60-548D184F007F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/>
              <a:t>Resursi pieejami: </a:t>
            </a:r>
            <a:r>
              <a:rPr lang="lv-LV">
                <a:hlinkClick r:id="rId2"/>
              </a:rPr>
              <a:t>www.arete.lu.lv</a:t>
            </a:r>
            <a:endParaRPr lang="lv-LV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/>
              <a:t>Programmas administrators: Dr. Manuels Fernandezs. </a:t>
            </a:r>
            <a:r>
              <a:rPr lang="lv-LV" sz="1600">
                <a:hlinkClick r:id="rId3"/>
              </a:rPr>
              <a:t>manuels.fernandezs@lu.lv</a:t>
            </a:r>
            <a:r>
              <a:rPr lang="lv-LV" sz="1600"/>
              <a:t>, +371 26253625</a:t>
            </a:r>
            <a:endParaRPr lang="lv-LV" sz="160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/>
              <a:t>Imantas 7. līnija 1, 223. telpa, Rīga, LV-1083, Latvija</a:t>
            </a:r>
            <a:endParaRPr lang="lv-LV" sz="1600">
              <a:cs typeface="Calibri"/>
            </a:endParaRPr>
          </a:p>
          <a:p>
            <a:pPr marL="0" indent="0">
              <a:buNone/>
            </a:pPr>
            <a:r>
              <a:rPr lang="lv-LV" sz="1200" i="1"/>
              <a:t>"Digitālas mācību programmas piemērotības un īstenojamības izpēte jauniešu tikumiskajai audzināšanai Latvijas izglītības iestādēs (no 5 līdz 15 gadu vecumā)" (01.12.2020-31.12.2021). </a:t>
            </a:r>
            <a:r>
              <a:rPr lang="lv-LV" sz="1200"/>
              <a:t>Projekta Nr. lzp-2020/2-0277; LU reģistrācijas Nr: LZP2020/95</a:t>
            </a:r>
            <a:endParaRPr lang="lv-LV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00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01EC94-6F01-4AF3-A371-D303BC346B03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cd8bb90-b1cb-4fe5-8892-66ea2dba031d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BAE7D9-BB01-452B-8E26-7A79BF20F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F0EA8B-3122-45FC-BA6B-6F3C3C32CF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317</Words>
  <Application>Microsoft Office PowerPoint</Application>
  <PresentationFormat>Platekrāna</PresentationFormat>
  <Paragraphs>40</Paragraphs>
  <Slides>4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dizains</vt:lpstr>
      <vt:lpstr>Pirmsskolas 3. posms (5 gadi)  Tēma: Cilvēki, kuri mums palīdz   1. nodarbība: Kurš var mums palīdzēt? (2. materiāls)</vt:lpstr>
      <vt:lpstr>PowerPoint prezentācija</vt:lpstr>
      <vt:lpstr>PowerPoint prezentācija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Manuels Fernandezs</cp:lastModifiedBy>
  <cp:revision>43</cp:revision>
  <dcterms:created xsi:type="dcterms:W3CDTF">2019-06-13T10:46:31Z</dcterms:created>
  <dcterms:modified xsi:type="dcterms:W3CDTF">2021-10-19T14:58:09Z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