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1"/>
  </p:notesMasterIdLst>
  <p:sldIdLst>
    <p:sldId id="294" r:id="rId5"/>
    <p:sldId id="295" r:id="rId6"/>
    <p:sldId id="296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D2696-9717-451C-AD00-5A586612FCED}" v="44" dt="2021-09-20T18:13:49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F56D2696-9717-451C-AD00-5A586612FCED}"/>
    <pc:docChg chg="modSld">
      <pc:chgData name="Baiba Kaļķe" userId="S::baibak@edu.lu.lv::090b5955-d8cd-4512-94e7-80946276549e" providerId="AD" clId="Web-{F56D2696-9717-451C-AD00-5A586612FCED}" dt="2021-09-20T18:13:49.436" v="21" actId="20577"/>
      <pc:docMkLst>
        <pc:docMk/>
      </pc:docMkLst>
      <pc:sldChg chg="modSp">
        <pc:chgData name="Baiba Kaļķe" userId="S::baibak@edu.lu.lv::090b5955-d8cd-4512-94e7-80946276549e" providerId="AD" clId="Web-{F56D2696-9717-451C-AD00-5A586612FCED}" dt="2021-09-20T18:12:41.261" v="5" actId="20577"/>
        <pc:sldMkLst>
          <pc:docMk/>
          <pc:sldMk cId="1509275210" sldId="295"/>
        </pc:sldMkLst>
        <pc:spChg chg="mod">
          <ac:chgData name="Baiba Kaļķe" userId="S::baibak@edu.lu.lv::090b5955-d8cd-4512-94e7-80946276549e" providerId="AD" clId="Web-{F56D2696-9717-451C-AD00-5A586612FCED}" dt="2021-09-20T18:12:41.261" v="5" actId="20577"/>
          <ac:spMkLst>
            <pc:docMk/>
            <pc:sldMk cId="1509275210" sldId="295"/>
            <ac:spMk id="17" creationId="{03B6D65C-449D-4D63-A133-96BD6E75433C}"/>
          </ac:spMkLst>
        </pc:spChg>
      </pc:sldChg>
      <pc:sldChg chg="modSp">
        <pc:chgData name="Baiba Kaļķe" userId="S::baibak@edu.lu.lv::090b5955-d8cd-4512-94e7-80946276549e" providerId="AD" clId="Web-{F56D2696-9717-451C-AD00-5A586612FCED}" dt="2021-09-20T18:12:57.168" v="12" actId="20577"/>
        <pc:sldMkLst>
          <pc:docMk/>
          <pc:sldMk cId="2618799926" sldId="296"/>
        </pc:sldMkLst>
        <pc:spChg chg="mod">
          <ac:chgData name="Baiba Kaļķe" userId="S::baibak@edu.lu.lv::090b5955-d8cd-4512-94e7-80946276549e" providerId="AD" clId="Web-{F56D2696-9717-451C-AD00-5A586612FCED}" dt="2021-09-20T18:12:57.168" v="12" actId="20577"/>
          <ac:spMkLst>
            <pc:docMk/>
            <pc:sldMk cId="2618799926" sldId="296"/>
            <ac:spMk id="21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F56D2696-9717-451C-AD00-5A586612FCED}" dt="2021-09-20T18:13:38.092" v="18" actId="20577"/>
        <pc:sldMkLst>
          <pc:docMk/>
          <pc:sldMk cId="1088092809" sldId="297"/>
        </pc:sldMkLst>
        <pc:spChg chg="mod">
          <ac:chgData name="Baiba Kaļķe" userId="S::baibak@edu.lu.lv::090b5955-d8cd-4512-94e7-80946276549e" providerId="AD" clId="Web-{F56D2696-9717-451C-AD00-5A586612FCED}" dt="2021-09-20T18:13:28.904" v="16" actId="20577"/>
          <ac:spMkLst>
            <pc:docMk/>
            <pc:sldMk cId="1088092809" sldId="297"/>
            <ac:spMk id="10" creationId="{F17803AD-36CA-4BF1-B811-0200BD5FB6F8}"/>
          </ac:spMkLst>
        </pc:spChg>
        <pc:spChg chg="mod">
          <ac:chgData name="Baiba Kaļķe" userId="S::baibak@edu.lu.lv::090b5955-d8cd-4512-94e7-80946276549e" providerId="AD" clId="Web-{F56D2696-9717-451C-AD00-5A586612FCED}" dt="2021-09-20T18:13:38.092" v="18" actId="20577"/>
          <ac:spMkLst>
            <pc:docMk/>
            <pc:sldMk cId="1088092809" sldId="297"/>
            <ac:spMk id="18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F56D2696-9717-451C-AD00-5A586612FCED}" dt="2021-09-20T18:13:49.436" v="21" actId="20577"/>
        <pc:sldMkLst>
          <pc:docMk/>
          <pc:sldMk cId="1162423655" sldId="298"/>
        </pc:sldMkLst>
        <pc:spChg chg="mod">
          <ac:chgData name="Baiba Kaļķe" userId="S::baibak@edu.lu.lv::090b5955-d8cd-4512-94e7-80946276549e" providerId="AD" clId="Web-{F56D2696-9717-451C-AD00-5A586612FCED}" dt="2021-09-20T18:13:49.436" v="21" actId="20577"/>
          <ac:spMkLst>
            <pc:docMk/>
            <pc:sldMk cId="1162423655" sldId="29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672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50593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7275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307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1591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36320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4731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12396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2012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6004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2496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71848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935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7BDFED6-6E33-4606-AFE2-886ADB1C0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D5A15200-4521-4214-A0C9-B4D8C7EC68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t="11161" r="-1" b="11160"/>
          <a:stretch/>
        </p:blipFill>
        <p:spPr>
          <a:xfrm>
            <a:off x="4547937" y="-5"/>
            <a:ext cx="7644025" cy="3681388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="" xmlns:a16="http://schemas.microsoft.com/office/drawing/2014/main" id="{9B8999C8-B440-4FA2-BF09-8CCE470F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2660" r="-1" b="2266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90DEF05-784E-4B61-89E4-04C4ECF4E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lv-LV" sz="4600" dirty="0">
                <a:solidFill>
                  <a:schemeClr val="bg1"/>
                </a:solidFill>
              </a:rPr>
              <a:t>Rīku kaste 1.-3. klasei</a:t>
            </a:r>
            <a:br>
              <a:rPr lang="lv-LV" sz="4600" dirty="0">
                <a:solidFill>
                  <a:schemeClr val="bg1"/>
                </a:solidFill>
              </a:rPr>
            </a:br>
            <a:r>
              <a:rPr lang="lv-LV" sz="4600" dirty="0">
                <a:solidFill>
                  <a:schemeClr val="bg1"/>
                </a:solidFill>
              </a:rPr>
              <a:t/>
            </a:r>
            <a:br>
              <a:rPr lang="lv-LV" sz="4600" dirty="0">
                <a:solidFill>
                  <a:schemeClr val="bg1"/>
                </a:solidFill>
              </a:rPr>
            </a:br>
            <a:r>
              <a:rPr lang="lv-LV" sz="4600" dirty="0">
                <a:solidFill>
                  <a:schemeClr val="bg1"/>
                </a:solidFill>
              </a:rPr>
              <a:t>2. nodarbība: </a:t>
            </a:r>
            <a:br>
              <a:rPr lang="lv-LV" sz="4600" dirty="0">
                <a:solidFill>
                  <a:schemeClr val="bg1"/>
                </a:solidFill>
              </a:rPr>
            </a:br>
            <a:r>
              <a:rPr lang="en-GB" sz="4600" b="1" dirty="0" err="1">
                <a:solidFill>
                  <a:schemeClr val="bg1"/>
                </a:solidFill>
              </a:rPr>
              <a:t>Kā</a:t>
            </a:r>
            <a:r>
              <a:rPr lang="en-GB" sz="4600" b="1" dirty="0">
                <a:solidFill>
                  <a:schemeClr val="bg1"/>
                </a:solidFill>
              </a:rPr>
              <a:t> </a:t>
            </a:r>
            <a:r>
              <a:rPr lang="en-GB" sz="4600" b="1" dirty="0" err="1">
                <a:solidFill>
                  <a:schemeClr val="bg1"/>
                </a:solidFill>
              </a:rPr>
              <a:t>dzīvot</a:t>
            </a:r>
            <a:r>
              <a:rPr lang="en-GB" sz="4600" b="1" dirty="0">
                <a:solidFill>
                  <a:schemeClr val="bg1"/>
                </a:solidFill>
              </a:rPr>
              <a:t> </a:t>
            </a:r>
            <a:r>
              <a:rPr lang="en-GB" sz="4600" b="1" dirty="0" err="1">
                <a:solidFill>
                  <a:schemeClr val="bg1"/>
                </a:solidFill>
              </a:rPr>
              <a:t>labu</a:t>
            </a:r>
            <a:r>
              <a:rPr lang="en-GB" sz="4600" b="1" dirty="0">
                <a:solidFill>
                  <a:schemeClr val="bg1"/>
                </a:solidFill>
              </a:rPr>
              <a:t> </a:t>
            </a:r>
            <a:r>
              <a:rPr lang="en-GB" sz="4600" b="1" dirty="0" err="1">
                <a:solidFill>
                  <a:schemeClr val="bg1"/>
                </a:solidFill>
              </a:rPr>
              <a:t>dzīvi</a:t>
            </a:r>
            <a:r>
              <a:rPr lang="en-GB" sz="46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41BAEC7-F7B0-4224-8B18-8F74B7D87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ttēls 15">
            <a:extLst>
              <a:ext uri="{FF2B5EF4-FFF2-40B4-BE49-F238E27FC236}">
                <a16:creationId xmlns="" xmlns:a16="http://schemas.microsoft.com/office/drawing/2014/main" id="{67659387-F148-4C37-9DCD-FA82145F1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856" y="6111238"/>
            <a:ext cx="1542422" cy="71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-tap_ma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663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788" y="646113"/>
            <a:ext cx="2260600" cy="304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5650" y="646113"/>
            <a:ext cx="2381250" cy="3041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5163" y="646113"/>
            <a:ext cx="2001838" cy="3041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76788" y="3756025"/>
            <a:ext cx="2979738" cy="2449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4788" y="3756025"/>
            <a:ext cx="1655763" cy="2449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48813" y="3756025"/>
            <a:ext cx="2008188" cy="2449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kern="1200" dirty="0" err="1">
                <a:solidFill>
                  <a:srgbClr val="FFFFFF"/>
                </a:solidFill>
              </a:rPr>
              <a:t>Vai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vari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iedomāties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kādu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cilvēku</a:t>
            </a:r>
            <a:r>
              <a:rPr lang="en-US" sz="2400" kern="1200" dirty="0">
                <a:solidFill>
                  <a:srgbClr val="FFFFFF"/>
                </a:solidFill>
              </a:rPr>
              <a:t>, </a:t>
            </a:r>
            <a:r>
              <a:rPr lang="en-US" sz="2400" kern="1200" dirty="0" err="1">
                <a:solidFill>
                  <a:srgbClr val="FFFFFF"/>
                </a:solidFill>
              </a:rPr>
              <a:t>kurš</a:t>
            </a:r>
            <a:r>
              <a:rPr lang="en-US" sz="2400" kern="1200" dirty="0">
                <a:solidFill>
                  <a:srgbClr val="FFFFFF"/>
                </a:solidFill>
              </a:rPr>
              <a:t>, </a:t>
            </a:r>
            <a:r>
              <a:rPr lang="en-US" sz="2400" kern="1200" dirty="0" err="1">
                <a:solidFill>
                  <a:srgbClr val="FFFFFF"/>
                </a:solidFill>
              </a:rPr>
              <a:t>tavuprāt</a:t>
            </a:r>
            <a:r>
              <a:rPr lang="en-US" sz="2400" kern="1200" dirty="0">
                <a:solidFill>
                  <a:srgbClr val="FFFFFF"/>
                </a:solidFill>
              </a:rPr>
              <a:t>, </a:t>
            </a:r>
            <a:br>
              <a:rPr lang="en-US" sz="2400" kern="1200" dirty="0">
                <a:solidFill>
                  <a:srgbClr val="FFFFFF"/>
                </a:solidFill>
              </a:rPr>
            </a:br>
            <a:r>
              <a:rPr lang="en-US" sz="2400" kern="1200" dirty="0" err="1">
                <a:solidFill>
                  <a:srgbClr val="FFFFFF"/>
                </a:solidFill>
              </a:rPr>
              <a:t>nodzīvojis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labu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dzīvi</a:t>
            </a:r>
            <a:r>
              <a:rPr lang="en-US" sz="2400" kern="1200" dirty="0">
                <a:solidFill>
                  <a:srgbClr val="FFFFFF"/>
                </a:solidFill>
              </a:rPr>
              <a:t>?</a:t>
            </a:r>
            <a:br>
              <a:rPr lang="en-US" sz="2400" kern="1200" dirty="0">
                <a:solidFill>
                  <a:srgbClr val="FFFFFF"/>
                </a:solidFill>
              </a:rPr>
            </a:br>
            <a:r>
              <a:rPr lang="en-US" sz="2400" kern="1200" dirty="0">
                <a:solidFill>
                  <a:srgbClr val="FFFFFF"/>
                </a:solidFill>
              </a:rPr>
              <a:t/>
            </a:r>
            <a:br>
              <a:rPr lang="en-US" sz="2400" kern="1200" dirty="0">
                <a:solidFill>
                  <a:srgbClr val="FFFFFF"/>
                </a:solidFill>
              </a:rPr>
            </a:br>
            <a:r>
              <a:rPr lang="en-US" sz="2400" kern="1200" dirty="0" err="1">
                <a:solidFill>
                  <a:srgbClr val="FFFFFF"/>
                </a:solidFill>
              </a:rPr>
              <a:t>Kāpēc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tu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uzskati</a:t>
            </a:r>
            <a:r>
              <a:rPr lang="en-US" sz="2400" kern="1200" dirty="0">
                <a:solidFill>
                  <a:srgbClr val="FFFFFF"/>
                </a:solidFill>
              </a:rPr>
              <a:t>, ka </a:t>
            </a:r>
            <a:r>
              <a:rPr lang="en-US" sz="2400" kern="1200" dirty="0" err="1">
                <a:solidFill>
                  <a:srgbClr val="FFFFFF"/>
                </a:solidFill>
              </a:rPr>
              <a:t>viņa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dzīve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bija</a:t>
            </a:r>
            <a:r>
              <a:rPr lang="en-US" sz="2400" kern="1200" dirty="0">
                <a:solidFill>
                  <a:srgbClr val="FFFFFF"/>
                </a:solidFill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</a:rPr>
              <a:t>laba</a:t>
            </a:r>
            <a:r>
              <a:rPr lang="lv-LV" sz="2400" dirty="0">
                <a:solidFill>
                  <a:srgbClr val="FFFFFF"/>
                </a:solidFill>
              </a:rPr>
              <a:t>?</a:t>
            </a:r>
            <a:endParaRPr lang="en-US" sz="2400" kern="12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B6D65C-449D-4D63-A133-96BD6E75433C}"/>
              </a:ext>
            </a:extLst>
          </p:cNvPr>
          <p:cNvSpPr txBox="1"/>
          <p:nvPr/>
        </p:nvSpPr>
        <p:spPr>
          <a:xfrm>
            <a:off x="680719" y="4980781"/>
            <a:ext cx="308138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/>
              <a:t>Vai tas notika nejauši, vai bija kādi īpaši lēmumi vai rīcība, kas palīdzēja sasniegt labu dzīvi?</a:t>
            </a:r>
          </a:p>
        </p:txBody>
      </p:sp>
    </p:spTree>
    <p:extLst>
      <p:ext uri="{BB962C8B-B14F-4D97-AF65-F5344CB8AC3E}">
        <p14:creationId xmlns="" xmlns:p14="http://schemas.microsoft.com/office/powerpoint/2010/main" val="150927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633003" y="4628639"/>
            <a:ext cx="1047231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633003" y="4628639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105321" y="4628639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4556" y="4626802"/>
            <a:ext cx="164606" cy="4633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3003" y="5012503"/>
            <a:ext cx="187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Ļoti svarīgi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15342" y="5012503"/>
            <a:ext cx="254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Diezgan svarīgi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9452044" y="4986864"/>
            <a:ext cx="1746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dirty="0"/>
              <a:t>Nav svarīgi</a:t>
            </a:r>
            <a:endParaRPr lang="en-GB" sz="2800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38200" y="1006475"/>
            <a:ext cx="10515600" cy="36607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None/>
            </a:pPr>
            <a:r>
              <a:rPr lang="lv-LV" b="1" dirty="0"/>
              <a:t>Cik būtiskas tev ir šīs lietas, lai tava dzīve būtu laba?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Pelnīt daudz naudas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Dzīvot mīlošā ģimenē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Draudzēties ar citiem cilvēkiem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Būt ietekmīgam vai nozīmīgam </a:t>
            </a:r>
            <a:endParaRPr lang="lv-LV" dirty="0"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Dzīvot jautri un kārtīgi izpriecāties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Būt radošam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261879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19" y="1418534"/>
            <a:ext cx="11823211" cy="603818"/>
          </a:xfrm>
        </p:spPr>
        <p:txBody>
          <a:bodyPr>
            <a:normAutofit/>
          </a:bodyPr>
          <a:lstStyle/>
          <a:p>
            <a:r>
              <a:rPr lang="lv-LV" sz="2400" dirty="0"/>
              <a:t>Filozofi jau tūkstošiem gadu spriež, kā nodzīvot labu dzīvi, un viņu idejas ir ļoti atšķirīgas!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238375"/>
            <a:ext cx="20955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6975" y="2362529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Albērs Kamī (</a:t>
            </a:r>
            <a:r>
              <a:rPr lang="lv-LV" i="1" dirty="0"/>
              <a:t>Albert Camus</a:t>
            </a:r>
            <a:r>
              <a:rPr lang="lv-LV" dirty="0"/>
              <a:t>)</a:t>
            </a:r>
            <a:r>
              <a:rPr lang="lv-LV" i="1" dirty="0"/>
              <a:t> </a:t>
            </a:r>
            <a:r>
              <a:rPr lang="lv-LV" dirty="0"/>
              <a:t>ir eksistenciālists. Viņš ir pārliecināts, ka tas, kas padara dzīvi “labu”, ir paša cilvēka izvēle darīt to, kas viņam šķiet jēgpilns.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b="37415"/>
          <a:stretch/>
        </p:blipFill>
        <p:spPr>
          <a:xfrm>
            <a:off x="8486775" y="2280408"/>
            <a:ext cx="1552575" cy="24725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20732" y="2296438"/>
            <a:ext cx="19812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dirty="0"/>
              <a:t>Aristoteļa pārliecība – laba dzīve ir tāda, kurā tu apgūsti un parādi labas rakstura iezīmes (tikumus), piemēram, dāsnumu, drosmi un laipnību.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9557" y="2341324"/>
            <a:ext cx="1838325" cy="24955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49264" y="2341324"/>
            <a:ext cx="18279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Džeremijs Bentams (</a:t>
            </a:r>
            <a:r>
              <a:rPr lang="lv-LV" i="1" dirty="0"/>
              <a:t>Jeremy Bentham</a:t>
            </a:r>
            <a:r>
              <a:rPr lang="lv-LV" dirty="0"/>
              <a:t>) ir utilitārists. Viņš tic, ka laba dzīve ir tāda, kurā ir iespējami daudz baudas un iespējami maz sāpju.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7803AD-36CA-4BF1-B811-0200BD5FB6F8}"/>
              </a:ext>
            </a:extLst>
          </p:cNvPr>
          <p:cNvSpPr txBox="1"/>
          <p:nvPr/>
        </p:nvSpPr>
        <p:spPr>
          <a:xfrm>
            <a:off x="2179078" y="5543823"/>
            <a:ext cx="755734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3200" dirty="0"/>
              <a:t>Kas, tavuprāt, vēl palīdz dzīvot labu dzīvi? </a:t>
            </a:r>
          </a:p>
        </p:txBody>
      </p:sp>
    </p:spTree>
    <p:extLst>
      <p:ext uri="{BB962C8B-B14F-4D97-AF65-F5344CB8AC3E}">
        <p14:creationId xmlns="" xmlns:p14="http://schemas.microsoft.com/office/powerpoint/2010/main" val="10880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6447" y="1632605"/>
            <a:ext cx="5138808" cy="3592768"/>
          </a:xfrm>
          <a:noFill/>
        </p:spPr>
        <p:txBody>
          <a:bodyPr>
            <a:normAutofit/>
          </a:bodyPr>
          <a:lstStyle/>
          <a:p>
            <a:r>
              <a:rPr lang="lv-LV" sz="4200" dirty="0"/>
              <a:t>Pabeidz šo teikumu </a:t>
            </a:r>
            <a:r>
              <a:rPr lang="lv-LV" sz="4200"/>
              <a:t>attiecībā uz sevi:</a:t>
            </a:r>
            <a:r>
              <a:rPr lang="lv-LV" sz="4200" dirty="0"/>
              <a:t/>
            </a:r>
            <a:br>
              <a:rPr lang="lv-LV" sz="4200" dirty="0"/>
            </a:br>
            <a:r>
              <a:rPr lang="lv-LV" sz="4200"/>
              <a:t>"Mana dzīve būs laba, </a:t>
            </a:r>
            <a:r>
              <a:rPr lang="lv-LV" sz="4200" dirty="0"/>
              <a:t>ja…"</a:t>
            </a:r>
            <a:br>
              <a:rPr lang="lv-LV" sz="4200" dirty="0"/>
            </a:br>
            <a:endParaRPr lang="en-GB" sz="4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12AE6A-6CCB-42DB-9F90-B0BDF444A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47" r="-3" b="4344"/>
          <a:stretch/>
        </p:blipFill>
        <p:spPr bwMode="auto">
          <a:xfrm>
            <a:off x="1120701" y="1112060"/>
            <a:ext cx="3861262" cy="463385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24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A277EF03-812E-48C7-ADDB-72B3D654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0889"/>
            <a:ext cx="10515600" cy="1767029"/>
          </a:xfrm>
        </p:spPr>
        <p:txBody>
          <a:bodyPr/>
          <a:lstStyle/>
          <a:p>
            <a:r>
              <a:rPr lang="lv-LV" sz="4400"/>
              <a:t>Tikumiskās audzināšanas programma «e-TAP»</a:t>
            </a:r>
            <a:endParaRPr lang="lv-LV"/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A0941517-729B-4D98-960F-8B122765DA47}"/>
              </a:ext>
            </a:extLst>
          </p:cNvPr>
          <p:cNvSpPr txBox="1">
            <a:spLocks/>
          </p:cNvSpPr>
          <p:nvPr/>
        </p:nvSpPr>
        <p:spPr>
          <a:xfrm>
            <a:off x="910227" y="2894675"/>
            <a:ext cx="10515600" cy="2525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/>
              <a:t>Resursi pieejami: </a:t>
            </a:r>
            <a:r>
              <a:rPr lang="lv-LV">
                <a:hlinkClick r:id="rId2"/>
              </a:rPr>
              <a:t>www.arete.lu.lv</a:t>
            </a:r>
            <a:endParaRPr lang="lv-LV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/>
              <a:t>Programmas administrators: Dr. Manuels </a:t>
            </a:r>
            <a:r>
              <a:rPr lang="lv-LV" sz="1600" err="1"/>
              <a:t>Fernandezs</a:t>
            </a:r>
            <a:r>
              <a:rPr lang="lv-LV" sz="1600"/>
              <a:t>. </a:t>
            </a:r>
            <a:r>
              <a:rPr lang="lv-LV" sz="1600">
                <a:hlinkClick r:id="rId3"/>
              </a:rPr>
              <a:t>manuels.fernandezs@lu.lv</a:t>
            </a:r>
            <a:r>
              <a:rPr lang="lv-LV" sz="160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/>
              <a:t>"Digitālas mācību programmas piemērotības un </a:t>
            </a:r>
            <a:r>
              <a:rPr lang="lv-LV" sz="1200" i="1" err="1"/>
              <a:t>īstenojamības</a:t>
            </a:r>
            <a:r>
              <a:rPr lang="lv-LV" sz="1200" i="1"/>
              <a:t> izpēte jauniešu tikumiskajai audzināšanai Latvijas izglītības iestādēs (no 5 līdz 15 gadu vecumā)" (01.12.2020-31.12.2021). </a:t>
            </a:r>
            <a:r>
              <a:rPr lang="lv-LV" sz="1200"/>
              <a:t>Projekta Nr. lzp-2020/2-0277; LU reģistrācijas </a:t>
            </a:r>
            <a:r>
              <a:rPr lang="lv-LV" sz="1200" err="1"/>
              <a:t>Nr</a:t>
            </a:r>
            <a:r>
              <a:rPr lang="lv-LV" sz="1200"/>
              <a:t>: LZP2020/95</a:t>
            </a:r>
            <a:endParaRPr lang="lv-LV" sz="1600"/>
          </a:p>
        </p:txBody>
      </p:sp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44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318D88-EEC7-4B9E-B820-558B3E25AC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3A7AAB-F84F-4DEF-8E66-7613D3120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A44176-BC4D-4873-8EC5-7354F0195D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279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dizains</vt:lpstr>
      <vt:lpstr>Rīku kaste 1.-3. klasei  2. nodarbība:  Kā dzīvot labu dzīvi?</vt:lpstr>
      <vt:lpstr>Vai vari iedomāties kādu cilvēku, kurš, tavuprāt,  nodzīvojis labu dzīvi?  Kāpēc tu uzskati, ka viņa dzīve bija laba?</vt:lpstr>
      <vt:lpstr>Slide 3</vt:lpstr>
      <vt:lpstr>Filozofi jau tūkstošiem gadu spriež, kā nodzīvot labu dzīvi, un viņu idejas ir ļoti atšķirīgas!</vt:lpstr>
      <vt:lpstr>Pabeidz šo teikumu attiecībā uz sevi: "Mana dzīve būs laba, ja…" </vt:lpstr>
      <vt:lpstr>Tikumiskās audzināšanas programma «e-TAP»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 dzīvot labu dzīvi?</dc:title>
  <dc:creator>Manuel Joaquin Fernandez Gonzalez</dc:creator>
  <cp:lastModifiedBy>Arturs</cp:lastModifiedBy>
  <cp:revision>14</cp:revision>
  <dcterms:created xsi:type="dcterms:W3CDTF">2021-01-11T14:28:35Z</dcterms:created>
  <dcterms:modified xsi:type="dcterms:W3CDTF">2021-10-14T19:32:11Z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