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7"/>
  </p:notesMasterIdLst>
  <p:sldIdLst>
    <p:sldId id="296" r:id="rId5"/>
    <p:sldId id="297" r:id="rId6"/>
    <p:sldId id="298" r:id="rId7"/>
    <p:sldId id="299" r:id="rId8"/>
    <p:sldId id="300" r:id="rId9"/>
    <p:sldId id="307" r:id="rId10"/>
    <p:sldId id="308" r:id="rId11"/>
    <p:sldId id="303" r:id="rId12"/>
    <p:sldId id="304" r:id="rId13"/>
    <p:sldId id="305" r:id="rId14"/>
    <p:sldId id="306" r:id="rId15"/>
    <p:sldId id="30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28A159-B68C-41C9-AEE2-6451B0317859}" v="87" dt="2021-09-20T18:32:46.7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iba Kaļķe" userId="S::baibak@edu.lu.lv::090b5955-d8cd-4512-94e7-80946276549e" providerId="AD" clId="Web-{AE28A159-B68C-41C9-AEE2-6451B0317859}"/>
    <pc:docChg chg="modSld">
      <pc:chgData name="Baiba Kaļķe" userId="S::baibak@edu.lu.lv::090b5955-d8cd-4512-94e7-80946276549e" providerId="AD" clId="Web-{AE28A159-B68C-41C9-AEE2-6451B0317859}" dt="2021-09-20T18:32:46.774" v="48" actId="20577"/>
      <pc:docMkLst>
        <pc:docMk/>
      </pc:docMkLst>
      <pc:sldChg chg="modSp">
        <pc:chgData name="Baiba Kaļķe" userId="S::baibak@edu.lu.lv::090b5955-d8cd-4512-94e7-80946276549e" providerId="AD" clId="Web-{AE28A159-B68C-41C9-AEE2-6451B0317859}" dt="2021-09-20T18:29:15.099" v="0" actId="20577"/>
        <pc:sldMkLst>
          <pc:docMk/>
          <pc:sldMk cId="821866887" sldId="298"/>
        </pc:sldMkLst>
        <pc:spChg chg="mod">
          <ac:chgData name="Baiba Kaļķe" userId="S::baibak@edu.lu.lv::090b5955-d8cd-4512-94e7-80946276549e" providerId="AD" clId="Web-{AE28A159-B68C-41C9-AEE2-6451B0317859}" dt="2021-09-20T18:29:15.099" v="0" actId="20577"/>
          <ac:spMkLst>
            <pc:docMk/>
            <pc:sldMk cId="821866887" sldId="298"/>
            <ac:spMk id="2" creationId="{00000000-0000-0000-0000-000000000000}"/>
          </ac:spMkLst>
        </pc:spChg>
      </pc:sldChg>
      <pc:sldChg chg="modSp">
        <pc:chgData name="Baiba Kaļķe" userId="S::baibak@edu.lu.lv::090b5955-d8cd-4512-94e7-80946276549e" providerId="AD" clId="Web-{AE28A159-B68C-41C9-AEE2-6451B0317859}" dt="2021-09-20T18:30:16.787" v="5" actId="20577"/>
        <pc:sldMkLst>
          <pc:docMk/>
          <pc:sldMk cId="883675462" sldId="300"/>
        </pc:sldMkLst>
        <pc:spChg chg="mod">
          <ac:chgData name="Baiba Kaļķe" userId="S::baibak@edu.lu.lv::090b5955-d8cd-4512-94e7-80946276549e" providerId="AD" clId="Web-{AE28A159-B68C-41C9-AEE2-6451B0317859}" dt="2021-09-20T18:29:57.412" v="3" actId="20577"/>
          <ac:spMkLst>
            <pc:docMk/>
            <pc:sldMk cId="883675462" sldId="300"/>
            <ac:spMk id="2" creationId="{00000000-0000-0000-0000-000000000000}"/>
          </ac:spMkLst>
        </pc:spChg>
        <pc:spChg chg="mod">
          <ac:chgData name="Baiba Kaļķe" userId="S::baibak@edu.lu.lv::090b5955-d8cd-4512-94e7-80946276549e" providerId="AD" clId="Web-{AE28A159-B68C-41C9-AEE2-6451B0317859}" dt="2021-09-20T18:30:16.787" v="5" actId="20577"/>
          <ac:spMkLst>
            <pc:docMk/>
            <pc:sldMk cId="883675462" sldId="300"/>
            <ac:spMk id="10" creationId="{00000000-0000-0000-0000-000000000000}"/>
          </ac:spMkLst>
        </pc:spChg>
      </pc:sldChg>
      <pc:sldChg chg="modSp">
        <pc:chgData name="Baiba Kaļķe" userId="S::baibak@edu.lu.lv::090b5955-d8cd-4512-94e7-80946276549e" providerId="AD" clId="Web-{AE28A159-B68C-41C9-AEE2-6451B0317859}" dt="2021-09-20T18:32:46.774" v="48" actId="20577"/>
        <pc:sldMkLst>
          <pc:docMk/>
          <pc:sldMk cId="3637224307" sldId="303"/>
        </pc:sldMkLst>
        <pc:spChg chg="mod">
          <ac:chgData name="Baiba Kaļķe" userId="S::baibak@edu.lu.lv::090b5955-d8cd-4512-94e7-80946276549e" providerId="AD" clId="Web-{AE28A159-B68C-41C9-AEE2-6451B0317859}" dt="2021-09-20T18:32:46.774" v="48" actId="20577"/>
          <ac:spMkLst>
            <pc:docMk/>
            <pc:sldMk cId="3637224307" sldId="303"/>
            <ac:spMk id="2" creationId="{00000000-0000-0000-0000-000000000000}"/>
          </ac:spMkLst>
        </pc:spChg>
      </pc:sldChg>
      <pc:sldChg chg="modSp">
        <pc:chgData name="Baiba Kaļķe" userId="S::baibak@edu.lu.lv::090b5955-d8cd-4512-94e7-80946276549e" providerId="AD" clId="Web-{AE28A159-B68C-41C9-AEE2-6451B0317859}" dt="2021-09-20T18:30:58.616" v="21" actId="20577"/>
        <pc:sldMkLst>
          <pc:docMk/>
          <pc:sldMk cId="3198121983" sldId="307"/>
        </pc:sldMkLst>
        <pc:spChg chg="mod">
          <ac:chgData name="Baiba Kaļķe" userId="S::baibak@edu.lu.lv::090b5955-d8cd-4512-94e7-80946276549e" providerId="AD" clId="Web-{AE28A159-B68C-41C9-AEE2-6451B0317859}" dt="2021-09-20T18:30:38.819" v="14" actId="20577"/>
          <ac:spMkLst>
            <pc:docMk/>
            <pc:sldMk cId="3198121983" sldId="307"/>
            <ac:spMk id="2" creationId="{00000000-0000-0000-0000-000000000000}"/>
          </ac:spMkLst>
        </pc:spChg>
        <pc:spChg chg="mod">
          <ac:chgData name="Baiba Kaļķe" userId="S::baibak@edu.lu.lv::090b5955-d8cd-4512-94e7-80946276549e" providerId="AD" clId="Web-{AE28A159-B68C-41C9-AEE2-6451B0317859}" dt="2021-09-20T18:30:58.616" v="21" actId="20577"/>
          <ac:spMkLst>
            <pc:docMk/>
            <pc:sldMk cId="3198121983" sldId="307"/>
            <ac:spMk id="10" creationId="{00000000-0000-0000-0000-000000000000}"/>
          </ac:spMkLst>
        </pc:spChg>
      </pc:sldChg>
      <pc:sldChg chg="modSp">
        <pc:chgData name="Baiba Kaļķe" userId="S::baibak@edu.lu.lv::090b5955-d8cd-4512-94e7-80946276549e" providerId="AD" clId="Web-{AE28A159-B68C-41C9-AEE2-6451B0317859}" dt="2021-09-20T18:32:22.898" v="43" actId="20577"/>
        <pc:sldMkLst>
          <pc:docMk/>
          <pc:sldMk cId="328420754" sldId="308"/>
        </pc:sldMkLst>
        <pc:spChg chg="mod">
          <ac:chgData name="Baiba Kaļķe" userId="S::baibak@edu.lu.lv::090b5955-d8cd-4512-94e7-80946276549e" providerId="AD" clId="Web-{AE28A159-B68C-41C9-AEE2-6451B0317859}" dt="2021-09-20T18:31:23.085" v="24" actId="20577"/>
          <ac:spMkLst>
            <pc:docMk/>
            <pc:sldMk cId="328420754" sldId="308"/>
            <ac:spMk id="2" creationId="{00000000-0000-0000-0000-000000000000}"/>
          </ac:spMkLst>
        </pc:spChg>
        <pc:spChg chg="mod">
          <ac:chgData name="Baiba Kaļķe" userId="S::baibak@edu.lu.lv::090b5955-d8cd-4512-94e7-80946276549e" providerId="AD" clId="Web-{AE28A159-B68C-41C9-AEE2-6451B0317859}" dt="2021-09-20T18:32:22.898" v="43" actId="20577"/>
          <ac:spMkLst>
            <pc:docMk/>
            <pc:sldMk cId="328420754" sldId="308"/>
            <ac:spMk id="1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072E8-FB98-4E7E-A980-896F6D87839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D9B73-82F0-43C6-A5A8-3F029AC7E99E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8F228779-61C0-4C8C-BCB4-26DF4E9A2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="" xmlns:a16="http://schemas.microsoft.com/office/drawing/2014/main" id="{BBEE8F59-1D3D-4D9B-A1E3-6682BDD39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C4D99B03-7410-4B5C-8462-C3B34E62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»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9D1195F8-465A-4876-ABCA-4B4954FF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7" name="Datuma vietturis 6">
            <a:extLst>
              <a:ext uri="{FF2B5EF4-FFF2-40B4-BE49-F238E27FC236}">
                <a16:creationId xmlns="" xmlns:a16="http://schemas.microsoft.com/office/drawing/2014/main" id="{340EAAE9-9D49-43B5-B2EA-E01CA310099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537966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4C424DA7-6ED7-489E-81CC-7ACDF6F0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="" xmlns:a16="http://schemas.microsoft.com/office/drawing/2014/main" id="{9CAE25FC-ABDA-4840-8533-3C069C730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A5D802F8-2BBB-4A48-ABE9-9780FA93A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EE4FF3E1-02A5-4CE1-B275-85A8F821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B9B231A8-6872-4513-B7DA-3DDC7378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513235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="" xmlns:a16="http://schemas.microsoft.com/office/drawing/2014/main" id="{4989F32B-0E6E-4293-A1FB-82CAD89AE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="" xmlns:a16="http://schemas.microsoft.com/office/drawing/2014/main" id="{6F4065EB-9903-4833-8B26-B31BFFC00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10CF3A90-87D8-4FB1-83C6-0EDBC210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7661945D-55BF-481F-8E51-628F8C2A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00D2B39B-0B95-4745-A944-22664762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848846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14/10/2021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0460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527A40F3-953A-4AAC-949B-6308D4F2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9E47D260-528F-4935-8FFF-121421915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68DDCEF3-48D9-4C76-81A0-FBC06656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6019CA23-9B7B-48C8-9456-CAC16CB7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6EDFD709-3A7E-45FA-9E28-A0E118D4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4136104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1AF2105A-BE16-4023-A281-449CC000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907BA1F9-8DAC-42A7-920E-1A189996B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BC18F243-920D-4A3A-815C-2C8B3A1B4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00E3CB7D-6D73-4377-A844-9C588A99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E414FF69-E7CD-4A50-A335-4B98594D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437396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F1A10C63-37CE-49AB-AC37-6764E656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20392354-6C8A-4C1A-9AD8-0E8176B9C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="" xmlns:a16="http://schemas.microsoft.com/office/drawing/2014/main" id="{3C8CB974-E128-45FF-8DFE-7D2ACBD27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="" xmlns:a16="http://schemas.microsoft.com/office/drawing/2014/main" id="{01B26E6D-53D2-4630-B583-1FEA1C9C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="" xmlns:a16="http://schemas.microsoft.com/office/drawing/2014/main" id="{AFB42425-E935-47EC-B04E-4AD03A1D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="" xmlns:a16="http://schemas.microsoft.com/office/drawing/2014/main" id="{8B65D0B1-1932-4D68-9D1B-9AC143A6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562990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F6D142B8-4977-4975-9863-149F90B27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02A36313-154D-46B3-A6AF-D33248A49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="" xmlns:a16="http://schemas.microsoft.com/office/drawing/2014/main" id="{F3F9E0B4-FEC1-4318-8355-28E05AF37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="" xmlns:a16="http://schemas.microsoft.com/office/drawing/2014/main" id="{6A6B43FF-6AFA-4507-A225-2E09D6561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="" xmlns:a16="http://schemas.microsoft.com/office/drawing/2014/main" id="{E633F104-B9D0-4FDF-9B1B-DB5584CB1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="" xmlns:a16="http://schemas.microsoft.com/office/drawing/2014/main" id="{EAE456EF-6758-4780-9B88-D67FB89D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="" xmlns:a16="http://schemas.microsoft.com/office/drawing/2014/main" id="{9F41904B-78A2-4462-85B4-1A98908B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="" xmlns:a16="http://schemas.microsoft.com/office/drawing/2014/main" id="{95BC230F-4303-4432-B577-C0C1669D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815616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BD3202D5-A75B-46D6-9AEC-4D4D4F3A1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="" xmlns:a16="http://schemas.microsoft.com/office/drawing/2014/main" id="{93F540D8-55F4-460A-A64B-B10450F9E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="" xmlns:a16="http://schemas.microsoft.com/office/drawing/2014/main" id="{2F28EED8-378B-4930-9617-A3122F707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="" xmlns:a16="http://schemas.microsoft.com/office/drawing/2014/main" id="{AF4D2A10-56DB-4B9B-9DDE-E2E78337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838299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="" xmlns:a16="http://schemas.microsoft.com/office/drawing/2014/main" id="{159FF9BB-260E-42AE-BDAC-9D342D909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="" xmlns:a16="http://schemas.microsoft.com/office/drawing/2014/main" id="{3A369999-4E8D-4EB1-9674-51F38E16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="" xmlns:a16="http://schemas.microsoft.com/office/drawing/2014/main" id="{457E5497-68D4-419B-925A-A33275DDC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399260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66897398-DB85-4173-BA38-3A4EEC1D3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83940C2C-A96B-46B1-8B9E-189B8D881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="" xmlns:a16="http://schemas.microsoft.com/office/drawing/2014/main" id="{48027D95-1190-4ADE-AF54-772123F2D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="" xmlns:a16="http://schemas.microsoft.com/office/drawing/2014/main" id="{85DE785F-192A-4734-BC0C-E4AE7E95A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="" xmlns:a16="http://schemas.microsoft.com/office/drawing/2014/main" id="{6B778F8D-F060-41F3-A625-6F9F5F537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="" xmlns:a16="http://schemas.microsoft.com/office/drawing/2014/main" id="{2B012906-0CE9-421F-A911-5B50640EE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242909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D75863EE-4D36-400B-A724-9742900F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="" xmlns:a16="http://schemas.microsoft.com/office/drawing/2014/main" id="{304BB024-F865-4642-9376-FDDC6303C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="" xmlns:a16="http://schemas.microsoft.com/office/drawing/2014/main" id="{84809A04-3866-47D5-B638-1CC037855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="" xmlns:a16="http://schemas.microsoft.com/office/drawing/2014/main" id="{59C68826-2A02-4BDB-93F3-F327244C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="" xmlns:a16="http://schemas.microsoft.com/office/drawing/2014/main" id="{C8E961D9-4421-40C4-A596-2AABB1C0B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="" xmlns:a16="http://schemas.microsoft.com/office/drawing/2014/main" id="{ED58F46C-ABE8-4194-87CD-0F9606E6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4287088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microsoft.com/office/2007/relationships/hdphoto" Target="../media/hdphoto2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="" xmlns:a16="http://schemas.microsoft.com/office/drawing/2014/main" id="{C4E9B60D-3E52-4DBB-B98D-4C6B98897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9759CCF8-6F9B-41FF-844C-0B1805D5B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232FFE9E-68EF-4F77-B3F4-E4BF990B5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05B8D-2AD7-43C5-B5C7-AAC8C9C7DC62}" type="datetimeFigureOut">
              <a:rPr lang="lv-LV" smtClean="0"/>
              <a:pPr/>
              <a:t>2021.10.14.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E5F1484D-E4E5-4D1B-AF95-8FA051A7C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 dirty="0"/>
              <a:t>E-</a:t>
            </a:r>
            <a:r>
              <a:rPr lang="lv-LV" dirty="0" err="1"/>
              <a:t>TAP</a:t>
            </a:r>
            <a:endParaRPr lang="lv-LV" dirty="0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144A657D-ADBA-4BF6-8E6E-4FE0C2F25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9" name="Attēls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AB3E88F5-45B7-4538-93B5-2715D014B94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BEBA8EAE-BF5A-486C-A8C5-ECC9F3942E4B}">
                <a14:imgProps xmlns:lc="http://schemas.openxmlformats.org/drawingml/2006/lockedCanvas" xmlns:a14="http://schemas.microsoft.com/office/drawing/2010/main" xmlns="">
                  <a14:imgLayer r:embed="rId1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9578" y="6140467"/>
            <a:ext cx="1542422" cy="71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E-tap_main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10322011" y="4239"/>
            <a:ext cx="1869989" cy="7829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17722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s.fernandezs@lu.lv" TargetMode="External"/><Relationship Id="rId2" Type="http://schemas.openxmlformats.org/officeDocument/2006/relationships/hyperlink" Target="http://www.arete.lu.lv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poki.lv/testi/Kermena-valodas-tests-Parbaudi-savu/84488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youtube.com/watch?v=seMwpP0yeu4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2149" y="251673"/>
            <a:ext cx="11008276" cy="3388509"/>
          </a:xfrm>
        </p:spPr>
        <p:txBody>
          <a:bodyPr anchor="ctr">
            <a:normAutofit fontScale="90000"/>
          </a:bodyPr>
          <a:lstStyle/>
          <a:p>
            <a:r>
              <a:rPr lang="lv-LV" sz="5400" dirty="0"/>
              <a:t>Rīku kaste 1. – 3. klase</a:t>
            </a:r>
            <a:br>
              <a:rPr lang="lv-LV" sz="5400" dirty="0"/>
            </a:br>
            <a:r>
              <a:rPr lang="lv-LV" sz="5400" dirty="0"/>
              <a:t/>
            </a:r>
            <a:br>
              <a:rPr lang="lv-LV" sz="5400" dirty="0"/>
            </a:br>
            <a:r>
              <a:rPr lang="lv-LV" sz="5400" dirty="0"/>
              <a:t>4. nodarbība: </a:t>
            </a:r>
            <a:br>
              <a:rPr lang="lv-LV" sz="5400" dirty="0"/>
            </a:br>
            <a:r>
              <a:rPr lang="lv-LV" sz="5400" b="1" dirty="0"/>
              <a:t>Tikumi un emocijas</a:t>
            </a:r>
            <a:r>
              <a:rPr lang="lv-LV" sz="5400" dirty="0"/>
              <a:t/>
            </a:r>
            <a:br>
              <a:rPr lang="lv-LV" sz="5400" dirty="0"/>
            </a:br>
            <a:r>
              <a:rPr lang="lv-LV" sz="5400" i="1" dirty="0"/>
              <a:t>Kā jūtas ietekmē mūsu rīcību?</a:t>
            </a:r>
          </a:p>
        </p:txBody>
      </p:sp>
      <p:pic>
        <p:nvPicPr>
          <p:cNvPr id="3" name="Attēls 2">
            <a:extLst>
              <a:ext uri="{FF2B5EF4-FFF2-40B4-BE49-F238E27FC236}">
                <a16:creationId xmlns="" xmlns:a16="http://schemas.microsoft.com/office/drawing/2014/main" id="{1AEC8896-ED10-4E3B-8D22-E12E9D5ED86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3565" y="3738892"/>
            <a:ext cx="6651171" cy="26105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61796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lv-LV" sz="5100"/>
              <a:t>Kādas stratēģijas var mums palīdzēt “ieturēt pauzi”, pirms rīkojamies?</a:t>
            </a:r>
          </a:p>
        </p:txBody>
      </p:sp>
      <p:pic>
        <p:nvPicPr>
          <p:cNvPr id="3" name="Attēls 2">
            <a:extLst>
              <a:ext uri="{FF2B5EF4-FFF2-40B4-BE49-F238E27FC236}">
                <a16:creationId xmlns="" xmlns:a16="http://schemas.microsoft.com/office/drawing/2014/main" id="{C588A278-5305-42AB-BADC-14BD9BB506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-1" b="-1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="" xmlns:p14="http://schemas.microsoft.com/office/powerpoint/2010/main" val="1666662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528" y="651480"/>
            <a:ext cx="7696521" cy="1607035"/>
          </a:xfrm>
        </p:spPr>
        <p:txBody>
          <a:bodyPr>
            <a:normAutofit fontScale="90000"/>
          </a:bodyPr>
          <a:lstStyle/>
          <a:p>
            <a:pPr algn="l"/>
            <a:r>
              <a:rPr lang="lv-LV" sz="2800" b="1" dirty="0"/>
              <a:t>Padomā par šīm situācijām!</a:t>
            </a:r>
            <a:r>
              <a:rPr lang="lv-LV" sz="2800" dirty="0"/>
              <a:t/>
            </a:r>
            <a:br>
              <a:rPr lang="lv-LV" sz="2800" dirty="0"/>
            </a:br>
            <a:r>
              <a:rPr lang="lv-LV" sz="2800" dirty="0"/>
              <a:t>- Kāda varētu būt emocionāla, nepārdomāta atbilde?</a:t>
            </a:r>
            <a:br>
              <a:rPr lang="lv-LV" sz="2800" dirty="0"/>
            </a:br>
            <a:r>
              <a:rPr lang="lv-LV" sz="2800" dirty="0"/>
              <a:t>- Kā tu varētu rīkoties, ja pirms tam ieturētu pauzi?</a:t>
            </a:r>
            <a:br>
              <a:rPr lang="lv-LV" sz="2800" dirty="0"/>
            </a:br>
            <a:endParaRPr lang="lv-LV" sz="2800" dirty="0"/>
          </a:p>
        </p:txBody>
      </p:sp>
      <p:sp>
        <p:nvSpPr>
          <p:cNvPr id="7" name="Explosion 1 6"/>
          <p:cNvSpPr/>
          <p:nvPr/>
        </p:nvSpPr>
        <p:spPr>
          <a:xfrm>
            <a:off x="139810" y="2375983"/>
            <a:ext cx="3518892" cy="3767240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102359" y="3457411"/>
            <a:ext cx="17910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/>
              <a:t>Skolotāja tev aizrāda par to, ko neesi darījis.</a:t>
            </a:r>
          </a:p>
        </p:txBody>
      </p:sp>
      <p:sp>
        <p:nvSpPr>
          <p:cNvPr id="9" name="Explosion 1 8"/>
          <p:cNvSpPr/>
          <p:nvPr/>
        </p:nvSpPr>
        <p:spPr>
          <a:xfrm>
            <a:off x="7392473" y="727305"/>
            <a:ext cx="4152833" cy="3967451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8537625" y="1841320"/>
            <a:ext cx="23063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/>
              <a:t>Pareizrakstības kontroldarbā tu saņem labāko atzīmi klasē.</a:t>
            </a:r>
          </a:p>
        </p:txBody>
      </p:sp>
      <p:sp>
        <p:nvSpPr>
          <p:cNvPr id="11" name="Explosion 1 10"/>
          <p:cNvSpPr/>
          <p:nvPr/>
        </p:nvSpPr>
        <p:spPr>
          <a:xfrm>
            <a:off x="3561299" y="2763554"/>
            <a:ext cx="5633151" cy="3967451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083903" y="3962449"/>
            <a:ext cx="30866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/>
              <a:t>Klasē ir jauns skolēns, un tavs labākais draugs starpbrīdi pavada ar viņu, nevis tevi.</a:t>
            </a:r>
          </a:p>
        </p:txBody>
      </p:sp>
    </p:spTree>
    <p:extLst>
      <p:ext uri="{BB962C8B-B14F-4D97-AF65-F5344CB8AC3E}">
        <p14:creationId xmlns="" xmlns:p14="http://schemas.microsoft.com/office/powerpoint/2010/main" val="1624524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="" xmlns:a16="http://schemas.microsoft.com/office/drawing/2014/main" id="{A277EF03-812E-48C7-ADDB-72B3D6544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70889"/>
            <a:ext cx="10515600" cy="1767029"/>
          </a:xfrm>
        </p:spPr>
        <p:txBody>
          <a:bodyPr/>
          <a:lstStyle/>
          <a:p>
            <a:r>
              <a:rPr lang="lv-LV" sz="4400"/>
              <a:t>Tikumiskās audzināšanas programma «e-TAP»</a:t>
            </a:r>
            <a:endParaRPr lang="lv-LV"/>
          </a:p>
        </p:txBody>
      </p:sp>
      <p:sp>
        <p:nvSpPr>
          <p:cNvPr id="5" name="Teksta vietturis 4">
            <a:extLst>
              <a:ext uri="{FF2B5EF4-FFF2-40B4-BE49-F238E27FC236}">
                <a16:creationId xmlns="" xmlns:a16="http://schemas.microsoft.com/office/drawing/2014/main" id="{A0941517-729B-4D98-960F-8B122765DA47}"/>
              </a:ext>
            </a:extLst>
          </p:cNvPr>
          <p:cNvSpPr txBox="1">
            <a:spLocks/>
          </p:cNvSpPr>
          <p:nvPr/>
        </p:nvSpPr>
        <p:spPr>
          <a:xfrm>
            <a:off x="910227" y="2894675"/>
            <a:ext cx="10515600" cy="25256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/>
              <a:t>Resursi pieejami: </a:t>
            </a:r>
            <a:r>
              <a:rPr lang="lv-LV">
                <a:hlinkClick r:id="rId2"/>
              </a:rPr>
              <a:t>www.arete.lu.lv</a:t>
            </a:r>
            <a:endParaRPr lang="lv-LV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lv-LV" sz="160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1600"/>
              <a:t>Programmas administrators: Dr. Manuels </a:t>
            </a:r>
            <a:r>
              <a:rPr lang="lv-LV" sz="1600" err="1"/>
              <a:t>Fernandezs</a:t>
            </a:r>
            <a:r>
              <a:rPr lang="lv-LV" sz="1600"/>
              <a:t>. </a:t>
            </a:r>
            <a:r>
              <a:rPr lang="lv-LV" sz="1600">
                <a:hlinkClick r:id="rId3"/>
              </a:rPr>
              <a:t>manuels.fernandezs@lu.lv</a:t>
            </a:r>
            <a:r>
              <a:rPr lang="lv-LV" sz="1600"/>
              <a:t>, +371 26253625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lv-LV" sz="1600"/>
              <a:t>Latvijas Universitātes Pedagoģijas, psiholoģijas un mākslas fakultātes Pedagoģijas zinātniskā institūta vadošais pētnieks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lv-LV" sz="1600"/>
              <a:t>Imantas 7. līnija 1, 223. telpa, Rīga, LV-1083, Latvija</a:t>
            </a:r>
          </a:p>
          <a:p>
            <a:pPr marL="0" indent="0">
              <a:buNone/>
            </a:pPr>
            <a:r>
              <a:rPr lang="lv-LV" sz="1200" i="1"/>
              <a:t>"Digitālas mācību programmas piemērotības un </a:t>
            </a:r>
            <a:r>
              <a:rPr lang="lv-LV" sz="1200" i="1" err="1"/>
              <a:t>īstenojamības</a:t>
            </a:r>
            <a:r>
              <a:rPr lang="lv-LV" sz="1200" i="1"/>
              <a:t> izpēte jauniešu tikumiskajai audzināšanai Latvijas izglītības iestādēs (no 5 līdz 15 gadu vecumā)" (01.12.2020-31.12.2021). </a:t>
            </a:r>
            <a:r>
              <a:rPr lang="lv-LV" sz="1200"/>
              <a:t>Projekta Nr. lzp-2020/2-0277; LU reģistrācijas </a:t>
            </a:r>
            <a:r>
              <a:rPr lang="lv-LV" sz="1200" err="1"/>
              <a:t>Nr</a:t>
            </a:r>
            <a:r>
              <a:rPr lang="lv-LV" sz="1200"/>
              <a:t>: LZP2020/95</a:t>
            </a:r>
            <a:endParaRPr lang="lv-LV" sz="1600"/>
          </a:p>
        </p:txBody>
      </p:sp>
      <p:pic>
        <p:nvPicPr>
          <p:cNvPr id="6" name="Attēls 5">
            <a:extLst>
              <a:ext uri="{FF2B5EF4-FFF2-40B4-BE49-F238E27FC236}">
                <a16:creationId xmlns="" xmlns:a16="http://schemas.microsoft.com/office/drawing/2014/main" id="{6722149E-1ED3-4BB2-9C94-30499C5AEF2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013" y="5672001"/>
            <a:ext cx="2137216" cy="7505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2445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368" y="82302"/>
            <a:ext cx="11925632" cy="2387600"/>
          </a:xfrm>
        </p:spPr>
        <p:txBody>
          <a:bodyPr>
            <a:normAutofit/>
          </a:bodyPr>
          <a:lstStyle/>
          <a:p>
            <a:r>
              <a:rPr lang="lv-LV" sz="2800" dirty="0"/>
              <a:t>Cik daudz dažādu emociju tu vari nosaukt?</a:t>
            </a:r>
            <a:br>
              <a:rPr lang="lv-LV" sz="2800" dirty="0"/>
            </a:br>
            <a:r>
              <a:rPr lang="lv-LV" sz="2800" dirty="0"/>
              <a:t/>
            </a:r>
            <a:br>
              <a:rPr lang="lv-LV" sz="2800" dirty="0"/>
            </a:br>
            <a:r>
              <a:rPr lang="lv-LV" sz="2800" dirty="0"/>
              <a:t>Sākumā vari izmantot emocijzīmes, bet vari saukt arī citas emocijas!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1958" y="2642615"/>
            <a:ext cx="5891622" cy="39768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61380BB-B840-4229-A73D-DA386AAD3448}"/>
              </a:ext>
            </a:extLst>
          </p:cNvPr>
          <p:cNvSpPr txBox="1"/>
          <p:nvPr/>
        </p:nvSpPr>
        <p:spPr>
          <a:xfrm>
            <a:off x="7319493" y="5003330"/>
            <a:ext cx="35889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/>
              <a:t>“</a:t>
            </a:r>
            <a:r>
              <a:rPr lang="pt-BR" dirty="0" err="1"/>
              <a:t>Ķermeņa</a:t>
            </a:r>
            <a:r>
              <a:rPr lang="pt-BR" dirty="0"/>
              <a:t> </a:t>
            </a:r>
            <a:r>
              <a:rPr lang="pt-BR" dirty="0" err="1"/>
              <a:t>valodas</a:t>
            </a:r>
            <a:r>
              <a:rPr lang="pt-BR" dirty="0"/>
              <a:t> </a:t>
            </a:r>
            <a:r>
              <a:rPr lang="pt-BR" dirty="0" err="1"/>
              <a:t>tests</a:t>
            </a:r>
            <a:r>
              <a:rPr lang="pt-BR" dirty="0"/>
              <a:t>” </a:t>
            </a:r>
            <a:r>
              <a:rPr lang="pt-BR" dirty="0">
                <a:hlinkClick r:id="rId3"/>
              </a:rPr>
              <a:t>https://spoki.lv/testi/Kermena-valodas-tests-Parbaudi-savu/844888</a:t>
            </a:r>
            <a:r>
              <a:rPr lang="lv-LV" dirty="0"/>
              <a:t> </a:t>
            </a:r>
            <a:r>
              <a:rPr lang="pt-BR" dirty="0"/>
              <a:t> </a:t>
            </a:r>
            <a:endParaRPr lang="lv-LV" dirty="0"/>
          </a:p>
        </p:txBody>
      </p:sp>
      <p:pic>
        <p:nvPicPr>
          <p:cNvPr id="7" name="Attēls 6">
            <a:extLst>
              <a:ext uri="{FF2B5EF4-FFF2-40B4-BE49-F238E27FC236}">
                <a16:creationId xmlns="" xmlns:a16="http://schemas.microsoft.com/office/drawing/2014/main" id="{929457FE-D144-480F-8ADA-76EB4D4F8E5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87446" y="2642615"/>
            <a:ext cx="2853005" cy="2260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949637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368" y="-397843"/>
            <a:ext cx="11925632" cy="2387600"/>
          </a:xfrm>
        </p:spPr>
        <p:txBody>
          <a:bodyPr>
            <a:normAutofit/>
          </a:bodyPr>
          <a:lstStyle/>
          <a:p>
            <a:r>
              <a:rPr lang="lv-LV" sz="2800" dirty="0"/>
              <a:t>Noskaties filmas “Prāta spēles” treileri! Kā sajūtas ietekmē varoņu rīcību?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3198" y="2387600"/>
            <a:ext cx="6803666" cy="38270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61009" y="48772"/>
            <a:ext cx="4523624" cy="10973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6C16412-182A-4780-A38B-A2834EF1ECF2}"/>
              </a:ext>
            </a:extLst>
          </p:cNvPr>
          <p:cNvSpPr txBox="1"/>
          <p:nvPr/>
        </p:nvSpPr>
        <p:spPr>
          <a:xfrm>
            <a:off x="2759298" y="6243173"/>
            <a:ext cx="62398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https://www.youtube.com/watch?v=seMwpP0yeu4</a:t>
            </a:r>
            <a:endParaRPr lang="lv-LV" dirty="0"/>
          </a:p>
        </p:txBody>
      </p:sp>
    </p:spTree>
    <p:extLst>
      <p:ext uri="{BB962C8B-B14F-4D97-AF65-F5344CB8AC3E}">
        <p14:creationId xmlns="" xmlns:p14="http://schemas.microsoft.com/office/powerpoint/2010/main" val="821866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8961" y="477701"/>
            <a:ext cx="6449151" cy="55946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60879" y="2268337"/>
            <a:ext cx="32945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/>
              <a:t>Nespēju noticēt, ka man neļāva piedalīties! Man nav īstu draugu…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70735" y="4896659"/>
            <a:ext cx="24831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800" dirty="0"/>
              <a:t>Esmu dusmīgs </a:t>
            </a:r>
          </a:p>
          <a:p>
            <a:r>
              <a:rPr lang="lv-LV" sz="2800" dirty="0"/>
              <a:t>un apbēdināts.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7164" y="2587169"/>
            <a:ext cx="255230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2800" dirty="0"/>
              <a:t>Es izskrienu no </a:t>
            </a:r>
          </a:p>
          <a:p>
            <a:r>
              <a:rPr lang="lv-LV" sz="2800" dirty="0"/>
              <a:t>telpas un raudu.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21125" y="1369775"/>
            <a:ext cx="1588897" cy="138499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lv-LV" sz="2800" dirty="0">
                <a:solidFill>
                  <a:schemeClr val="bg1"/>
                </a:solidFill>
              </a:rPr>
              <a:t>Uzvedība</a:t>
            </a:r>
          </a:p>
          <a:p>
            <a:pPr algn="ctr"/>
            <a:r>
              <a:rPr lang="lv-LV" sz="2800" dirty="0">
                <a:solidFill>
                  <a:schemeClr val="bg1"/>
                </a:solidFill>
              </a:rPr>
              <a:t>stiprina </a:t>
            </a:r>
          </a:p>
          <a:p>
            <a:pPr algn="ctr"/>
            <a:r>
              <a:rPr lang="lv-LV" sz="2800" dirty="0">
                <a:solidFill>
                  <a:schemeClr val="bg1"/>
                </a:solidFill>
              </a:rPr>
              <a:t>domas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95740" y="1380722"/>
            <a:ext cx="1694765" cy="138499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lv-LV" sz="2800" dirty="0">
                <a:solidFill>
                  <a:schemeClr val="bg1"/>
                </a:solidFill>
              </a:rPr>
              <a:t>Domas</a:t>
            </a:r>
          </a:p>
          <a:p>
            <a:pPr algn="ctr"/>
            <a:r>
              <a:rPr lang="lv-LV" sz="2800" dirty="0">
                <a:solidFill>
                  <a:schemeClr val="bg1"/>
                </a:solidFill>
              </a:rPr>
              <a:t>rada </a:t>
            </a:r>
          </a:p>
          <a:p>
            <a:pPr algn="ctr"/>
            <a:r>
              <a:rPr lang="lv-LV" sz="2800" dirty="0">
                <a:solidFill>
                  <a:schemeClr val="bg1"/>
                </a:solidFill>
              </a:rPr>
              <a:t>sajūtas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95825" y="4129694"/>
            <a:ext cx="1495425" cy="138499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lv-LV" sz="2800" dirty="0">
                <a:solidFill>
                  <a:schemeClr val="bg1"/>
                </a:solidFill>
              </a:rPr>
              <a:t>Sajūtas </a:t>
            </a:r>
          </a:p>
          <a:p>
            <a:pPr algn="ctr"/>
            <a:r>
              <a:rPr lang="lv-LV" sz="2800" dirty="0">
                <a:solidFill>
                  <a:schemeClr val="bg1"/>
                </a:solidFill>
              </a:rPr>
              <a:t>rada </a:t>
            </a:r>
          </a:p>
          <a:p>
            <a:pPr algn="ctr"/>
            <a:r>
              <a:rPr lang="lv-LV" sz="2800" dirty="0">
                <a:solidFill>
                  <a:schemeClr val="bg1"/>
                </a:solidFill>
              </a:rPr>
              <a:t>uzvedību</a:t>
            </a:r>
          </a:p>
        </p:txBody>
      </p:sp>
    </p:spTree>
    <p:extLst>
      <p:ext uri="{BB962C8B-B14F-4D97-AF65-F5344CB8AC3E}">
        <p14:creationId xmlns="" xmlns:p14="http://schemas.microsoft.com/office/powerpoint/2010/main" val="710693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738" y="810802"/>
            <a:ext cx="3474720" cy="3244892"/>
          </a:xfrm>
        </p:spPr>
        <p:txBody>
          <a:bodyPr>
            <a:noAutofit/>
          </a:bodyPr>
          <a:lstStyle/>
          <a:p>
            <a:pPr algn="l"/>
            <a:r>
              <a:rPr lang="lv-LV" sz="2800" dirty="0"/>
              <a:t>Izlasi situācijas aprakstu!</a:t>
            </a:r>
            <a:br>
              <a:rPr lang="lv-LV" sz="2800" dirty="0"/>
            </a:br>
            <a:r>
              <a:rPr lang="lv-LV" sz="2800" dirty="0"/>
              <a:t/>
            </a:r>
            <a:br>
              <a:rPr lang="lv-LV" sz="2800" dirty="0"/>
            </a:br>
            <a:r>
              <a:rPr lang="lv-LV" sz="2800" dirty="0"/>
              <a:t>Ko Jēkabs varētu…</a:t>
            </a:r>
            <a:br>
              <a:rPr lang="lv-LV" sz="2800" dirty="0"/>
            </a:br>
            <a:r>
              <a:rPr lang="lv-LV" sz="2800" dirty="0"/>
              <a:t>…domāt? </a:t>
            </a:r>
            <a:br>
              <a:rPr lang="lv-LV" sz="2800" dirty="0"/>
            </a:br>
            <a:r>
              <a:rPr lang="lv-LV" sz="2800" dirty="0"/>
              <a:t>…just? </a:t>
            </a:r>
            <a:br>
              <a:rPr lang="lv-LV" sz="2800" dirty="0"/>
            </a:br>
            <a:r>
              <a:rPr lang="lv-LV" sz="2800" dirty="0"/>
              <a:t>…darīt?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3869728" y="1249252"/>
            <a:ext cx="7785651" cy="4427648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034143" y="1905506"/>
            <a:ext cx="5191682" cy="304698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lv-LV" sz="3200" dirty="0"/>
              <a:t>Jēkabs pievienojies skolas kriketa klubam. Nodarbības beigās vecākie skolēni saka Džeimsam, ka viņš spēlēja ļoti labi un ka viņam vajadzētu pievienoties skolas komandai.</a:t>
            </a:r>
          </a:p>
        </p:txBody>
      </p:sp>
    </p:spTree>
    <p:extLst>
      <p:ext uri="{BB962C8B-B14F-4D97-AF65-F5344CB8AC3E}">
        <p14:creationId xmlns="" xmlns:p14="http://schemas.microsoft.com/office/powerpoint/2010/main" val="883675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738" y="810802"/>
            <a:ext cx="3474720" cy="3244892"/>
          </a:xfrm>
        </p:spPr>
        <p:txBody>
          <a:bodyPr>
            <a:noAutofit/>
          </a:bodyPr>
          <a:lstStyle/>
          <a:p>
            <a:pPr algn="l"/>
            <a:r>
              <a:rPr lang="lv-LV" sz="2800" dirty="0"/>
              <a:t>Izlasi situācijas aprakstu!</a:t>
            </a:r>
            <a:br>
              <a:rPr lang="lv-LV" sz="2800" dirty="0"/>
            </a:br>
            <a:r>
              <a:rPr lang="lv-LV" sz="2800" dirty="0"/>
              <a:t/>
            </a:r>
            <a:br>
              <a:rPr lang="lv-LV" sz="2800" dirty="0"/>
            </a:br>
            <a:r>
              <a:rPr lang="lv-LV" sz="2800" dirty="0"/>
              <a:t>Ko Antis varētu…</a:t>
            </a:r>
            <a:br>
              <a:rPr lang="lv-LV" sz="2800" dirty="0"/>
            </a:br>
            <a:r>
              <a:rPr lang="lv-LV" sz="2800" dirty="0"/>
              <a:t>…domāt? </a:t>
            </a:r>
            <a:br>
              <a:rPr lang="lv-LV" sz="2800" dirty="0"/>
            </a:br>
            <a:r>
              <a:rPr lang="lv-LV" sz="2800" dirty="0"/>
              <a:t>…just? </a:t>
            </a:r>
            <a:br>
              <a:rPr lang="lv-LV" sz="2800" dirty="0"/>
            </a:br>
            <a:r>
              <a:rPr lang="lv-LV" sz="2800" dirty="0"/>
              <a:t>…darīt?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3869728" y="1249252"/>
            <a:ext cx="7785651" cy="4427648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034143" y="1905506"/>
            <a:ext cx="5191682" cy="255454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lv-LV" sz="3200" dirty="0"/>
              <a:t>Antis visu pēcpusdienu ļoti rūpīgi strādājis pie sava mākslas darba. Kad viņš to pabeidz, cits skolēns tīšām uzlej darbam ūdeni.</a:t>
            </a:r>
          </a:p>
        </p:txBody>
      </p:sp>
    </p:spTree>
    <p:extLst>
      <p:ext uri="{BB962C8B-B14F-4D97-AF65-F5344CB8AC3E}">
        <p14:creationId xmlns="" xmlns:p14="http://schemas.microsoft.com/office/powerpoint/2010/main" val="3198121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738" y="810802"/>
            <a:ext cx="3474720" cy="3244892"/>
          </a:xfrm>
        </p:spPr>
        <p:txBody>
          <a:bodyPr>
            <a:noAutofit/>
          </a:bodyPr>
          <a:lstStyle/>
          <a:p>
            <a:pPr algn="l"/>
            <a:r>
              <a:rPr lang="lv-LV" sz="2800" dirty="0"/>
              <a:t>Izlasi situācijas aprakstu!</a:t>
            </a:r>
            <a:br>
              <a:rPr lang="lv-LV" sz="2800" dirty="0"/>
            </a:br>
            <a:r>
              <a:rPr lang="lv-LV" sz="2800" dirty="0"/>
              <a:t/>
            </a:r>
            <a:br>
              <a:rPr lang="lv-LV" sz="2800" dirty="0"/>
            </a:br>
            <a:r>
              <a:rPr lang="lv-LV" sz="2800" dirty="0"/>
              <a:t>Ko Roberts varētu…</a:t>
            </a:r>
            <a:br>
              <a:rPr lang="lv-LV" sz="2800" dirty="0"/>
            </a:br>
            <a:r>
              <a:rPr lang="lv-LV" sz="2800" dirty="0"/>
              <a:t>…domāt? </a:t>
            </a:r>
            <a:br>
              <a:rPr lang="lv-LV" sz="2800" dirty="0"/>
            </a:br>
            <a:r>
              <a:rPr lang="lv-LV" sz="2800" dirty="0"/>
              <a:t>…just? </a:t>
            </a:r>
            <a:br>
              <a:rPr lang="lv-LV" sz="2800" dirty="0"/>
            </a:br>
            <a:r>
              <a:rPr lang="lv-LV" sz="2800" dirty="0"/>
              <a:t>…darīt?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3869728" y="1249252"/>
            <a:ext cx="7785651" cy="4427648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034143" y="1905506"/>
            <a:ext cx="5191682" cy="255454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lv-LV" sz="3200" dirty="0"/>
              <a:t>Roberts ir ļoti centies, pildot mājasdarbu. Skolotāja saka, ka tas ir viņa labākais darbs līdz šim, un uzraksta viņa mammai dienas beigās.</a:t>
            </a:r>
          </a:p>
        </p:txBody>
      </p:sp>
    </p:spTree>
    <p:extLst>
      <p:ext uri="{BB962C8B-B14F-4D97-AF65-F5344CB8AC3E}">
        <p14:creationId xmlns="" xmlns:p14="http://schemas.microsoft.com/office/powerpoint/2010/main" val="328420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618" y="-129957"/>
            <a:ext cx="11925632" cy="2387600"/>
          </a:xfrm>
        </p:spPr>
        <p:txBody>
          <a:bodyPr>
            <a:normAutofit/>
          </a:bodyPr>
          <a:lstStyle/>
          <a:p>
            <a:r>
              <a:rPr lang="lv-LV" sz="2800" dirty="0"/>
              <a:t>Nostājieties līnijā! Ja piekrīti apgalvojumam, panāc soli uz priekšu. </a:t>
            </a:r>
            <a:br>
              <a:rPr lang="lv-LV" sz="2800" dirty="0"/>
            </a:br>
            <a:r>
              <a:rPr lang="lv-LV" sz="2800" dirty="0"/>
              <a:t>Ja nepiekrīti – paliec savā vietā. </a:t>
            </a:r>
          </a:p>
        </p:txBody>
      </p:sp>
      <p:sp>
        <p:nvSpPr>
          <p:cNvPr id="3" name="Rectangle 2"/>
          <p:cNvSpPr/>
          <p:nvPr/>
        </p:nvSpPr>
        <p:spPr>
          <a:xfrm>
            <a:off x="644164" y="2894824"/>
            <a:ext cx="81626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buFont typeface="Arial" pitchFamily="34" charset="0"/>
              <a:buChar char="•"/>
            </a:pPr>
            <a:r>
              <a:rPr lang="lv-LV" sz="2800" dirty="0"/>
              <a:t>Es varu izvēlēties, kā es jūtos.</a:t>
            </a:r>
          </a:p>
          <a:p>
            <a:pPr marL="514350" lvl="0" indent="-514350">
              <a:buFont typeface="Arial" pitchFamily="34" charset="0"/>
              <a:buChar char="•"/>
            </a:pPr>
            <a:r>
              <a:rPr lang="lv-LV" sz="2800" dirty="0"/>
              <a:t>Ir svarīgi parādīt citiem cilvēkiem, kā es jūtos.</a:t>
            </a:r>
          </a:p>
          <a:p>
            <a:pPr marL="514350" lvl="0" indent="-514350">
              <a:buFont typeface="Arial" pitchFamily="34" charset="0"/>
              <a:buChar char="•"/>
            </a:pPr>
            <a:r>
              <a:rPr lang="lv-LV" sz="2800" dirty="0"/>
              <a:t>Ir svarīgi spēt kontrolēt savas emocijas.</a:t>
            </a:r>
          </a:p>
          <a:p>
            <a:pPr marL="514350" lvl="0" indent="-514350">
              <a:buFont typeface="Arial" pitchFamily="34" charset="0"/>
              <a:buChar char="•"/>
            </a:pPr>
            <a:r>
              <a:rPr lang="lv-LV" sz="2800" dirty="0"/>
              <a:t>Esmu pārliecināts, ka spēju kontrolēt savas emocijas.</a:t>
            </a:r>
          </a:p>
        </p:txBody>
      </p:sp>
    </p:spTree>
    <p:extLst>
      <p:ext uri="{BB962C8B-B14F-4D97-AF65-F5344CB8AC3E}">
        <p14:creationId xmlns="" xmlns:p14="http://schemas.microsoft.com/office/powerpoint/2010/main" val="3637224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618" y="-129957"/>
            <a:ext cx="11925632" cy="2387600"/>
          </a:xfrm>
        </p:spPr>
        <p:txBody>
          <a:bodyPr>
            <a:normAutofit/>
          </a:bodyPr>
          <a:lstStyle/>
          <a:p>
            <a:r>
              <a:rPr lang="lv-LV" sz="2800" dirty="0"/>
              <a:t>Dažkārt, piedzīvojot ļoti spēcīgas emocijas, piemēram, dusmas vai vilšanos, mēs varam ātrumā izdarīt kaut ko tādu, ko pēc tam nožēlojam.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5144" y="2387600"/>
            <a:ext cx="8231660" cy="33569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01888" y="24385"/>
            <a:ext cx="4523624" cy="1097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20172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591748CD0A439CF06DA0AEB62A91" ma:contentTypeVersion="10" ma:contentTypeDescription="Create a new document." ma:contentTypeScope="" ma:versionID="1a39272c8cb3131bcb089328dd00b9a7">
  <xsd:schema xmlns:xsd="http://www.w3.org/2001/XMLSchema" xmlns:xs="http://www.w3.org/2001/XMLSchema" xmlns:p="http://schemas.microsoft.com/office/2006/metadata/properties" xmlns:ns2="bcd8bb90-b1cb-4fe5-8892-66ea2dba031d" targetNamespace="http://schemas.microsoft.com/office/2006/metadata/properties" ma:root="true" ma:fieldsID="cdbfa7f0a99ab17c0b3637ecfca3044c" ns2:_="">
    <xsd:import namespace="bcd8bb90-b1cb-4fe5-8892-66ea2dba03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8bb90-b1cb-4fe5-8892-66ea2dba0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931605-8AA7-4882-97B1-FA1E6FDFA0F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B020B28-221C-4F96-80E7-25AA0E9F12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d8bb90-b1cb-4fe5-8892-66ea2dba03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2DFE230-D894-4D94-9443-AE87A53AF1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373</Words>
  <Application>Microsoft Office PowerPoint</Application>
  <PresentationFormat>Custom</PresentationFormat>
  <Paragraphs>43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dizains</vt:lpstr>
      <vt:lpstr>Rīku kaste 1. – 3. klase  4. nodarbība:  Tikumi un emocijas Kā jūtas ietekmē mūsu rīcību?</vt:lpstr>
      <vt:lpstr>Cik daudz dažādu emociju tu vari nosaukt?  Sākumā vari izmantot emocijzīmes, bet vari saukt arī citas emocijas!</vt:lpstr>
      <vt:lpstr>Noskaties filmas “Prāta spēles” treileri! Kā sajūtas ietekmē varoņu rīcību?</vt:lpstr>
      <vt:lpstr>Slide 4</vt:lpstr>
      <vt:lpstr>Izlasi situācijas aprakstu!  Ko Jēkabs varētu… …domāt?  …just?  …darīt?</vt:lpstr>
      <vt:lpstr>Izlasi situācijas aprakstu!  Ko Antis varētu… …domāt?  …just?  …darīt?</vt:lpstr>
      <vt:lpstr>Izlasi situācijas aprakstu!  Ko Roberts varētu… …domāt?  …just?  …darīt?</vt:lpstr>
      <vt:lpstr>Nostājieties līnijā! Ja piekrīti apgalvojumam, panāc soli uz priekšu.  Ja nepiekrīti – paliec savā vietā. </vt:lpstr>
      <vt:lpstr>Dažkārt, piedzīvojot ļoti spēcīgas emocijas, piemēram, dusmas vai vilšanos, mēs varam ātrumā izdarīt kaut ko tādu, ko pēc tam nožēlojam.</vt:lpstr>
      <vt:lpstr>Kādas stratēģijas var mums palīdzēt “ieturēt pauzi”, pirms rīkojamies?</vt:lpstr>
      <vt:lpstr>Padomā par šīm situācijām! - Kāda varētu būt emocionāla, nepārdomāta atbilde? - Kā tu varētu rīkoties, ja pirms tam ieturētu pauzi? </vt:lpstr>
      <vt:lpstr>Tikumiskās audzināšanas programma «e-TAP»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Kā jūtas ietekmē mūsu rīcību?</dc:title>
  <dc:creator>Manuel Joaquin Fernandez Gonzalez</dc:creator>
  <cp:lastModifiedBy>Arturs</cp:lastModifiedBy>
  <cp:revision>28</cp:revision>
  <dcterms:created xsi:type="dcterms:W3CDTF">2021-01-14T10:43:50Z</dcterms:created>
  <dcterms:modified xsi:type="dcterms:W3CDTF">2021-10-14T19:31:49Z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0x010100E0CB591748CD0A439CF06DA0AEB62A91</vt:lpwstr>
  </property>
</Properties>
</file>