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sldIdLst>
    <p:sldId id="300" r:id="rId5"/>
    <p:sldId id="301" r:id="rId6"/>
    <p:sldId id="302" r:id="rId7"/>
    <p:sldId id="303" r:id="rId8"/>
    <p:sldId id="304" r:id="rId9"/>
    <p:sldId id="305" r:id="rId10"/>
    <p:sldId id="306" r:id="rId11"/>
    <p:sldId id="307" r:id="rId12"/>
    <p:sldId id="308" r:id="rId13"/>
    <p:sldId id="30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Kaļķe" initials="BK" lastIdx="1" clrIdx="0">
    <p:extLst>
      <p:ext uri="{19B8F6BF-5375-455C-9EA6-DF929625EA0E}">
        <p15:presenceInfo xmlns:p15="http://schemas.microsoft.com/office/powerpoint/2012/main" xmlns="" userId="S::baibak@edu.lu.lv::090b5955-d8cd-4512-94e7-8094627654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8CF64-D89E-4A9C-9B4D-B67E2BB76916}" v="1" dt="2021-09-21T16:43:45.199"/>
    <p1510:client id="{DF86815F-68C4-4FE6-BE6B-235C4FAF6548}" v="125" dt="2021-09-20T18:49:52.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90e28fec-564e-43b0-9c13-1b12e1cad7dc" providerId="ADAL" clId="{0AD8CF64-D89E-4A9C-9B4D-B67E2BB76916}"/>
    <pc:docChg chg="custSel modSld">
      <pc:chgData name="Manuel Joaquin Fernandez Gonzalez" userId="90e28fec-564e-43b0-9c13-1b12e1cad7dc" providerId="ADAL" clId="{0AD8CF64-D89E-4A9C-9B4D-B67E2BB76916}" dt="2021-09-21T16:43:51.400" v="2" actId="1592"/>
      <pc:docMkLst>
        <pc:docMk/>
      </pc:docMkLst>
      <pc:sldChg chg="modSp mod delCm modCm">
        <pc:chgData name="Manuel Joaquin Fernandez Gonzalez" userId="90e28fec-564e-43b0-9c13-1b12e1cad7dc" providerId="ADAL" clId="{0AD8CF64-D89E-4A9C-9B4D-B67E2BB76916}" dt="2021-09-21T16:43:51.400" v="2" actId="1592"/>
        <pc:sldMkLst>
          <pc:docMk/>
          <pc:sldMk cId="3783896784" sldId="303"/>
        </pc:sldMkLst>
        <pc:picChg chg="mod">
          <ac:chgData name="Manuel Joaquin Fernandez Gonzalez" userId="90e28fec-564e-43b0-9c13-1b12e1cad7dc" providerId="ADAL" clId="{0AD8CF64-D89E-4A9C-9B4D-B67E2BB76916}" dt="2021-09-21T16:42:23.973" v="0" actId="14826"/>
          <ac:picMkLst>
            <pc:docMk/>
            <pc:sldMk cId="3783896784" sldId="303"/>
            <ac:picMk id="1027" creationId="{00000000-0000-0000-0000-000000000000}"/>
          </ac:picMkLst>
        </pc:picChg>
      </pc:sldChg>
    </pc:docChg>
  </pc:docChgLst>
  <pc:docChgLst>
    <pc:chgData name="Baiba Kaļķe" userId="S::baibak@edu.lu.lv::090b5955-d8cd-4512-94e7-80946276549e" providerId="AD" clId="Web-{DF86815F-68C4-4FE6-BE6B-235C4FAF6548}"/>
    <pc:docChg chg="modSld">
      <pc:chgData name="Baiba Kaļķe" userId="S::baibak@edu.lu.lv::090b5955-d8cd-4512-94e7-80946276549e" providerId="AD" clId="Web-{DF86815F-68C4-4FE6-BE6B-235C4FAF6548}" dt="2021-09-20T18:49:52.693" v="63" actId="20577"/>
      <pc:docMkLst>
        <pc:docMk/>
      </pc:docMkLst>
      <pc:sldChg chg="modSp">
        <pc:chgData name="Baiba Kaļķe" userId="S::baibak@edu.lu.lv::090b5955-d8cd-4512-94e7-80946276549e" providerId="AD" clId="Web-{DF86815F-68C4-4FE6-BE6B-235C4FAF6548}" dt="2021-09-20T18:46:43.252" v="4" actId="20577"/>
        <pc:sldMkLst>
          <pc:docMk/>
          <pc:sldMk cId="3972753306" sldId="302"/>
        </pc:sldMkLst>
        <pc:spChg chg="mod">
          <ac:chgData name="Baiba Kaļķe" userId="S::baibak@edu.lu.lv::090b5955-d8cd-4512-94e7-80946276549e" providerId="AD" clId="Web-{DF86815F-68C4-4FE6-BE6B-235C4FAF6548}" dt="2021-09-20T18:46:43.252" v="4" actId="20577"/>
          <ac:spMkLst>
            <pc:docMk/>
            <pc:sldMk cId="3972753306" sldId="302"/>
            <ac:spMk id="2" creationId="{00000000-0000-0000-0000-000000000000}"/>
          </ac:spMkLst>
        </pc:spChg>
      </pc:sldChg>
      <pc:sldChg chg="modSp addCm">
        <pc:chgData name="Baiba Kaļķe" userId="S::baibak@edu.lu.lv::090b5955-d8cd-4512-94e7-80946276549e" providerId="AD" clId="Web-{DF86815F-68C4-4FE6-BE6B-235C4FAF6548}" dt="2021-09-20T18:47:54.648" v="10" actId="20577"/>
        <pc:sldMkLst>
          <pc:docMk/>
          <pc:sldMk cId="3783896784" sldId="303"/>
        </pc:sldMkLst>
        <pc:spChg chg="mod">
          <ac:chgData name="Baiba Kaļķe" userId="S::baibak@edu.lu.lv::090b5955-d8cd-4512-94e7-80946276549e" providerId="AD" clId="Web-{DF86815F-68C4-4FE6-BE6B-235C4FAF6548}" dt="2021-09-20T18:47:54.648" v="10" actId="20577"/>
          <ac:spMkLst>
            <pc:docMk/>
            <pc:sldMk cId="3783896784" sldId="303"/>
            <ac:spMk id="2" creationId="{00000000-0000-0000-0000-000000000000}"/>
          </ac:spMkLst>
        </pc:spChg>
      </pc:sldChg>
      <pc:sldChg chg="modSp">
        <pc:chgData name="Baiba Kaļķe" userId="S::baibak@edu.lu.lv::090b5955-d8cd-4512-94e7-80946276549e" providerId="AD" clId="Web-{DF86815F-68C4-4FE6-BE6B-235C4FAF6548}" dt="2021-09-20T18:49:19.349" v="49" actId="20577"/>
        <pc:sldMkLst>
          <pc:docMk/>
          <pc:sldMk cId="2081629681" sldId="304"/>
        </pc:sldMkLst>
        <pc:spChg chg="mod">
          <ac:chgData name="Baiba Kaļķe" userId="S::baibak@edu.lu.lv::090b5955-d8cd-4512-94e7-80946276549e" providerId="AD" clId="Web-{DF86815F-68C4-4FE6-BE6B-235C4FAF6548}" dt="2021-09-20T18:49:19.349" v="49" actId="20577"/>
          <ac:spMkLst>
            <pc:docMk/>
            <pc:sldMk cId="2081629681" sldId="304"/>
            <ac:spMk id="17" creationId="{00000000-0000-0000-0000-000000000000}"/>
          </ac:spMkLst>
        </pc:spChg>
      </pc:sldChg>
      <pc:sldChg chg="modSp">
        <pc:chgData name="Baiba Kaļķe" userId="S::baibak@edu.lu.lv::090b5955-d8cd-4512-94e7-80946276549e" providerId="AD" clId="Web-{DF86815F-68C4-4FE6-BE6B-235C4FAF6548}" dt="2021-09-20T18:49:52.693" v="63" actId="20577"/>
        <pc:sldMkLst>
          <pc:docMk/>
          <pc:sldMk cId="2520412672" sldId="305"/>
        </pc:sldMkLst>
        <pc:spChg chg="mod">
          <ac:chgData name="Baiba Kaļķe" userId="S::baibak@edu.lu.lv::090b5955-d8cd-4512-94e7-80946276549e" providerId="AD" clId="Web-{DF86815F-68C4-4FE6-BE6B-235C4FAF6548}" dt="2021-09-20T18:49:52.693" v="63" actId="20577"/>
          <ac:spMkLst>
            <pc:docMk/>
            <pc:sldMk cId="2520412672" sldId="30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2021.10.14.</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p14="http://schemas.microsoft.com/office/powerpoint/2010/main" xmlns="" val="200545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p14="http://schemas.microsoft.com/office/powerpoint/2010/main" xmlns="" val="47185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7</a:t>
            </a:fld>
            <a:endParaRPr lang="en-GB"/>
          </a:p>
        </p:txBody>
      </p:sp>
    </p:spTree>
    <p:extLst>
      <p:ext uri="{BB962C8B-B14F-4D97-AF65-F5344CB8AC3E}">
        <p14:creationId xmlns:p14="http://schemas.microsoft.com/office/powerpoint/2010/main" xmlns="" val="21392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8</a:t>
            </a:fld>
            <a:endParaRPr lang="en-GB"/>
          </a:p>
        </p:txBody>
      </p:sp>
    </p:spTree>
    <p:extLst>
      <p:ext uri="{BB962C8B-B14F-4D97-AF65-F5344CB8AC3E}">
        <p14:creationId xmlns:p14="http://schemas.microsoft.com/office/powerpoint/2010/main" xmlns="" val="77028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p14="http://schemas.microsoft.com/office/powerpoint/2010/main" xmlns="" val="337866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10</a:t>
            </a:fld>
            <a:endParaRPr lang="en-GB"/>
          </a:p>
        </p:txBody>
      </p:sp>
    </p:spTree>
    <p:extLst>
      <p:ext uri="{BB962C8B-B14F-4D97-AF65-F5344CB8AC3E}">
        <p14:creationId xmlns:p14="http://schemas.microsoft.com/office/powerpoint/2010/main" xmlns="" val="394553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a16="http://schemas.microsoft.com/office/drawing/2014/main" xmlns=""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xmlns=""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a16="http://schemas.microsoft.com/office/drawing/2014/main" xmlns="" id="{340EAAE9-9D49-43B5-B2EA-E01CA3100996}"/>
              </a:ext>
            </a:extLst>
          </p:cNvPr>
          <p:cNvSpPr>
            <a:spLocks noGrp="1"/>
          </p:cNvSpPr>
          <p:nvPr>
            <p:ph type="dt" sz="half" idx="13"/>
          </p:nvPr>
        </p:nvSpPr>
        <p:spPr/>
        <p:txBody>
          <a:bodyPr/>
          <a:lstStyle/>
          <a:p>
            <a:fld id="{59905B8D-2AD7-43C5-B5C7-AAC8C9C7DC62}" type="datetimeFigureOut">
              <a:rPr lang="lv-LV" smtClean="0"/>
              <a:pPr/>
              <a:t>2021.10.14.</a:t>
            </a:fld>
            <a:endParaRPr lang="lv-LV"/>
          </a:p>
        </p:txBody>
      </p:sp>
    </p:spTree>
    <p:extLst>
      <p:ext uri="{BB962C8B-B14F-4D97-AF65-F5344CB8AC3E}">
        <p14:creationId xmlns:p14="http://schemas.microsoft.com/office/powerpoint/2010/main" xmlns="" val="79069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A5D802F8-2BBB-4A48-ABE9-9780FA93A6FF}"/>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384756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10CF3A90-87D8-4FB1-83C6-0EDBC21060DB}"/>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313414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8301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68DDCEF3-48D9-4C76-81A0-FBC066565085}"/>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185004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BC18F243-920D-4A3A-815C-2C8B3A1B4C87}"/>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12999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01B26E6D-53D2-4630-B583-1FEA1C9C5655}"/>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6" name="Kājenes vietturis 5">
            <a:extLst>
              <a:ext uri="{FF2B5EF4-FFF2-40B4-BE49-F238E27FC236}">
                <a16:creationId xmlns:a16="http://schemas.microsoft.com/office/drawing/2014/main" xmlns=""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394065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EAE456EF-6758-4780-9B88-D67FB89D54C8}"/>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8" name="Kājenes vietturis 7">
            <a:extLst>
              <a:ext uri="{FF2B5EF4-FFF2-40B4-BE49-F238E27FC236}">
                <a16:creationId xmlns:a16="http://schemas.microsoft.com/office/drawing/2014/main" xmlns=""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324013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93F540D8-55F4-460A-A64B-B10450F9E242}"/>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4" name="Kājenes vietturis 3">
            <a:extLst>
              <a:ext uri="{FF2B5EF4-FFF2-40B4-BE49-F238E27FC236}">
                <a16:creationId xmlns:a16="http://schemas.microsoft.com/office/drawing/2014/main" xmlns=""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8335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159FF9BB-260E-42AE-BDAC-9D342D90925A}"/>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3" name="Kājenes vietturis 2">
            <a:extLst>
              <a:ext uri="{FF2B5EF4-FFF2-40B4-BE49-F238E27FC236}">
                <a16:creationId xmlns:a16="http://schemas.microsoft.com/office/drawing/2014/main" xmlns=""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193222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85DE785F-192A-4734-BC0C-E4AE7E95AA28}"/>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6" name="Kājenes vietturis 5">
            <a:extLst>
              <a:ext uri="{FF2B5EF4-FFF2-40B4-BE49-F238E27FC236}">
                <a16:creationId xmlns:a16="http://schemas.microsoft.com/office/drawing/2014/main" xmlns=""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2B012906-0CE9-421F-A911-5B50640EE349}"/>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288320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59C68826-2A02-4BDB-93F3-F327244C1015}"/>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6" name="Kājenes vietturis 5">
            <a:extLst>
              <a:ext uri="{FF2B5EF4-FFF2-40B4-BE49-F238E27FC236}">
                <a16:creationId xmlns:a16="http://schemas.microsoft.com/office/drawing/2014/main" xmlns=""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99137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xmlns=""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7">
            <a:extLst>
              <a:ext uri="{FF2B5EF4-FFF2-40B4-BE49-F238E27FC236}">
                <a16:creationId xmlns="" xmlns:a16="http://schemas.microsoft.com/office/drawing/2014/main"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 xmlns:a14="http://schemas.microsoft.com/office/drawing/2010/main"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0" name="Picture 9"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xmlns="" val="28814682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rvtOWEXDIQ"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xmlns="" id="{2A3828CA-5F13-4256-BE73-B5AACC2CCAE2}"/>
              </a:ext>
            </a:extLst>
          </p:cNvPr>
          <p:cNvPicPr>
            <a:picLocks noChangeAspect="1"/>
          </p:cNvPicPr>
          <p:nvPr/>
        </p:nvPicPr>
        <p:blipFill rotWithShape="1">
          <a:blip r:embed="rId2" cstate="print"/>
          <a:srcRect t="1288" b="2600"/>
          <a:stretch/>
        </p:blipFill>
        <p:spPr>
          <a:xfrm>
            <a:off x="4584986" y="3193868"/>
            <a:ext cx="5895227" cy="3176452"/>
          </a:xfrm>
          <a:prstGeom prst="rect">
            <a:avLst/>
          </a:prstGeom>
        </p:spPr>
      </p:pic>
      <p:pic>
        <p:nvPicPr>
          <p:cNvPr id="10" name="Picture 9"/>
          <p:cNvPicPr>
            <a:picLocks noChangeAspect="1"/>
          </p:cNvPicPr>
          <p:nvPr/>
        </p:nvPicPr>
        <p:blipFill rotWithShape="1">
          <a:blip r:embed="rId3" cstate="print"/>
          <a:srcRect r="3416" b="-1"/>
          <a:stretch/>
        </p:blipFill>
        <p:spPr>
          <a:xfrm>
            <a:off x="1754330" y="10"/>
            <a:ext cx="5177693"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pic>
        <p:nvPicPr>
          <p:cNvPr id="3" name="Attēls 2">
            <a:extLst>
              <a:ext uri="{FF2B5EF4-FFF2-40B4-BE49-F238E27FC236}">
                <a16:creationId xmlns:a16="http://schemas.microsoft.com/office/drawing/2014/main" xmlns="" id="{54A37E05-CBC9-47D6-9F52-8A2F57EEF9EA}"/>
              </a:ext>
            </a:extLst>
          </p:cNvPr>
          <p:cNvPicPr>
            <a:picLocks noChangeAspect="1"/>
          </p:cNvPicPr>
          <p:nvPr/>
        </p:nvPicPr>
        <p:blipFill rotWithShape="1">
          <a:blip r:embed="rId4" cstate="print"/>
          <a:srcRect t="27157" r="2" b="23327"/>
          <a:stretch/>
        </p:blipFill>
        <p:spPr>
          <a:xfrm>
            <a:off x="1693334" y="4139441"/>
            <a:ext cx="3122470" cy="1697915"/>
          </a:xfrm>
          <a:prstGeom prst="rect">
            <a:avLst/>
          </a:prstGeom>
        </p:spPr>
      </p:pic>
      <p:sp>
        <p:nvSpPr>
          <p:cNvPr id="4" name="TextBox 3">
            <a:extLst>
              <a:ext uri="{FF2B5EF4-FFF2-40B4-BE49-F238E27FC236}">
                <a16:creationId xmlns:a16="http://schemas.microsoft.com/office/drawing/2014/main" xmlns="" id="{717DB303-5BC7-41A8-A3DB-3B6570429F12}"/>
              </a:ext>
            </a:extLst>
          </p:cNvPr>
          <p:cNvSpPr txBox="1"/>
          <p:nvPr/>
        </p:nvSpPr>
        <p:spPr>
          <a:xfrm>
            <a:off x="6827520" y="252548"/>
            <a:ext cx="3892731" cy="2554545"/>
          </a:xfrm>
          <a:prstGeom prst="rect">
            <a:avLst/>
          </a:prstGeom>
          <a:solidFill>
            <a:srgbClr val="FFFF00"/>
          </a:solidFill>
        </p:spPr>
        <p:txBody>
          <a:bodyPr wrap="square" rtlCol="0">
            <a:spAutoFit/>
          </a:bodyPr>
          <a:lstStyle/>
          <a:p>
            <a:pPr algn="ctr"/>
            <a:r>
              <a:rPr lang="lv-LV" sz="3600" dirty="0">
                <a:highlight>
                  <a:srgbClr val="FFFF00"/>
                </a:highlight>
              </a:rPr>
              <a:t>Rīku kaste</a:t>
            </a:r>
            <a:br>
              <a:rPr lang="lv-LV" sz="3600" dirty="0">
                <a:highlight>
                  <a:srgbClr val="FFFF00"/>
                </a:highlight>
              </a:rPr>
            </a:br>
            <a:r>
              <a:rPr lang="lv-LV" sz="3600" dirty="0">
                <a:highlight>
                  <a:srgbClr val="FFFF00"/>
                </a:highlight>
              </a:rPr>
              <a:t>4. – 6. klase</a:t>
            </a:r>
          </a:p>
          <a:p>
            <a:pPr algn="ctr"/>
            <a:endParaRPr lang="lv-LV" sz="1600" dirty="0">
              <a:highlight>
                <a:srgbClr val="FFFF00"/>
              </a:highlight>
            </a:endParaRPr>
          </a:p>
          <a:p>
            <a:pPr algn="ctr"/>
            <a:r>
              <a:rPr lang="lv-LV" sz="3600" dirty="0">
                <a:highlight>
                  <a:srgbClr val="FFFF00"/>
                </a:highlight>
              </a:rPr>
              <a:t>3. nodarbība: </a:t>
            </a:r>
          </a:p>
          <a:p>
            <a:pPr algn="ctr"/>
            <a:r>
              <a:rPr lang="lv-LV" sz="3600" b="1" dirty="0">
                <a:highlight>
                  <a:srgbClr val="FFFF00"/>
                </a:highlight>
              </a:rPr>
              <a:t>Tikumu definēšana</a:t>
            </a:r>
          </a:p>
        </p:txBody>
      </p:sp>
    </p:spTree>
    <p:extLst>
      <p:ext uri="{BB962C8B-B14F-4D97-AF65-F5344CB8AC3E}">
        <p14:creationId xmlns:p14="http://schemas.microsoft.com/office/powerpoint/2010/main" xmlns="" val="345533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2" name="Rectangle 1"/>
          <p:cNvSpPr/>
          <p:nvPr/>
        </p:nvSpPr>
        <p:spPr>
          <a:xfrm>
            <a:off x="910256" y="1485268"/>
            <a:ext cx="9104183" cy="1938992"/>
          </a:xfrm>
          <a:prstGeom prst="rect">
            <a:avLst/>
          </a:prstGeom>
        </p:spPr>
        <p:txBody>
          <a:bodyPr wrap="square">
            <a:spAutoFit/>
          </a:bodyPr>
          <a:lstStyle/>
          <a:p>
            <a:r>
              <a:rPr lang="lv-LV" sz="2400" dirty="0"/>
              <a:t>Kurus no šodien apskatītajiem tikumiem tev vajadzētu attīstīt?</a:t>
            </a:r>
          </a:p>
          <a:p>
            <a:endParaRPr lang="lv-LV" sz="2400" dirty="0"/>
          </a:p>
          <a:p>
            <a:r>
              <a:rPr lang="lv-LV" sz="2400" dirty="0"/>
              <a:t>Kā tu to varētu izdarīt?</a:t>
            </a:r>
          </a:p>
          <a:p>
            <a:endParaRPr lang="lv-LV" sz="2400" dirty="0"/>
          </a:p>
          <a:p>
            <a:r>
              <a:rPr lang="lv-LV" sz="2400" dirty="0"/>
              <a:t>Kādās situācijas ikdienā tu varētu praktizēt šos tikumus?</a:t>
            </a:r>
          </a:p>
        </p:txBody>
      </p:sp>
      <p:pic>
        <p:nvPicPr>
          <p:cNvPr id="3" name="Picture 2"/>
          <p:cNvPicPr>
            <a:picLocks noChangeAspect="1"/>
          </p:cNvPicPr>
          <p:nvPr/>
        </p:nvPicPr>
        <p:blipFill>
          <a:blip r:embed="rId3" cstate="print"/>
          <a:stretch>
            <a:fillRect/>
          </a:stretch>
        </p:blipFill>
        <p:spPr>
          <a:xfrm>
            <a:off x="2374137" y="4502045"/>
            <a:ext cx="7456976" cy="1859174"/>
          </a:xfrm>
          <a:prstGeom prst="rect">
            <a:avLst/>
          </a:prstGeom>
        </p:spPr>
      </p:pic>
    </p:spTree>
    <p:extLst>
      <p:ext uri="{BB962C8B-B14F-4D97-AF65-F5344CB8AC3E}">
        <p14:creationId xmlns:p14="http://schemas.microsoft.com/office/powerpoint/2010/main" xmlns="" val="39389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xmlns="" id="{139F4FE8-33CB-47D0-8784-F79EB4175D5A}"/>
              </a:ext>
            </a:extLst>
          </p:cNvPr>
          <p:cNvSpPr>
            <a:spLocks noGrp="1"/>
          </p:cNvSpPr>
          <p:nvPr>
            <p:ph type="body" idx="1"/>
          </p:nvPr>
        </p:nvSpPr>
        <p:spPr>
          <a:xfrm>
            <a:off x="910227" y="3256197"/>
            <a:ext cx="10515600" cy="2265045"/>
          </a:xfrm>
        </p:spPr>
        <p:txBody>
          <a:bodyPr>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piemērotības un īstenojamības izpēte jauniešu tikumiskajai audzināšanai Latvijas izglītības iestādēs (no 5 līdz 15 gadu vecumā)" (01.12.2020-31.12.2021). </a:t>
            </a:r>
            <a:r>
              <a:rPr lang="lv-LV" sz="1200" dirty="0"/>
              <a:t>Projekta Nr. </a:t>
            </a:r>
            <a:r>
              <a:rPr lang="lv-LV" sz="1200" dirty="0" err="1"/>
              <a:t>lzp</a:t>
            </a:r>
            <a:r>
              <a:rPr lang="lv-LV" sz="1200" dirty="0"/>
              <a:t>-2020/2-0277; LU reģistrācijas </a:t>
            </a:r>
            <a:r>
              <a:rPr lang="lv-LV" sz="1200" dirty="0" err="1"/>
              <a:t>Nr</a:t>
            </a:r>
            <a:r>
              <a:rPr lang="lv-LV" sz="1200" dirty="0"/>
              <a:t>: </a:t>
            </a:r>
            <a:r>
              <a:rPr lang="lv-LV" sz="1200" dirty="0" err="1"/>
              <a:t>LZP2020</a:t>
            </a:r>
            <a:r>
              <a:rPr lang="lv-LV" sz="1200" dirty="0"/>
              <a:t>/95</a:t>
            </a:r>
            <a:endParaRPr lang="lv-LV" sz="1600" dirty="0"/>
          </a:p>
        </p:txBody>
      </p:sp>
      <p:pic>
        <p:nvPicPr>
          <p:cNvPr id="6" name="Attēls 5">
            <a:extLst>
              <a:ext uri="{FF2B5EF4-FFF2-40B4-BE49-F238E27FC236}">
                <a16:creationId xmlns:a16="http://schemas.microsoft.com/office/drawing/2014/main" xmlns="" id="{6722149E-1ED3-4BB2-9C94-30499C5AEF29}"/>
              </a:ext>
            </a:extLst>
          </p:cNvPr>
          <p:cNvPicPr>
            <a:picLocks noChangeAspect="1"/>
          </p:cNvPicPr>
          <p:nvPr/>
        </p:nvPicPr>
        <p:blipFill>
          <a:blip r:embed="rId4" cstate="print"/>
          <a:stretch>
            <a:fillRect/>
          </a:stretch>
        </p:blipFill>
        <p:spPr>
          <a:xfrm>
            <a:off x="838013" y="5672001"/>
            <a:ext cx="2137216" cy="750570"/>
          </a:xfrm>
          <a:prstGeom prst="rect">
            <a:avLst/>
          </a:prstGeom>
        </p:spPr>
      </p:pic>
    </p:spTree>
    <p:extLst>
      <p:ext uri="{BB962C8B-B14F-4D97-AF65-F5344CB8AC3E}">
        <p14:creationId xmlns:p14="http://schemas.microsoft.com/office/powerpoint/2010/main" xmlns=""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xmlns="" w="25400">
                <a:no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073"/>
          <a:stretch>
            <a:fillRect/>
          </a:stretch>
        </p:blipFill>
        <p:spPr bwMode="auto">
          <a:xfrm rot="-1236356">
            <a:off x="431581" y="4757794"/>
            <a:ext cx="893763" cy="14033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3" name="Rectangle 2"/>
          <p:cNvSpPr/>
          <p:nvPr/>
        </p:nvSpPr>
        <p:spPr>
          <a:xfrm>
            <a:off x="1835750" y="1638585"/>
            <a:ext cx="6957892" cy="4154984"/>
          </a:xfrm>
          <a:prstGeom prst="rect">
            <a:avLst/>
          </a:prstGeom>
        </p:spPr>
        <p:txBody>
          <a:bodyPr wrap="square">
            <a:spAutoFit/>
          </a:bodyPr>
          <a:lstStyle/>
          <a:p>
            <a:r>
              <a:rPr lang="lv-LV" sz="4000" dirty="0"/>
              <a:t>Saskaņā ar Aristoteli…</a:t>
            </a:r>
          </a:p>
          <a:p>
            <a:endParaRPr lang="lv-LV" sz="3200" dirty="0"/>
          </a:p>
          <a:p>
            <a:pPr marL="457200" lvl="0" indent="-457200">
              <a:buFont typeface="Arial" pitchFamily="34" charset="0"/>
              <a:buChar char="•"/>
            </a:pPr>
            <a:r>
              <a:rPr lang="lv-LV" sz="3200" dirty="0"/>
              <a:t>Kas ir tikums? </a:t>
            </a:r>
          </a:p>
          <a:p>
            <a:pPr marL="457200" lvl="0" indent="-457200">
              <a:buFont typeface="Arial" pitchFamily="34" charset="0"/>
              <a:buChar char="•"/>
            </a:pPr>
            <a:r>
              <a:rPr lang="lv-LV" sz="3200" dirty="0"/>
              <a:t>Kas ir rakstura iezīme? </a:t>
            </a:r>
          </a:p>
          <a:p>
            <a:pPr marL="457200" lvl="0" indent="-457200">
              <a:buFont typeface="Arial" pitchFamily="34" charset="0"/>
              <a:buChar char="•"/>
            </a:pPr>
            <a:r>
              <a:rPr lang="lv-LV" sz="3200" dirty="0"/>
              <a:t>Kādas iezīmes vai tikumi var palīdzēt attīstīt labu raksturu?</a:t>
            </a:r>
          </a:p>
          <a:p>
            <a:pPr marL="457200" lvl="0" indent="-457200">
              <a:buFont typeface="Arial" pitchFamily="34" charset="0"/>
              <a:buChar char="•"/>
            </a:pPr>
            <a:r>
              <a:rPr lang="lv-LV" sz="3200" dirty="0"/>
              <a:t>Vai var attīstīt tikumus? </a:t>
            </a:r>
          </a:p>
          <a:p>
            <a:pPr marL="457200" lvl="0" indent="-457200">
              <a:buFont typeface="Arial" pitchFamily="34" charset="0"/>
              <a:buChar char="•"/>
            </a:pPr>
            <a:r>
              <a:rPr lang="lv-LV" sz="3200" dirty="0"/>
              <a:t>Kā to var izdarīt?</a:t>
            </a:r>
          </a:p>
        </p:txBody>
      </p:sp>
      <p:pic>
        <p:nvPicPr>
          <p:cNvPr id="4" name="Attēls 3">
            <a:extLst>
              <a:ext uri="{FF2B5EF4-FFF2-40B4-BE49-F238E27FC236}">
                <a16:creationId xmlns:a16="http://schemas.microsoft.com/office/drawing/2014/main" xmlns="" id="{EB0C2089-5554-476D-A288-6176A1AFD184}"/>
              </a:ext>
            </a:extLst>
          </p:cNvPr>
          <p:cNvPicPr>
            <a:picLocks noChangeAspect="1"/>
          </p:cNvPicPr>
          <p:nvPr/>
        </p:nvPicPr>
        <p:blipFill>
          <a:blip r:embed="rId4" cstate="print"/>
          <a:stretch>
            <a:fillRect/>
          </a:stretch>
        </p:blipFill>
        <p:spPr>
          <a:xfrm>
            <a:off x="6741470" y="877129"/>
            <a:ext cx="4619105" cy="2464080"/>
          </a:xfrm>
          <a:prstGeom prst="rect">
            <a:avLst/>
          </a:prstGeom>
        </p:spPr>
      </p:pic>
    </p:spTree>
    <p:extLst>
      <p:ext uri="{BB962C8B-B14F-4D97-AF65-F5344CB8AC3E}">
        <p14:creationId xmlns:p14="http://schemas.microsoft.com/office/powerpoint/2010/main" xmlns="" val="361448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3915" y="2055042"/>
            <a:ext cx="4695092" cy="1553674"/>
          </a:xfrm>
          <a:prstGeom prst="rect">
            <a:avLst/>
          </a:prstGeom>
          <a:noFill/>
        </p:spPr>
        <p:txBody>
          <a:bodyPr wrap="square" rtlCol="0">
            <a:spAutoFit/>
          </a:bodyPr>
          <a:lstStyle/>
          <a:p>
            <a:endParaRPr lang="en-GB" dirty="0"/>
          </a:p>
        </p:txBody>
      </p:sp>
      <p:sp>
        <p:nvSpPr>
          <p:cNvPr id="2" name="Rectangle 1"/>
          <p:cNvSpPr/>
          <p:nvPr/>
        </p:nvSpPr>
        <p:spPr>
          <a:xfrm>
            <a:off x="844062" y="2277208"/>
            <a:ext cx="7139354" cy="3108543"/>
          </a:xfrm>
          <a:prstGeom prst="rect">
            <a:avLst/>
          </a:prstGeom>
        </p:spPr>
        <p:txBody>
          <a:bodyPr wrap="square" lIns="91440" tIns="45720" rIns="91440" bIns="45720" anchor="t">
            <a:spAutoFit/>
          </a:bodyPr>
          <a:lstStyle/>
          <a:p>
            <a:r>
              <a:rPr lang="lv-LV" sz="2800" b="1" dirty="0"/>
              <a:t>Raksturs –</a:t>
            </a:r>
            <a:r>
              <a:rPr lang="lv-LV" sz="2800" dirty="0"/>
              <a:t> raksturs ir personīgu iezīmju kopums, kas rada emocijas, veido motivāciju un vada rīcību.</a:t>
            </a:r>
          </a:p>
          <a:p>
            <a:endParaRPr lang="lv-LV" sz="2800" dirty="0"/>
          </a:p>
          <a:p>
            <a:r>
              <a:rPr lang="lv-LV" sz="2800" b="1" dirty="0"/>
              <a:t>Tikums –</a:t>
            </a:r>
            <a:r>
              <a:rPr lang="lv-LV" sz="2800" dirty="0"/>
              <a:t> pozitīvas cilvēka stiprās puses, kuras apvienojot veido cilvēka raksturu.</a:t>
            </a:r>
          </a:p>
          <a:p>
            <a:pPr marL="71755" marR="71755">
              <a:spcAft>
                <a:spcPts val="0"/>
              </a:spcAft>
            </a:pPr>
            <a:endParaRPr lang="en-GB" sz="2800" dirty="0">
              <a:effectLst/>
              <a:ea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8299819" y="2525214"/>
            <a:ext cx="3283560" cy="2167003"/>
          </a:xfrm>
          <a:prstGeom prst="rect">
            <a:avLst/>
          </a:prstGeom>
        </p:spPr>
      </p:pic>
    </p:spTree>
    <p:extLst>
      <p:ext uri="{BB962C8B-B14F-4D97-AF65-F5344CB8AC3E}">
        <p14:creationId xmlns:p14="http://schemas.microsoft.com/office/powerpoint/2010/main" xmlns="" val="397275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0373675" y="5320146"/>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2" name="Rectangle 1"/>
          <p:cNvSpPr/>
          <p:nvPr/>
        </p:nvSpPr>
        <p:spPr>
          <a:xfrm>
            <a:off x="5834741" y="1650532"/>
            <a:ext cx="4871607" cy="3970318"/>
          </a:xfrm>
          <a:prstGeom prst="rect">
            <a:avLst/>
          </a:prstGeom>
        </p:spPr>
        <p:txBody>
          <a:bodyPr wrap="square" lIns="91440" tIns="45720" rIns="91440" bIns="45720" anchor="t">
            <a:spAutoFit/>
          </a:bodyPr>
          <a:lstStyle/>
          <a:p>
            <a:pPr marL="514350" indent="-514350">
              <a:buFont typeface="Arial" pitchFamily="34" charset="0"/>
              <a:buChar char="•"/>
            </a:pPr>
            <a:r>
              <a:rPr lang="lv-LV" sz="2800" dirty="0"/>
              <a:t>Izmanto resursu lapā sniegto tikumu sarakstu un savieno tos ar atbilstošajām definīcijām!</a:t>
            </a:r>
          </a:p>
          <a:p>
            <a:pPr marL="457200" indent="-457200">
              <a:buFont typeface="Arial"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Arial" pitchFamily="34" charset="0"/>
              <a:buChar char="•"/>
            </a:pPr>
            <a:r>
              <a:rPr lang="lv-LV" sz="2800" dirty="0"/>
              <a:t>Izvēlies trīs tikumus un apraksti, kā tu tos varētu izmantot skolas vidē!</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p:blipFill>
        <p:spPr bwMode="auto">
          <a:xfrm>
            <a:off x="238113" y="1494717"/>
            <a:ext cx="5476422" cy="4211467"/>
          </a:xfrm>
          <a:prstGeom prst="rect">
            <a:avLst/>
          </a:prstGeom>
          <a:noFill/>
          <a:ln w="9525">
            <a:noFill/>
            <a:miter lim="800000"/>
            <a:headEnd/>
            <a:tailEnd/>
          </a:ln>
          <a:effectLst/>
        </p:spPr>
      </p:pic>
    </p:spTree>
    <p:extLst>
      <p:ext uri="{BB962C8B-B14F-4D97-AF65-F5344CB8AC3E}">
        <p14:creationId xmlns:p14="http://schemas.microsoft.com/office/powerpoint/2010/main" xmlns="" val="378389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26476" y="1661745"/>
            <a:ext cx="6989886" cy="3046988"/>
          </a:xfrm>
          <a:prstGeom prst="rect">
            <a:avLst/>
          </a:prstGeom>
          <a:noFill/>
        </p:spPr>
        <p:txBody>
          <a:bodyPr wrap="square" lIns="91440" tIns="45720" rIns="91440" bIns="45720" rtlCol="0" anchor="t">
            <a:spAutoFit/>
          </a:bodyPr>
          <a:lstStyle/>
          <a:p>
            <a:pPr marL="457200" indent="-457200">
              <a:buFont typeface="Arial" pitchFamily="34" charset="0"/>
              <a:buChar char="•"/>
            </a:pPr>
            <a:r>
              <a:rPr lang="lv-LV" sz="2400" dirty="0"/>
              <a:t>Sagrupē sarakstā norādītos tikumus! Kritērijus vari izvēlēties pats. Vai sarakstā ir tikumi, kas skar visus cilvēkus, un tikumi, kas attiecas tikai uz vienu? Vai sarakstā ir tikumi, kas tev jau piemīt, un tikumi, kas tev vēl jāattīsta? </a:t>
            </a:r>
          </a:p>
          <a:p>
            <a:pPr marL="457200" indent="-457200">
              <a:buFont typeface="Arial" pitchFamily="34" charset="0"/>
              <a:buChar char="•"/>
            </a:pPr>
            <a:endParaRPr lang="en-GB" sz="2400" dirty="0"/>
          </a:p>
          <a:p>
            <a:pPr marL="457200" lvl="0" indent="-457200">
              <a:buFont typeface="Arial" pitchFamily="34" charset="0"/>
              <a:buChar char="•"/>
            </a:pPr>
            <a:r>
              <a:rPr lang="lv-LV" sz="2400" dirty="0"/>
              <a:t>Kāpēc izvēlējies sagrupēt tieši šādi?</a:t>
            </a:r>
          </a:p>
          <a:p>
            <a:pPr marL="457200" lvl="0" indent="-457200">
              <a:buFont typeface="Arial" pitchFamily="34" charset="0"/>
              <a:buChar char="•"/>
            </a:pPr>
            <a:r>
              <a:rPr lang="lv-LV" sz="2400" dirty="0"/>
              <a:t>Vai vari šajā grupā pievienot citus tikumus?</a:t>
            </a:r>
          </a:p>
        </p:txBody>
      </p:sp>
      <p:pic>
        <p:nvPicPr>
          <p:cNvPr id="18" name="Picture 17"/>
          <p:cNvPicPr>
            <a:picLocks noChangeAspect="1"/>
          </p:cNvPicPr>
          <p:nvPr/>
        </p:nvPicPr>
        <p:blipFill>
          <a:blip r:embed="rId2" cstate="print"/>
          <a:stretch>
            <a:fillRect/>
          </a:stretch>
        </p:blipFill>
        <p:spPr>
          <a:xfrm>
            <a:off x="8542224" y="1020130"/>
            <a:ext cx="3270452" cy="2690446"/>
          </a:xfrm>
          <a:prstGeom prst="rect">
            <a:avLst/>
          </a:prstGeom>
        </p:spPr>
      </p:pic>
      <p:pic>
        <p:nvPicPr>
          <p:cNvPr id="3" name="Attēls 2">
            <a:extLst>
              <a:ext uri="{FF2B5EF4-FFF2-40B4-BE49-F238E27FC236}">
                <a16:creationId xmlns:a16="http://schemas.microsoft.com/office/drawing/2014/main" xmlns="" id="{DD30155D-87F8-48BA-BD55-EBE1B640D351}"/>
              </a:ext>
            </a:extLst>
          </p:cNvPr>
          <p:cNvPicPr>
            <a:picLocks noChangeAspect="1"/>
          </p:cNvPicPr>
          <p:nvPr/>
        </p:nvPicPr>
        <p:blipFill>
          <a:blip r:embed="rId3" cstate="print"/>
          <a:stretch>
            <a:fillRect/>
          </a:stretch>
        </p:blipFill>
        <p:spPr>
          <a:xfrm rot="1906538">
            <a:off x="7362091" y="3014720"/>
            <a:ext cx="2360265" cy="3388026"/>
          </a:xfrm>
          <a:prstGeom prst="rect">
            <a:avLst/>
          </a:prstGeom>
        </p:spPr>
      </p:pic>
    </p:spTree>
    <p:extLst>
      <p:ext uri="{BB962C8B-B14F-4D97-AF65-F5344CB8AC3E}">
        <p14:creationId xmlns:p14="http://schemas.microsoft.com/office/powerpoint/2010/main" xmlns="" val="208162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stretch>
            <a:fillRect/>
          </a:stretch>
        </p:blipFill>
        <p:spPr bwMode="auto">
          <a:xfrm>
            <a:off x="213503" y="515158"/>
            <a:ext cx="9149439" cy="5841206"/>
          </a:xfrm>
          <a:prstGeom prst="rect">
            <a:avLst/>
          </a:prstGeom>
          <a:ln>
            <a:noFill/>
          </a:ln>
          <a:extLst>
            <a:ext uri="{53640926-AAD7-44D8-BBD7-CCE9431645EC}">
              <a14:shadowObscured xmlns:a14="http://schemas.microsoft.com/office/drawing/2010/main" xmlns=""/>
            </a:ext>
          </a:extLst>
        </p:spPr>
      </p:pic>
      <p:sp>
        <p:nvSpPr>
          <p:cNvPr id="2" name="Rectangle 1"/>
          <p:cNvSpPr/>
          <p:nvPr/>
        </p:nvSpPr>
        <p:spPr>
          <a:xfrm>
            <a:off x="9414456" y="1690062"/>
            <a:ext cx="2777544" cy="3477875"/>
          </a:xfrm>
          <a:prstGeom prst="rect">
            <a:avLst/>
          </a:prstGeom>
        </p:spPr>
        <p:txBody>
          <a:bodyPr wrap="square" lIns="91440" tIns="45720" rIns="91440" bIns="45720" anchor="t">
            <a:spAutoFit/>
          </a:bodyPr>
          <a:lstStyle/>
          <a:p>
            <a:r>
              <a:rPr lang="lv-LV" sz="2000" dirty="0"/>
              <a:t>Aplūko “Rakstura sastāvdaļas” un tikumu grupas! Vai piekrīti šādam iedalījumam? Vai vari iedomāties vēl kādus tikumus, ko pievienot katrai grupai?</a:t>
            </a:r>
          </a:p>
          <a:p>
            <a:endParaRPr lang="lv-LV" sz="2000" dirty="0"/>
          </a:p>
          <a:p>
            <a:r>
              <a:rPr lang="lv-LV" sz="2000" dirty="0"/>
              <a:t>Ko nozīmē “būt labam cilvēkam”? Pārrunā ar </a:t>
            </a:r>
            <a:r>
              <a:rPr lang="lv-LV" sz="2000" dirty="0" err="1"/>
              <a:t>klasesbiedru</a:t>
            </a:r>
            <a:r>
              <a:rPr lang="lv-LV" sz="2000" dirty="0"/>
              <a:t>!</a:t>
            </a:r>
          </a:p>
        </p:txBody>
      </p:sp>
    </p:spTree>
    <p:extLst>
      <p:ext uri="{BB962C8B-B14F-4D97-AF65-F5344CB8AC3E}">
        <p14:creationId xmlns:p14="http://schemas.microsoft.com/office/powerpoint/2010/main" xmlns="" val="252041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12" name="Rectangle 11"/>
          <p:cNvSpPr/>
          <p:nvPr/>
        </p:nvSpPr>
        <p:spPr>
          <a:xfrm>
            <a:off x="910256" y="1732057"/>
            <a:ext cx="9561382" cy="3416320"/>
          </a:xfrm>
          <a:prstGeom prst="rect">
            <a:avLst/>
          </a:prstGeom>
        </p:spPr>
        <p:txBody>
          <a:bodyPr wrap="square">
            <a:spAutoFit/>
          </a:bodyPr>
          <a:lstStyle/>
          <a:p>
            <a:endParaRPr lang="lv-LV" sz="2400" dirty="0"/>
          </a:p>
          <a:p>
            <a:r>
              <a:rPr lang="lv-LV" sz="3600" dirty="0"/>
              <a:t>Vai būt par labu cilvēku nozīmē… </a:t>
            </a:r>
          </a:p>
          <a:p>
            <a:endParaRPr lang="lv-LV" sz="2400" dirty="0"/>
          </a:p>
          <a:p>
            <a:r>
              <a:rPr lang="lv-LV" sz="2400" dirty="0"/>
              <a:t>	</a:t>
            </a:r>
          </a:p>
          <a:p>
            <a:pPr marL="457200" lvl="0" indent="-457200">
              <a:buFont typeface="Arial" pitchFamily="34" charset="0"/>
              <a:buChar char="•"/>
            </a:pPr>
            <a:r>
              <a:rPr lang="lv-LV" sz="3600" dirty="0"/>
              <a:t>…darīt to, ko tev liek?</a:t>
            </a:r>
          </a:p>
          <a:p>
            <a:pPr marL="457200" lvl="0" indent="-457200">
              <a:buFont typeface="Arial" pitchFamily="34" charset="0"/>
              <a:buChar char="•"/>
            </a:pPr>
            <a:r>
              <a:rPr lang="lv-LV" sz="3600" dirty="0"/>
              <a:t>…nedarīt citam ļaunu? </a:t>
            </a:r>
          </a:p>
          <a:p>
            <a:pPr marL="457200" lvl="0" indent="-457200">
              <a:buFont typeface="Arial" pitchFamily="34" charset="0"/>
              <a:buChar char="•"/>
            </a:pPr>
            <a:r>
              <a:rPr lang="lv-LV" sz="3600" dirty="0"/>
              <a:t>…rīkoties pareizi?</a:t>
            </a:r>
          </a:p>
        </p:txBody>
      </p:sp>
      <p:pic>
        <p:nvPicPr>
          <p:cNvPr id="11" name="Picture 10"/>
          <p:cNvPicPr>
            <a:picLocks noChangeAspect="1"/>
          </p:cNvPicPr>
          <p:nvPr/>
        </p:nvPicPr>
        <p:blipFill>
          <a:blip r:embed="rId3" cstate="print"/>
          <a:stretch>
            <a:fillRect/>
          </a:stretch>
        </p:blipFill>
        <p:spPr>
          <a:xfrm>
            <a:off x="7948063" y="1513239"/>
            <a:ext cx="2857867" cy="1813570"/>
          </a:xfrm>
          <a:prstGeom prst="rect">
            <a:avLst/>
          </a:prstGeom>
          <a:ln>
            <a:noFill/>
          </a:ln>
          <a:effectLst>
            <a:softEdge rad="112500"/>
          </a:effectLst>
        </p:spPr>
      </p:pic>
      <p:pic>
        <p:nvPicPr>
          <p:cNvPr id="2" name="Attēls 1">
            <a:extLst>
              <a:ext uri="{FF2B5EF4-FFF2-40B4-BE49-F238E27FC236}">
                <a16:creationId xmlns:a16="http://schemas.microsoft.com/office/drawing/2014/main" xmlns="" id="{91221FE1-EC1C-4741-A82F-94EB75743BB0}"/>
              </a:ext>
            </a:extLst>
          </p:cNvPr>
          <p:cNvPicPr>
            <a:picLocks noChangeAspect="1"/>
          </p:cNvPicPr>
          <p:nvPr/>
        </p:nvPicPr>
        <p:blipFill>
          <a:blip r:embed="rId4" cstate="print"/>
          <a:stretch>
            <a:fillRect/>
          </a:stretch>
        </p:blipFill>
        <p:spPr>
          <a:xfrm flipH="1">
            <a:off x="7053887" y="3440217"/>
            <a:ext cx="4227857" cy="2017951"/>
          </a:xfrm>
          <a:prstGeom prst="rect">
            <a:avLst/>
          </a:prstGeom>
          <a:ln>
            <a:noFill/>
          </a:ln>
          <a:effectLst>
            <a:softEdge rad="112500"/>
          </a:effectLst>
        </p:spPr>
      </p:pic>
    </p:spTree>
    <p:extLst>
      <p:ext uri="{BB962C8B-B14F-4D97-AF65-F5344CB8AC3E}">
        <p14:creationId xmlns:p14="http://schemas.microsoft.com/office/powerpoint/2010/main" xmlns="" val="20942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9" name="Rectangle 8"/>
          <p:cNvSpPr/>
          <p:nvPr/>
        </p:nvSpPr>
        <p:spPr>
          <a:xfrm>
            <a:off x="409092" y="1494693"/>
            <a:ext cx="10150469" cy="2554545"/>
          </a:xfrm>
          <a:prstGeom prst="rect">
            <a:avLst/>
          </a:prstGeom>
        </p:spPr>
        <p:txBody>
          <a:bodyPr wrap="square">
            <a:spAutoFit/>
          </a:bodyPr>
          <a:lstStyle/>
          <a:p>
            <a:r>
              <a:rPr lang="lv-LV" sz="2400" dirty="0"/>
              <a:t>Aristotelis uzskatīja, ka rīkoties pareizi nozīmē konkrētā situācijā pielietot tikumus “pareizā daudzumā”. </a:t>
            </a:r>
          </a:p>
          <a:p>
            <a:endParaRPr lang="lv-LV" sz="2400" dirty="0"/>
          </a:p>
          <a:p>
            <a:r>
              <a:rPr lang="lv-LV" sz="2400" dirty="0"/>
              <a:t>No pārmērīgas vai pārāk vājas tikuma pielietošanas var rasties nepareiza rīcība. Aristotelis to sauca par zelta vidusceļu. </a:t>
            </a:r>
          </a:p>
          <a:p>
            <a:pPr lvl="0" eaLnBrk="0" fontAlgn="base" hangingPunct="0">
              <a:spcBef>
                <a:spcPct val="0"/>
              </a:spcBef>
              <a:spcAft>
                <a:spcPct val="0"/>
              </a:spcAft>
            </a:pPr>
            <a:endParaRPr lang="en-US" altLang="en-US" sz="2000" dirty="0"/>
          </a:p>
          <a:p>
            <a:pPr lvl="0" eaLnBrk="0" fontAlgn="base" hangingPunct="0">
              <a:spcBef>
                <a:spcPct val="0"/>
              </a:spcBef>
              <a:spcAft>
                <a:spcPct val="0"/>
              </a:spcAft>
            </a:pPr>
            <a:endParaRPr lang="en-US" altLang="en-US" sz="2000" dirty="0"/>
          </a:p>
        </p:txBody>
      </p:sp>
      <p:pic>
        <p:nvPicPr>
          <p:cNvPr id="3" name="Attēls 2">
            <a:extLst>
              <a:ext uri="{FF2B5EF4-FFF2-40B4-BE49-F238E27FC236}">
                <a16:creationId xmlns:a16="http://schemas.microsoft.com/office/drawing/2014/main" xmlns="" id="{C4EC2954-35D6-4B53-A99B-50E2561B8C73}"/>
              </a:ext>
            </a:extLst>
          </p:cNvPr>
          <p:cNvPicPr>
            <a:picLocks noChangeAspect="1"/>
          </p:cNvPicPr>
          <p:nvPr/>
        </p:nvPicPr>
        <p:blipFill>
          <a:blip r:embed="rId3" cstate="print"/>
          <a:stretch>
            <a:fillRect/>
          </a:stretch>
        </p:blipFill>
        <p:spPr>
          <a:xfrm>
            <a:off x="314315" y="3615953"/>
            <a:ext cx="11263792" cy="1533504"/>
          </a:xfrm>
          <a:prstGeom prst="rect">
            <a:avLst/>
          </a:prstGeom>
        </p:spPr>
      </p:pic>
    </p:spTree>
    <p:extLst>
      <p:ext uri="{BB962C8B-B14F-4D97-AF65-F5344CB8AC3E}">
        <p14:creationId xmlns:p14="http://schemas.microsoft.com/office/powerpoint/2010/main" xmlns="" val="88987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2" name="Rectangle 1"/>
          <p:cNvSpPr/>
          <p:nvPr/>
        </p:nvSpPr>
        <p:spPr>
          <a:xfrm>
            <a:off x="4596305" y="3576390"/>
            <a:ext cx="7148394" cy="2246769"/>
          </a:xfrm>
          <a:prstGeom prst="rect">
            <a:avLst/>
          </a:prstGeom>
        </p:spPr>
        <p:txBody>
          <a:bodyPr wrap="square">
            <a:spAutoFit/>
          </a:bodyPr>
          <a:lstStyle/>
          <a:p>
            <a:r>
              <a:rPr lang="lv-LV" sz="2000" dirty="0"/>
              <a:t>Noskaties video no 3:00 līdz 5:17 minūtei.</a:t>
            </a:r>
          </a:p>
          <a:p>
            <a:r>
              <a:rPr lang="lv-LV" sz="2000" dirty="0"/>
              <a:t>Kā izpaustos pārāk maz vai pārāk daudz tālāk norādīto tikumu?</a:t>
            </a:r>
          </a:p>
          <a:p>
            <a:pPr marL="342900" lvl="0" indent="-342900">
              <a:buFont typeface="Arial" pitchFamily="34" charset="0"/>
              <a:buChar char="•"/>
            </a:pPr>
            <a:r>
              <a:rPr lang="lv-LV" sz="2000" dirty="0"/>
              <a:t>Dāsnums</a:t>
            </a:r>
          </a:p>
          <a:p>
            <a:pPr marL="342900" lvl="0" indent="-342900">
              <a:buFont typeface="Arial" pitchFamily="34" charset="0"/>
              <a:buChar char="•"/>
            </a:pPr>
            <a:r>
              <a:rPr lang="lv-LV" sz="2000" dirty="0"/>
              <a:t>Līdzjūtība</a:t>
            </a:r>
          </a:p>
          <a:p>
            <a:pPr marL="342900" lvl="0" indent="-342900">
              <a:buFont typeface="Arial" pitchFamily="34" charset="0"/>
              <a:buChar char="•"/>
            </a:pPr>
            <a:r>
              <a:rPr lang="lv-LV" sz="2000" dirty="0"/>
              <a:t>Elastīgums</a:t>
            </a:r>
          </a:p>
          <a:p>
            <a:pPr marL="342900" lvl="0" indent="-342900">
              <a:buFont typeface="Arial" pitchFamily="34" charset="0"/>
              <a:buChar char="•"/>
            </a:pPr>
            <a:r>
              <a:rPr lang="lv-LV" sz="2000" dirty="0"/>
              <a:t>Godīgums</a:t>
            </a:r>
          </a:p>
          <a:p>
            <a:pPr marL="342900" lvl="0" indent="-342900">
              <a:buFont typeface="Arial" pitchFamily="34" charset="0"/>
              <a:buChar char="•"/>
            </a:pPr>
            <a:r>
              <a:rPr lang="lv-LV" sz="2000" dirty="0"/>
              <a:t>Pārliecinātība</a:t>
            </a:r>
          </a:p>
        </p:txBody>
      </p:sp>
      <p:sp>
        <p:nvSpPr>
          <p:cNvPr id="3" name="Rectangle 2"/>
          <p:cNvSpPr/>
          <p:nvPr/>
        </p:nvSpPr>
        <p:spPr>
          <a:xfrm>
            <a:off x="797169" y="1201505"/>
            <a:ext cx="10668000" cy="2308324"/>
          </a:xfrm>
          <a:prstGeom prst="rect">
            <a:avLst/>
          </a:prstGeom>
        </p:spPr>
        <p:txBody>
          <a:bodyPr wrap="square">
            <a:spAutoFit/>
          </a:bodyPr>
          <a:lstStyle/>
          <a:p>
            <a:r>
              <a:rPr lang="lv-LV" sz="2400" dirty="0"/>
              <a:t>Izvēlies vienu tikumu un pārdomā, kā izpaustos pārāk daudz (pārmērība) un pārāk maz (trūkums) tikuma. Pārrunā to ar partneri. </a:t>
            </a:r>
          </a:p>
          <a:p>
            <a:endParaRPr lang="lv-LV" sz="2400" dirty="0"/>
          </a:p>
          <a:p>
            <a:r>
              <a:rPr lang="lv-LV" sz="2400" dirty="0"/>
              <a:t>Iztēlojieties noteiktu situāciju (piemēram, kļūt par liecinieku zādzībai) un pārrunājiet, kā izpaustos gļēvulība/drosme/pārgalvība. Vai visiem cilvēkiem tas būtu vienādi? (Piemēram, policista drosmes izpausmes atšķiras no bērna drosmes.) </a:t>
            </a:r>
          </a:p>
        </p:txBody>
      </p:sp>
      <p:pic>
        <p:nvPicPr>
          <p:cNvPr id="6" name="Picture 5">
            <a:hlinkClick r:id="rId3"/>
          </p:cNvPr>
          <p:cNvPicPr>
            <a:picLocks noChangeAspect="1"/>
          </p:cNvPicPr>
          <p:nvPr/>
        </p:nvPicPr>
        <p:blipFill>
          <a:blip r:embed="rId4" cstate="print"/>
          <a:stretch>
            <a:fillRect/>
          </a:stretch>
        </p:blipFill>
        <p:spPr>
          <a:xfrm>
            <a:off x="910256" y="3917344"/>
            <a:ext cx="3420067" cy="1925149"/>
          </a:xfrm>
          <a:prstGeom prst="rect">
            <a:avLst/>
          </a:prstGeom>
        </p:spPr>
      </p:pic>
      <p:sp>
        <p:nvSpPr>
          <p:cNvPr id="7" name="TextBox 6">
            <a:extLst>
              <a:ext uri="{FF2B5EF4-FFF2-40B4-BE49-F238E27FC236}">
                <a16:creationId xmlns:a16="http://schemas.microsoft.com/office/drawing/2014/main" xmlns="" id="{270529CD-4F2D-4484-B7DC-9BC548CC7D9A}"/>
              </a:ext>
            </a:extLst>
          </p:cNvPr>
          <p:cNvSpPr txBox="1"/>
          <p:nvPr/>
        </p:nvSpPr>
        <p:spPr>
          <a:xfrm>
            <a:off x="305873" y="5889720"/>
            <a:ext cx="6098146" cy="369332"/>
          </a:xfrm>
          <a:prstGeom prst="rect">
            <a:avLst/>
          </a:prstGeom>
          <a:noFill/>
        </p:spPr>
        <p:txBody>
          <a:bodyPr wrap="square">
            <a:spAutoFit/>
          </a:bodyPr>
          <a:lstStyle/>
          <a:p>
            <a:r>
              <a:rPr lang="lv-LV"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https://www.youtube.com/watch?v=PrvtOWEXDIQ</a:t>
            </a:r>
            <a:endParaRPr lang="lv-LV" dirty="0"/>
          </a:p>
        </p:txBody>
      </p:sp>
    </p:spTree>
    <p:extLst>
      <p:ext uri="{BB962C8B-B14F-4D97-AF65-F5344CB8AC3E}">
        <p14:creationId xmlns:p14="http://schemas.microsoft.com/office/powerpoint/2010/main" xmlns="" val="3374527423"/>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01F71B-9026-44F7-B871-1144094F4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DB4465-1AED-43BF-A435-107711B3E1E4}">
  <ds:schemaRefs>
    <ds:schemaRef ds:uri="http://schemas.microsoft.com/sharepoint/v3/contenttype/forms"/>
  </ds:schemaRefs>
</ds:datastoreItem>
</file>

<file path=customXml/itemProps3.xml><?xml version="1.0" encoding="utf-8"?>
<ds:datastoreItem xmlns:ds="http://schemas.openxmlformats.org/officeDocument/2006/customXml" ds:itemID="{C038E229-9425-48A9-BCCB-FBA1606AF61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bcd8bb90-b1cb-4fe5-8892-66ea2dba031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1181</TotalTime>
  <Words>395</Words>
  <Application>Microsoft Office PowerPoint</Application>
  <PresentationFormat>Custom</PresentationFormat>
  <Paragraphs>67</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dizains</vt:lpstr>
      <vt:lpstr>Slide 1</vt:lpstr>
      <vt:lpstr>Slide 2</vt:lpstr>
      <vt:lpstr>Slide 3</vt:lpstr>
      <vt:lpstr>Slide 4</vt:lpstr>
      <vt:lpstr>Slide 5</vt:lpstr>
      <vt:lpstr>Slide 6</vt:lpstr>
      <vt:lpstr>Slide 7</vt:lpstr>
      <vt:lpstr>Slide 8</vt:lpstr>
      <vt:lpstr>Slide 9</vt:lpstr>
      <vt:lpstr>Slide 10</vt:lpstr>
      <vt:lpstr>Tikumiskās audzināšanas programma «e-TAP»</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118</cp:revision>
  <dcterms:created xsi:type="dcterms:W3CDTF">2019-06-13T10:46:31Z</dcterms:created>
  <dcterms:modified xsi:type="dcterms:W3CDTF">2021-10-14T11:03:31Z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