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9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D6E2253-B7F1-4BF1-BD08-5D5A5C3E586F}"/>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189B84DB-9269-4295-BE3A-1DD7C14EA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 xmlns:a16="http://schemas.microsoft.com/office/drawing/2014/main" id="{4DC985D8-BC46-4B9A-89BD-B1F46CCF1119}"/>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5" name="Kājenes vietturis 4">
            <a:extLst>
              <a:ext uri="{FF2B5EF4-FFF2-40B4-BE49-F238E27FC236}">
                <a16:creationId xmlns="" xmlns:a16="http://schemas.microsoft.com/office/drawing/2014/main" id="{DF837E2C-178E-4344-B7A7-04A1915CE19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4596634-F345-4B92-9691-5A5CF131813D}"/>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69252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BC19A34-8163-43DD-9372-39E45F6D87EA}"/>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934552A-8C44-432A-BE14-A3156D9E90F0}"/>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C1B69D50-46C1-45B0-BE28-E19F44B5F7D8}"/>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5" name="Kājenes vietturis 4">
            <a:extLst>
              <a:ext uri="{FF2B5EF4-FFF2-40B4-BE49-F238E27FC236}">
                <a16:creationId xmlns="" xmlns:a16="http://schemas.microsoft.com/office/drawing/2014/main" id="{169DB2D4-D21A-4036-BFB5-DDF75DF82B6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98243A1-F851-4C5B-BD54-AA6E5D2B61D7}"/>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39472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6BD8B78D-4DF1-4581-9FC5-235364C92794}"/>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88AAEE8F-2453-4099-B6EF-EA03C22E3958}"/>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C04F963B-166C-46DB-B66C-D000E4A5F832}"/>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5" name="Kājenes vietturis 4">
            <a:extLst>
              <a:ext uri="{FF2B5EF4-FFF2-40B4-BE49-F238E27FC236}">
                <a16:creationId xmlns="" xmlns:a16="http://schemas.microsoft.com/office/drawing/2014/main" id="{B3FC760F-3F99-4A35-B348-CC7632665FB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4B0FDB16-C3F6-45B7-BA8D-DFD54BA0FD11}"/>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282755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8F2808A-00C9-46DD-84F3-3ED13035569A}"/>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A0FA056D-6D8C-4654-B578-F19688F5B181}"/>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9060C180-8D4C-4D82-ABE3-E9FA298AC247}"/>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5" name="Kājenes vietturis 4">
            <a:extLst>
              <a:ext uri="{FF2B5EF4-FFF2-40B4-BE49-F238E27FC236}">
                <a16:creationId xmlns="" xmlns:a16="http://schemas.microsoft.com/office/drawing/2014/main" id="{D06369D2-2E0D-4211-A585-7F1FCBF5976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82B5EE54-1054-49E6-BCB4-7AC6B4DAF347}"/>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280107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9A4F27E8-29B2-416F-88D7-6C8C3C449B13}"/>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C3CAB64E-F406-42D4-BA5B-78F3F3A9F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7C161D28-4DB5-4671-BA73-947A496DB738}"/>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5" name="Kājenes vietturis 4">
            <a:extLst>
              <a:ext uri="{FF2B5EF4-FFF2-40B4-BE49-F238E27FC236}">
                <a16:creationId xmlns="" xmlns:a16="http://schemas.microsoft.com/office/drawing/2014/main" id="{3ED79992-CDB2-446F-AC90-04A5D290E84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5AF27C3C-2DC7-409D-8465-AE99DC2C74EC}"/>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311975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3C3C8AE-6DA1-473D-9AFC-CAF97603F5CA}"/>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A34AE989-DDF4-455B-BA5D-20CEA6747B4D}"/>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0BF8BAE1-1FFB-4735-A9FA-6A47C66DE486}"/>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A263540A-2390-4F8B-853D-AB808ACD2C68}"/>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6" name="Kājenes vietturis 5">
            <a:extLst>
              <a:ext uri="{FF2B5EF4-FFF2-40B4-BE49-F238E27FC236}">
                <a16:creationId xmlns="" xmlns:a16="http://schemas.microsoft.com/office/drawing/2014/main" id="{E7251821-4577-480A-84C2-F8265AE40F4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C1F8E64A-4907-4693-B0D8-730788B0135D}"/>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169070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94441F-065A-4BF4-9034-2DE70A1A5EB0}"/>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F4995431-DB68-4BC8-A3A7-F30A22589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333D67E5-3C91-44C0-9590-C1BDC9F1C68A}"/>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2B222B9B-B5DA-4BDE-B3AC-EA82CF4C5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1833737A-0743-48F2-902B-8154F8BA6AD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344CAC61-BB48-45CF-A39B-16BD6F53623D}"/>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8" name="Kājenes vietturis 7">
            <a:extLst>
              <a:ext uri="{FF2B5EF4-FFF2-40B4-BE49-F238E27FC236}">
                <a16:creationId xmlns="" xmlns:a16="http://schemas.microsoft.com/office/drawing/2014/main" id="{F9D10148-D619-45DD-B8D8-F9881C379423}"/>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70F0C265-120E-4476-94D9-EDEF1727AED2}"/>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352295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89F9454-C4C5-4CEA-9F94-300B388DE82F}"/>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1D0E3A93-CCC9-46F5-BD4C-236732FD322D}"/>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4" name="Kājenes vietturis 3">
            <a:extLst>
              <a:ext uri="{FF2B5EF4-FFF2-40B4-BE49-F238E27FC236}">
                <a16:creationId xmlns="" xmlns:a16="http://schemas.microsoft.com/office/drawing/2014/main" id="{E5B56FD0-4B36-45B5-9C1D-076F6D6B2EA2}"/>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C2B9D64F-6374-437D-AC3C-081DD408E56A}"/>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107780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2A9E4D08-62D1-4111-ABF5-FB80F8C060E7}"/>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3" name="Kājenes vietturis 2">
            <a:extLst>
              <a:ext uri="{FF2B5EF4-FFF2-40B4-BE49-F238E27FC236}">
                <a16:creationId xmlns="" xmlns:a16="http://schemas.microsoft.com/office/drawing/2014/main" id="{E3C3ED0C-218C-44C9-B08F-90F13D100DB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9734B1E8-819B-44B8-AC82-89EFC272C526}"/>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56984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26D0328-781F-4E92-96D1-E5CE60E8A651}"/>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 xmlns:a16="http://schemas.microsoft.com/office/drawing/2014/main" id="{B7802593-C3CA-4354-A83F-2B4BCCF35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0780FDAB-0965-4D04-B599-25A0DF807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84130F02-0E10-4D4C-A23A-D99C2009EB9D}"/>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6" name="Kājenes vietturis 5">
            <a:extLst>
              <a:ext uri="{FF2B5EF4-FFF2-40B4-BE49-F238E27FC236}">
                <a16:creationId xmlns="" xmlns:a16="http://schemas.microsoft.com/office/drawing/2014/main" id="{4B2F1CD8-D707-411C-B782-2ACAEE55015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6340ED91-23FF-4FFD-9240-5FDC6431BCBF}"/>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231895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2A3ABB6F-E889-4AD3-87E1-F1454F15F1A2}"/>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1BD9A1B5-FE34-46FD-A69C-EBB3F9605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3D0ECEE9-B26F-4382-A328-A0D7B6E91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A3A31FB-5911-4030-AA4D-23822736C05B}"/>
              </a:ext>
            </a:extLst>
          </p:cNvPr>
          <p:cNvSpPr>
            <a:spLocks noGrp="1"/>
          </p:cNvSpPr>
          <p:nvPr>
            <p:ph type="dt" sz="half" idx="10"/>
          </p:nvPr>
        </p:nvSpPr>
        <p:spPr/>
        <p:txBody>
          <a:bodyPr/>
          <a:lstStyle/>
          <a:p>
            <a:fld id="{7A8F75C3-6CC6-41E9-A617-2523D2DCEA66}" type="datetimeFigureOut">
              <a:rPr lang="lv-LV" smtClean="0"/>
              <a:pPr/>
              <a:t>2021.10.27.</a:t>
            </a:fld>
            <a:endParaRPr lang="lv-LV"/>
          </a:p>
        </p:txBody>
      </p:sp>
      <p:sp>
        <p:nvSpPr>
          <p:cNvPr id="6" name="Kājenes vietturis 5">
            <a:extLst>
              <a:ext uri="{FF2B5EF4-FFF2-40B4-BE49-F238E27FC236}">
                <a16:creationId xmlns="" xmlns:a16="http://schemas.microsoft.com/office/drawing/2014/main" id="{50268425-57EB-4EF4-A45D-402FAC56B3C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448B0F48-9C53-4397-BD84-95A84D27212E}"/>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144941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FEEA72C8-A7FC-46F5-8D01-AC15737FB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86BAE081-2F19-45E4-8125-360C51287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B27A3575-DE63-4862-B6D8-4557E1C26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F75C3-6CC6-41E9-A617-2523D2DCEA66}" type="datetimeFigureOut">
              <a:rPr lang="lv-LV" smtClean="0"/>
              <a:pPr/>
              <a:t>2021.10.27.</a:t>
            </a:fld>
            <a:endParaRPr lang="lv-LV"/>
          </a:p>
        </p:txBody>
      </p:sp>
      <p:sp>
        <p:nvSpPr>
          <p:cNvPr id="5" name="Kājenes vietturis 4">
            <a:extLst>
              <a:ext uri="{FF2B5EF4-FFF2-40B4-BE49-F238E27FC236}">
                <a16:creationId xmlns="" xmlns:a16="http://schemas.microsoft.com/office/drawing/2014/main" id="{0DDB7D59-7B14-4D57-9E65-94744B608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 xmlns:a16="http://schemas.microsoft.com/office/drawing/2014/main" id="{1FE9D1EF-10DA-4DFB-B0F4-B2F818538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27721-0B92-430D-9129-EBD2AF8010BC}" type="slidenum">
              <a:rPr lang="lv-LV" smtClean="0"/>
              <a:pPr/>
              <a:t>‹#›</a:t>
            </a:fld>
            <a:endParaRPr lang="lv-LV"/>
          </a:p>
        </p:txBody>
      </p:sp>
    </p:spTree>
    <p:extLst>
      <p:ext uri="{BB962C8B-B14F-4D97-AF65-F5344CB8AC3E}">
        <p14:creationId xmlns="" xmlns:p14="http://schemas.microsoft.com/office/powerpoint/2010/main" val="287069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9"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ttēls 10" descr="Attēls, kurā ir teksts, klipkopa&#10;&#10;Apraksts ģenerēts automātiski">
            <a:extLst>
              <a:ext uri="{FF2B5EF4-FFF2-40B4-BE49-F238E27FC236}">
                <a16:creationId xmlns="" xmlns:a16="http://schemas.microsoft.com/office/drawing/2014/main" id="{BC546F45-07A4-46F6-9D1E-D282422FD03B}"/>
              </a:ext>
            </a:extLst>
          </p:cNvPr>
          <p:cNvPicPr>
            <a:picLocks noChangeAspect="1"/>
          </p:cNvPicPr>
          <p:nvPr/>
        </p:nvPicPr>
        <p:blipFill>
          <a:blip r:embed="rId2" cstate="print"/>
          <a:stretch>
            <a:fillRect/>
          </a:stretch>
        </p:blipFill>
        <p:spPr>
          <a:xfrm>
            <a:off x="7173508" y="1333710"/>
            <a:ext cx="1131537" cy="1043201"/>
          </a:xfrm>
          <a:prstGeom prst="rect">
            <a:avLst/>
          </a:prstGeom>
        </p:spPr>
      </p:pic>
      <p:sp>
        <p:nvSpPr>
          <p:cNvPr id="5" name="TextBox 4">
            <a:extLst>
              <a:ext uri="{FF2B5EF4-FFF2-40B4-BE49-F238E27FC236}">
                <a16:creationId xmlns="" xmlns:a16="http://schemas.microsoft.com/office/drawing/2014/main" id="{BA7D288F-9D01-4659-8E54-779DFAFC8F8F}"/>
              </a:ext>
            </a:extLst>
          </p:cNvPr>
          <p:cNvSpPr txBox="1"/>
          <p:nvPr/>
        </p:nvSpPr>
        <p:spPr>
          <a:xfrm>
            <a:off x="460721" y="2771063"/>
            <a:ext cx="1246999" cy="1315873"/>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1. aktivit</a:t>
            </a:r>
            <a:r>
              <a:rPr lang="lv-LV" sz="1200" b="1" dirty="0">
                <a:effectLst/>
                <a:latin typeface="Times New Roman" panose="02020603050405020304" pitchFamily="18" charset="0"/>
                <a:ea typeface="Times New Roman" panose="02020603050405020304" pitchFamily="18" charset="0"/>
                <a:cs typeface="Times New Roman" panose="02020603050405020304" pitchFamily="18" charset="0"/>
              </a:rPr>
              <a:t>ā</a:t>
            </a: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te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lv-LV" sz="1200" b="0" i="0" u="none" strike="noStrike" baseline="0" dirty="0">
                <a:solidFill>
                  <a:srgbClr val="000000"/>
                </a:solidFill>
                <a:latin typeface="Calibri" panose="020F0502020204030204" pitchFamily="34" charset="0"/>
              </a:rPr>
              <a:t>Kas ir šie cilvēki? </a:t>
            </a:r>
          </a:p>
          <a:p>
            <a:r>
              <a:rPr lang="lv-LV" sz="1200" b="0" i="0" u="none" strike="noStrike" baseline="0" dirty="0">
                <a:solidFill>
                  <a:srgbClr val="000000"/>
                </a:solidFill>
                <a:latin typeface="Calibri" panose="020F0502020204030204" pitchFamily="34" charset="0"/>
              </a:rPr>
              <a:t>Kā šie cilvēki varētu būt saistīti, un kas viņiem kopīgs? </a:t>
            </a:r>
            <a:endParaRPr lang="lv-LV" sz="1200" dirty="0"/>
          </a:p>
        </p:txBody>
      </p:sp>
      <p:sp>
        <p:nvSpPr>
          <p:cNvPr id="10" name="TextBox 9">
            <a:extLst>
              <a:ext uri="{FF2B5EF4-FFF2-40B4-BE49-F238E27FC236}">
                <a16:creationId xmlns="" xmlns:a16="http://schemas.microsoft.com/office/drawing/2014/main" id="{F34E43D7-5641-4EB8-AF8C-7F8AE8223E22}"/>
              </a:ext>
            </a:extLst>
          </p:cNvPr>
          <p:cNvSpPr txBox="1"/>
          <p:nvPr/>
        </p:nvSpPr>
        <p:spPr>
          <a:xfrm>
            <a:off x="2021472" y="4307107"/>
            <a:ext cx="1468298" cy="2423869"/>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2. aktivitāte</a:t>
            </a:r>
          </a:p>
          <a:p>
            <a:r>
              <a:rPr lang="lv-LV" sz="1200" b="0" i="0" u="none" strike="noStrike" baseline="0" dirty="0">
                <a:solidFill>
                  <a:srgbClr val="000000"/>
                </a:solidFill>
                <a:latin typeface="Calibri" panose="020F0502020204030204" pitchFamily="34" charset="0"/>
              </a:rPr>
              <a:t>Iztēlojies kādu cilvēku-autoritāti (tā var būt kāda slavenība vai cilvēks, ko tu pazīsti)!</a:t>
            </a:r>
          </a:p>
          <a:p>
            <a:r>
              <a:rPr lang="lv-LV" sz="1200" b="0" i="0" u="none" strike="noStrike" baseline="0" dirty="0">
                <a:solidFill>
                  <a:srgbClr val="000000"/>
                </a:solidFill>
                <a:latin typeface="Calibri" panose="020F0502020204030204" pitchFamily="34" charset="0"/>
              </a:rPr>
              <a:t>Izveido šī cilvēka īsu aprakstu, parādot tikumus, ko tu šajā cilvēkā cieni un novērtē! </a:t>
            </a:r>
            <a:endParaRPr lang="lv-LV" sz="1200" dirty="0"/>
          </a:p>
          <a:p>
            <a:endParaRPr lang="lv-LV" sz="1200" dirty="0"/>
          </a:p>
        </p:txBody>
      </p:sp>
      <p:pic>
        <p:nvPicPr>
          <p:cNvPr id="15" name="Attēls 14">
            <a:extLst>
              <a:ext uri="{FF2B5EF4-FFF2-40B4-BE49-F238E27FC236}">
                <a16:creationId xmlns="" xmlns:a16="http://schemas.microsoft.com/office/drawing/2014/main" id="{895571BE-E648-4F72-AA5C-439E6E22A61C}"/>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4470583" y="3043672"/>
            <a:ext cx="2484981" cy="1310151"/>
          </a:xfrm>
          <a:prstGeom prst="rect">
            <a:avLst/>
          </a:prstGeom>
        </p:spPr>
      </p:pic>
      <p:sp>
        <p:nvSpPr>
          <p:cNvPr id="20" name="AutoShape 2">
            <a:extLst>
              <a:ext uri="{FF2B5EF4-FFF2-40B4-BE49-F238E27FC236}">
                <a16:creationId xmlns="" xmlns:a16="http://schemas.microsoft.com/office/drawing/2014/main" id="{14A10677-7FE9-4D4B-B2D5-A57A444D27C8}"/>
              </a:ext>
            </a:extLst>
          </p:cNvPr>
          <p:cNvSpPr>
            <a:spLocks noChangeArrowheads="1"/>
          </p:cNvSpPr>
          <p:nvPr/>
        </p:nvSpPr>
        <p:spPr bwMode="auto">
          <a:xfrm rot="611386">
            <a:off x="4124862" y="487764"/>
            <a:ext cx="3920067" cy="1329134"/>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1400" dirty="0">
                <a:solidFill>
                  <a:srgbClr val="000000"/>
                </a:solidFill>
                <a:latin typeface="Calibri" panose="020F0502020204030204" pitchFamily="34" charset="0"/>
              </a:rPr>
              <a:t>«</a:t>
            </a:r>
            <a:r>
              <a:rPr lang="lv-LV" sz="1400" b="0" i="0" u="none" strike="noStrike" baseline="0" dirty="0">
                <a:solidFill>
                  <a:srgbClr val="000000"/>
                </a:solidFill>
                <a:latin typeface="Calibri" panose="020F0502020204030204" pitchFamily="34" charset="0"/>
              </a:rPr>
              <a:t>Sēj domu. un tu pļausi darbību; sēj darbību, un tu iegūsi ieradumu; sēj ieradumu, un tu veido raksturu; sēj raksturu, un tu pļausi likteni.»</a:t>
            </a:r>
          </a:p>
          <a:p>
            <a:r>
              <a:rPr lang="lv-LV" sz="1400" dirty="0">
                <a:solidFill>
                  <a:srgbClr val="000000"/>
                </a:solidFill>
                <a:latin typeface="Calibri" panose="020F0502020204030204" pitchFamily="34" charset="0"/>
              </a:rPr>
              <a:t>                                (</a:t>
            </a:r>
            <a:r>
              <a:rPr lang="lv-LV" sz="1400" b="0" i="0" u="none" strike="noStrike" baseline="0" dirty="0">
                <a:solidFill>
                  <a:srgbClr val="000000"/>
                </a:solidFill>
                <a:latin typeface="Calibri" panose="020F0502020204030204" pitchFamily="34" charset="0"/>
              </a:rPr>
              <a:t>Ralfs </a:t>
            </a:r>
            <a:r>
              <a:rPr lang="lv-LV" sz="1400" b="0" i="0" u="none" strike="noStrike" baseline="0" dirty="0" err="1">
                <a:solidFill>
                  <a:srgbClr val="000000"/>
                </a:solidFill>
                <a:latin typeface="Calibri" panose="020F0502020204030204" pitchFamily="34" charset="0"/>
              </a:rPr>
              <a:t>Valdo</a:t>
            </a:r>
            <a:r>
              <a:rPr lang="lv-LV" sz="1400" b="0" i="0" u="none" strike="noStrike" baseline="0" dirty="0">
                <a:solidFill>
                  <a:srgbClr val="000000"/>
                </a:solidFill>
                <a:latin typeface="Calibri" panose="020F0502020204030204" pitchFamily="34" charset="0"/>
              </a:rPr>
              <a:t> Emersons) </a:t>
            </a:r>
            <a:endParaRPr lang="lv-LV" sz="1400" dirty="0"/>
          </a:p>
        </p:txBody>
      </p:sp>
      <p:pic>
        <p:nvPicPr>
          <p:cNvPr id="3" name="Attēls 2" descr="Attēls, kurā ir ritenis&#10;&#10;Apraksts ģenerēts automātiski">
            <a:extLst>
              <a:ext uri="{FF2B5EF4-FFF2-40B4-BE49-F238E27FC236}">
                <a16:creationId xmlns="" xmlns:a16="http://schemas.microsoft.com/office/drawing/2014/main" id="{CB74E212-01B8-4459-AEEA-D55032854824}"/>
              </a:ext>
            </a:extLst>
          </p:cNvPr>
          <p:cNvPicPr>
            <a:picLocks noChangeAspect="1"/>
          </p:cNvPicPr>
          <p:nvPr/>
        </p:nvPicPr>
        <p:blipFill>
          <a:blip r:embed="rId4" cstate="print"/>
          <a:stretch>
            <a:fillRect/>
          </a:stretch>
        </p:blipFill>
        <p:spPr>
          <a:xfrm>
            <a:off x="3969765" y="1582185"/>
            <a:ext cx="981212" cy="1181265"/>
          </a:xfrm>
          <a:prstGeom prst="rect">
            <a:avLst/>
          </a:prstGeom>
        </p:spPr>
      </p:pic>
      <p:pic>
        <p:nvPicPr>
          <p:cNvPr id="2" name="Attēls 1">
            <a:extLst>
              <a:ext uri="{FF2B5EF4-FFF2-40B4-BE49-F238E27FC236}">
                <a16:creationId xmlns="" xmlns:a16="http://schemas.microsoft.com/office/drawing/2014/main" id="{EAAD9608-6BD5-4CDD-BB1A-64766083F2BB}"/>
              </a:ext>
            </a:extLst>
          </p:cNvPr>
          <p:cNvPicPr>
            <a:picLocks noChangeAspect="1"/>
          </p:cNvPicPr>
          <p:nvPr/>
        </p:nvPicPr>
        <p:blipFill>
          <a:blip r:embed="rId5" cstate="print"/>
          <a:stretch>
            <a:fillRect/>
          </a:stretch>
        </p:blipFill>
        <p:spPr>
          <a:xfrm>
            <a:off x="943251" y="1635681"/>
            <a:ext cx="2820607" cy="2045259"/>
          </a:xfrm>
          <a:prstGeom prst="rect">
            <a:avLst/>
          </a:prstGeom>
        </p:spPr>
      </p:pic>
      <p:pic>
        <p:nvPicPr>
          <p:cNvPr id="6" name="Attēls 5" descr="Attēls, kurā ir persona, uzvalks, vīrietis, bizness&#10;&#10;Apraksts ģenerēts automātiski">
            <a:extLst>
              <a:ext uri="{FF2B5EF4-FFF2-40B4-BE49-F238E27FC236}">
                <a16:creationId xmlns="" xmlns:a16="http://schemas.microsoft.com/office/drawing/2014/main" id="{F54FC020-EBD5-44EB-8A8D-3B01A153DDA3}"/>
              </a:ext>
            </a:extLst>
          </p:cNvPr>
          <p:cNvPicPr>
            <a:picLocks noChangeAspect="1"/>
          </p:cNvPicPr>
          <p:nvPr/>
        </p:nvPicPr>
        <p:blipFill>
          <a:blip r:embed="rId6" cstate="print"/>
          <a:stretch>
            <a:fillRect/>
          </a:stretch>
        </p:blipFill>
        <p:spPr>
          <a:xfrm>
            <a:off x="196676" y="4453616"/>
            <a:ext cx="1601772" cy="2185076"/>
          </a:xfrm>
          <a:prstGeom prst="rect">
            <a:avLst/>
          </a:prstGeom>
        </p:spPr>
      </p:pic>
      <p:sp>
        <p:nvSpPr>
          <p:cNvPr id="17" name="TextBox 16">
            <a:extLst>
              <a:ext uri="{FF2B5EF4-FFF2-40B4-BE49-F238E27FC236}">
                <a16:creationId xmlns="" xmlns:a16="http://schemas.microsoft.com/office/drawing/2014/main" id="{4722CF07-6FEC-43B6-B1BF-82E1B52C908B}"/>
              </a:ext>
            </a:extLst>
          </p:cNvPr>
          <p:cNvSpPr txBox="1"/>
          <p:nvPr/>
        </p:nvSpPr>
        <p:spPr>
          <a:xfrm>
            <a:off x="4926938" y="1981815"/>
            <a:ext cx="3129135" cy="1015663"/>
          </a:xfrm>
          <a:prstGeom prst="rect">
            <a:avLst/>
          </a:prstGeom>
          <a:noFill/>
        </p:spPr>
        <p:txBody>
          <a:bodyPr wrap="square">
            <a:spAutoFit/>
          </a:bodyPr>
          <a:lstStyle/>
          <a:p>
            <a:r>
              <a:rPr lang="lv-LV" sz="1200" b="0" i="0" u="none" strike="noStrike" baseline="0" dirty="0">
                <a:solidFill>
                  <a:srgbClr val="000000"/>
                </a:solidFill>
                <a:latin typeface="Calibri" panose="020F0502020204030204" pitchFamily="34" charset="0"/>
              </a:rPr>
              <a:t>Izlasi šo Ralfa </a:t>
            </a:r>
            <a:r>
              <a:rPr lang="lv-LV" sz="1200" b="0" i="0" u="none" strike="noStrike" baseline="0" dirty="0" err="1">
                <a:solidFill>
                  <a:srgbClr val="000000"/>
                </a:solidFill>
                <a:latin typeface="Calibri" panose="020F0502020204030204" pitchFamily="34" charset="0"/>
              </a:rPr>
              <a:t>Valdo</a:t>
            </a:r>
            <a:r>
              <a:rPr lang="lv-LV" sz="1200" b="0" i="0" u="none" strike="noStrike" baseline="0" dirty="0">
                <a:solidFill>
                  <a:srgbClr val="000000"/>
                </a:solidFill>
                <a:latin typeface="Calibri" panose="020F0502020204030204" pitchFamily="34" charset="0"/>
              </a:rPr>
              <a:t> Emersona citātu! </a:t>
            </a:r>
          </a:p>
          <a:p>
            <a:pPr marL="171450" indent="-171450">
              <a:buFontTx/>
              <a:buChar char="-"/>
            </a:pPr>
            <a:r>
              <a:rPr lang="lv-LV" sz="1200" dirty="0">
                <a:solidFill>
                  <a:srgbClr val="000000"/>
                </a:solidFill>
                <a:latin typeface="Calibri" panose="020F0502020204030204" pitchFamily="34" charset="0"/>
              </a:rPr>
              <a:t>Ko, tavuprāt, nozīmē šis citāts? </a:t>
            </a:r>
          </a:p>
          <a:p>
            <a:pPr marL="171450" indent="-171450">
              <a:buFontTx/>
              <a:buChar char="-"/>
            </a:pPr>
            <a:r>
              <a:rPr lang="lv-LV" sz="1200" dirty="0">
                <a:solidFill>
                  <a:srgbClr val="000000"/>
                </a:solidFill>
                <a:latin typeface="Calibri" panose="020F0502020204030204" pitchFamily="34" charset="0"/>
              </a:rPr>
              <a:t>Kā tas var ietekmēt tavu dzīvi?</a:t>
            </a:r>
          </a:p>
          <a:p>
            <a:pPr marL="171450" indent="-171450">
              <a:buFontTx/>
              <a:buChar char="-"/>
            </a:pPr>
            <a:r>
              <a:rPr lang="lv-LV" sz="1200" b="0" i="0" u="none" strike="noStrike" baseline="0" dirty="0">
                <a:solidFill>
                  <a:srgbClr val="000000"/>
                </a:solidFill>
                <a:latin typeface="Calibri" panose="020F0502020204030204" pitchFamily="34" charset="0"/>
              </a:rPr>
              <a:t>Vai varat iedomāties kādus pazīstamus cilvēkus, kuri ir praktizējuši šo ideju? </a:t>
            </a:r>
            <a:endParaRPr lang="lv-LV" sz="1200" dirty="0"/>
          </a:p>
        </p:txBody>
      </p:sp>
      <p:sp>
        <p:nvSpPr>
          <p:cNvPr id="18" name="TextBox 17">
            <a:extLst>
              <a:ext uri="{FF2B5EF4-FFF2-40B4-BE49-F238E27FC236}">
                <a16:creationId xmlns="" xmlns:a16="http://schemas.microsoft.com/office/drawing/2014/main" id="{6BE91952-85A8-4A89-A40C-EBF91727FC08}"/>
              </a:ext>
            </a:extLst>
          </p:cNvPr>
          <p:cNvSpPr txBox="1"/>
          <p:nvPr/>
        </p:nvSpPr>
        <p:spPr>
          <a:xfrm>
            <a:off x="3969766" y="4435468"/>
            <a:ext cx="3319308" cy="1869871"/>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3. aktivitāte</a:t>
            </a:r>
          </a:p>
          <a:p>
            <a:pPr marL="71755" marR="71755">
              <a:spcAft>
                <a:spcPts val="0"/>
              </a:spcAft>
            </a:pPr>
            <a:r>
              <a:rPr lang="lv-LV" sz="1200" dirty="0"/>
              <a:t>Apgūstot jaunas prasmes, ir svarīgi izvērtēt, kā mums sokas — ko mēs jau protam un kas vēl jādara.</a:t>
            </a:r>
          </a:p>
          <a:p>
            <a:r>
              <a:rPr lang="lv-LV" sz="1200" dirty="0"/>
              <a:t>Izmanto vairoga shēmu un pārdomā:</a:t>
            </a:r>
          </a:p>
          <a:p>
            <a:pPr marL="457200" indent="-457200">
              <a:buFont typeface="Arial" pitchFamily="34" charset="0"/>
              <a:buChar char="•"/>
            </a:pPr>
            <a:r>
              <a:rPr lang="lv-LV" sz="1200" dirty="0"/>
              <a:t>Kuri tikumi tev piemīt?</a:t>
            </a:r>
          </a:p>
          <a:p>
            <a:pPr marL="457200" indent="-457200">
              <a:buFont typeface="Arial" pitchFamily="34" charset="0"/>
              <a:buChar char="•"/>
            </a:pPr>
            <a:r>
              <a:rPr lang="lv-LV" sz="1200" dirty="0"/>
              <a:t>Kuri tikumi tev vēl jāattīsta?</a:t>
            </a:r>
          </a:p>
          <a:p>
            <a:pPr marL="457200" indent="-457200">
              <a:buFont typeface="Arial" pitchFamily="34" charset="0"/>
              <a:buChar char="•"/>
            </a:pPr>
            <a:r>
              <a:rPr lang="lv-LV" sz="1200" dirty="0"/>
              <a:t>Kā šie tikumi izpaužas?</a:t>
            </a:r>
          </a:p>
          <a:p>
            <a:pPr marL="457200" indent="-457200">
              <a:buFont typeface="Arial" pitchFamily="34" charset="0"/>
              <a:buChar char="•"/>
            </a:pPr>
            <a:r>
              <a:rPr lang="lv-LV" sz="1200" dirty="0"/>
              <a:t>Kā tu šos tikumus attīstīsi?</a:t>
            </a:r>
          </a:p>
        </p:txBody>
      </p:sp>
      <p:pic>
        <p:nvPicPr>
          <p:cNvPr id="23" name="Picture 7">
            <a:extLst>
              <a:ext uri="{FF2B5EF4-FFF2-40B4-BE49-F238E27FC236}">
                <a16:creationId xmlns="" xmlns:a16="http://schemas.microsoft.com/office/drawing/2014/main" id="{A02CF424-FA7F-4254-AE9D-582A40AF486C}"/>
              </a:ext>
            </a:extLst>
          </p:cNvPr>
          <p:cNvPicPr/>
          <p:nvPr/>
        </p:nvPicPr>
        <p:blipFill>
          <a:blip r:embed="rId7" cstate="print">
            <a:extLst>
              <a:ext uri="{28A0092B-C50C-407E-A947-70E740481C1C}">
                <a14:useLocalDpi xmlns="" xmlns:a14="http://schemas.microsoft.com/office/drawing/2010/main" val="0"/>
              </a:ext>
            </a:extLst>
          </a:blip>
          <a:srcRect/>
          <a:stretch/>
        </p:blipFill>
        <p:spPr>
          <a:xfrm>
            <a:off x="6373672" y="5298386"/>
            <a:ext cx="1474942" cy="1542915"/>
          </a:xfrm>
          <a:prstGeom prst="rect">
            <a:avLst/>
          </a:prstGeom>
        </p:spPr>
      </p:pic>
      <p:sp>
        <p:nvSpPr>
          <p:cNvPr id="25" name="TextBox 24">
            <a:extLst>
              <a:ext uri="{FF2B5EF4-FFF2-40B4-BE49-F238E27FC236}">
                <a16:creationId xmlns="" xmlns:a16="http://schemas.microsoft.com/office/drawing/2014/main" id="{55708C7E-101F-4C32-82E6-AB6E120A74DA}"/>
              </a:ext>
            </a:extLst>
          </p:cNvPr>
          <p:cNvSpPr txBox="1"/>
          <p:nvPr/>
        </p:nvSpPr>
        <p:spPr>
          <a:xfrm>
            <a:off x="8399278" y="575158"/>
            <a:ext cx="2381066" cy="2239203"/>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4. aktivitāte</a:t>
            </a:r>
          </a:p>
          <a:p>
            <a:r>
              <a:rPr lang="lv-LV" sz="1200" dirty="0"/>
              <a:t>Izlasi morālo dilemmu un izmanto jautājumus, lai atrisinātu situāciju!</a:t>
            </a:r>
          </a:p>
          <a:p>
            <a:pPr marL="171450" indent="-171450">
              <a:buFont typeface="Wingdings" panose="05000000000000000000" pitchFamily="2" charset="2"/>
              <a:buChar char="Ø"/>
            </a:pPr>
            <a:r>
              <a:rPr lang="lv-LV" sz="1200" dirty="0"/>
              <a:t>Kur saskati problēmu?</a:t>
            </a:r>
          </a:p>
          <a:p>
            <a:pPr marL="171450" indent="-171450">
              <a:buFont typeface="Wingdings" panose="05000000000000000000" pitchFamily="2" charset="2"/>
              <a:buChar char="Ø"/>
            </a:pPr>
            <a:r>
              <a:rPr lang="lv-LV" sz="1200" dirty="0"/>
              <a:t>Kuri tikumi var būt vajadzīgi?</a:t>
            </a:r>
          </a:p>
          <a:p>
            <a:pPr marL="171450" indent="-171450">
              <a:buFont typeface="Wingdings" panose="05000000000000000000" pitchFamily="2" charset="2"/>
              <a:buChar char="Ø"/>
            </a:pPr>
            <a:r>
              <a:rPr lang="lv-LV" sz="1200" dirty="0"/>
              <a:t>Vai ir kādi tikumi, kas savstarpēji pretdarbojas?</a:t>
            </a:r>
          </a:p>
          <a:p>
            <a:pPr marL="171450" indent="-171450">
              <a:buFont typeface="Wingdings" panose="05000000000000000000" pitchFamily="2" charset="2"/>
              <a:buChar char="Ø"/>
            </a:pPr>
            <a:r>
              <a:rPr lang="lv-LV" sz="1200" dirty="0"/>
              <a:t>Kāda ir saprātīga rīcība?</a:t>
            </a:r>
          </a:p>
          <a:p>
            <a:pPr marL="171450" indent="-171450">
              <a:buFont typeface="Wingdings" panose="05000000000000000000" pitchFamily="2" charset="2"/>
              <a:buChar char="Ø"/>
            </a:pPr>
            <a:r>
              <a:rPr lang="lv-LV" sz="1200" dirty="0"/>
              <a:t>Vai šai situācijai ir vairāk par vienu risinājumu?</a:t>
            </a:r>
          </a:p>
          <a:p>
            <a:endParaRPr lang="lv-LV" sz="1200" dirty="0"/>
          </a:p>
        </p:txBody>
      </p:sp>
      <p:sp>
        <p:nvSpPr>
          <p:cNvPr id="26" name="AutoShape 2">
            <a:extLst>
              <a:ext uri="{FF2B5EF4-FFF2-40B4-BE49-F238E27FC236}">
                <a16:creationId xmlns="" xmlns:a16="http://schemas.microsoft.com/office/drawing/2014/main" id="{729466D5-DDCA-4066-9298-A6735844E4CF}"/>
              </a:ext>
            </a:extLst>
          </p:cNvPr>
          <p:cNvSpPr>
            <a:spLocks noChangeArrowheads="1"/>
          </p:cNvSpPr>
          <p:nvPr/>
        </p:nvSpPr>
        <p:spPr bwMode="auto">
          <a:xfrm>
            <a:off x="8246247" y="2625714"/>
            <a:ext cx="3131015" cy="2423869"/>
          </a:xfrm>
          <a:prstGeom prst="cloudCallout">
            <a:avLst>
              <a:gd name="adj1" fmla="val -27834"/>
              <a:gd name="adj2" fmla="val 63147"/>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1200" dirty="0"/>
              <a:t>Trīs Deivida klasesbiedri izveidojuši aizskarošu tīmekļa vietni par skolēniem un skolotājiem. Direktors grib zināt, kurš to izdarīja, un Deivids ir vienīgais, kurš zina patiesību. Vai viņam būtu jāmelo direktoram vai jānodod klasesbiedri? </a:t>
            </a:r>
          </a:p>
        </p:txBody>
      </p:sp>
      <p:sp>
        <p:nvSpPr>
          <p:cNvPr id="27" name="Rectangle 9">
            <a:extLst>
              <a:ext uri="{FF2B5EF4-FFF2-40B4-BE49-F238E27FC236}">
                <a16:creationId xmlns="" xmlns:a16="http://schemas.microsoft.com/office/drawing/2014/main" id="{57F00E01-38E0-49D3-812E-F7D87699E95A}"/>
              </a:ext>
            </a:extLst>
          </p:cNvPr>
          <p:cNvSpPr/>
          <p:nvPr/>
        </p:nvSpPr>
        <p:spPr>
          <a:xfrm>
            <a:off x="9107409" y="5345981"/>
            <a:ext cx="2753665" cy="830997"/>
          </a:xfrm>
          <a:prstGeom prst="rect">
            <a:avLst/>
          </a:prstGeom>
        </p:spPr>
        <p:txBody>
          <a:bodyPr wrap="square">
            <a:spAutoFit/>
          </a:bodyPr>
          <a:lstStyle/>
          <a:p>
            <a:r>
              <a:rPr lang="lv-LV" sz="1200" dirty="0"/>
              <a:t>Vai vari iedomāties kādu situāciju, kad pats piedzīvoji morālu dilemmu?</a:t>
            </a:r>
          </a:p>
          <a:p>
            <a:pPr marL="342900" indent="-342900">
              <a:buFont typeface="Arial" pitchFamily="34" charset="0"/>
              <a:buChar char="•"/>
            </a:pPr>
            <a:r>
              <a:rPr lang="lv-LV" sz="1200"/>
              <a:t>Kas notika, </a:t>
            </a:r>
            <a:r>
              <a:rPr lang="lv-LV" sz="1200" dirty="0"/>
              <a:t>un kā tu rīkojies?</a:t>
            </a:r>
          </a:p>
          <a:p>
            <a:pPr marL="342900" indent="-342900">
              <a:buFont typeface="Arial" pitchFamily="34" charset="0"/>
              <a:buChar char="•"/>
            </a:pPr>
            <a:r>
              <a:rPr lang="lv-LV" sz="1200" dirty="0"/>
              <a:t>Vai nākamreiz tu rīkotos citādi?</a:t>
            </a:r>
          </a:p>
        </p:txBody>
      </p:sp>
      <p:pic>
        <p:nvPicPr>
          <p:cNvPr id="28" name="Attēls 27" descr="Attēls, kurā ir ritenis&#10;&#10;Apraksts ģenerēts automātiski">
            <a:extLst>
              <a:ext uri="{FF2B5EF4-FFF2-40B4-BE49-F238E27FC236}">
                <a16:creationId xmlns="" xmlns:a16="http://schemas.microsoft.com/office/drawing/2014/main" id="{3A2BFACC-3D9C-4976-925F-3450C303DE7E}"/>
              </a:ext>
            </a:extLst>
          </p:cNvPr>
          <p:cNvPicPr>
            <a:picLocks noChangeAspect="1"/>
          </p:cNvPicPr>
          <p:nvPr/>
        </p:nvPicPr>
        <p:blipFill>
          <a:blip r:embed="rId4" cstate="print"/>
          <a:stretch>
            <a:fillRect/>
          </a:stretch>
        </p:blipFill>
        <p:spPr>
          <a:xfrm>
            <a:off x="7938217" y="5487200"/>
            <a:ext cx="836764" cy="1007366"/>
          </a:xfrm>
          <a:prstGeom prst="rect">
            <a:avLst/>
          </a:prstGeom>
        </p:spPr>
      </p:pic>
      <p:sp>
        <p:nvSpPr>
          <p:cNvPr id="19" name="TextBox 18">
            <a:extLst>
              <a:ext uri="{FF2B5EF4-FFF2-40B4-BE49-F238E27FC236}">
                <a16:creationId xmlns="" xmlns:a16="http://schemas.microsoft.com/office/drawing/2014/main" id="{6D07E416-A057-44FE-BD4B-1B0C39AE6C6E}"/>
              </a:ext>
            </a:extLst>
          </p:cNvPr>
          <p:cNvSpPr txBox="1"/>
          <p:nvPr/>
        </p:nvSpPr>
        <p:spPr>
          <a:xfrm>
            <a:off x="460721" y="410380"/>
            <a:ext cx="3306533" cy="923330"/>
          </a:xfrm>
          <a:prstGeom prst="rect">
            <a:avLst/>
          </a:prstGeom>
          <a:noFill/>
          <a:ln>
            <a:solidFill>
              <a:schemeClr val="tx1"/>
            </a:solidFill>
          </a:ln>
        </p:spPr>
        <p:txBody>
          <a:bodyPr wrap="square">
            <a:spAutoFit/>
          </a:bodyPr>
          <a:lstStyle/>
          <a:p>
            <a:pPr algn="ctr"/>
            <a:r>
              <a:rPr lang="lv-LV" sz="1800" dirty="0">
                <a:effectLst/>
                <a:latin typeface="Calibri" panose="020F0502020204030204" pitchFamily="34" charset="0"/>
                <a:ea typeface="Calibri" panose="020F0502020204030204" pitchFamily="34" charset="0"/>
                <a:cs typeface="Times New Roman" panose="02020603050405020304" pitchFamily="18" charset="0"/>
              </a:rPr>
              <a:t>Rīku kaste </a:t>
            </a:r>
            <a:r>
              <a:rPr lang="lv-LV" sz="1800" dirty="0" smtClean="0">
                <a:effectLst/>
                <a:latin typeface="Calibri" panose="020F0502020204030204" pitchFamily="34" charset="0"/>
                <a:ea typeface="Calibri" panose="020F0502020204030204" pitchFamily="34" charset="0"/>
                <a:cs typeface="Times New Roman" panose="02020603050405020304" pitchFamily="18" charset="0"/>
              </a:rPr>
              <a:t>7. </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smtClean="0">
                <a:effectLst/>
                <a:latin typeface="Calibri" panose="020F0502020204030204" pitchFamily="34" charset="0"/>
                <a:ea typeface="Calibri" panose="020F0502020204030204" pitchFamily="34" charset="0"/>
                <a:cs typeface="Times New Roman" panose="02020603050405020304" pitchFamily="18" charset="0"/>
              </a:rPr>
              <a:t>9. </a:t>
            </a:r>
            <a:r>
              <a:rPr lang="lv-LV" sz="1800" dirty="0">
                <a:effectLst/>
                <a:latin typeface="Calibri" panose="020F0502020204030204" pitchFamily="34" charset="0"/>
                <a:ea typeface="Calibri" panose="020F0502020204030204" pitchFamily="34" charset="0"/>
                <a:cs typeface="Times New Roman" panose="02020603050405020304" pitchFamily="18" charset="0"/>
              </a:rPr>
              <a:t>klase</a:t>
            </a:r>
          </a:p>
          <a:p>
            <a:pPr algn="ctr"/>
            <a:r>
              <a:rPr lang="lv-LV" sz="1800" dirty="0">
                <a:effectLst/>
                <a:latin typeface="Calibri" panose="020F0502020204030204" pitchFamily="34" charset="0"/>
                <a:ea typeface="Calibri" panose="020F0502020204030204" pitchFamily="34" charset="0"/>
                <a:cs typeface="Times New Roman" panose="02020603050405020304" pitchFamily="18" charset="0"/>
              </a:rPr>
              <a:t>5. nodarbība: Tikumu attīstība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lv-LV" sz="1800" b="1" dirty="0">
                <a:effectLst/>
                <a:latin typeface="Calibri" panose="020F0502020204030204" pitchFamily="34" charset="0"/>
                <a:ea typeface="Calibri" panose="020F0502020204030204" pitchFamily="34" charset="0"/>
                <a:cs typeface="Times New Roman" panose="02020603050405020304" pitchFamily="18" charset="0"/>
              </a:rPr>
              <a:t>1. materiāls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p:nvPicPr>
        <p:blipFill>
          <a:blip r:embed="rId8"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29" name="Picture 28" descr="E-tap_main.png"/>
          <p:cNvPicPr>
            <a:picLocks noChangeAspect="1"/>
          </p:cNvPicPr>
          <p:nvPr/>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770882623"/>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E0CB591748CD0A439CF06DA0AEB62A91" ma:contentTypeVersion="10" ma:contentTypeDescription="Izveidot jaunu dokumentu." ma:contentTypeScope="" ma:versionID="a9233473bbd1b68c541e048e73171f67">
  <xsd:schema xmlns:xsd="http://www.w3.org/2001/XMLSchema" xmlns:xs="http://www.w3.org/2001/XMLSchema" xmlns:p="http://schemas.microsoft.com/office/2006/metadata/properties" xmlns:ns2="bcd8bb90-b1cb-4fe5-8892-66ea2dba031d" targetNamespace="http://schemas.microsoft.com/office/2006/metadata/properties" ma:root="true" ma:fieldsID="b015483ce1bdb6bd3bc9c2264adafced"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3579C-7B17-488E-870D-5F68DF5E8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C873FB-C0C3-4BE5-A635-AEA04D2382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A448300-922A-4054-AD33-F56CA613B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343</TotalTime>
  <Words>272</Words>
  <Application>Microsoft Office PowerPoint</Application>
  <PresentationFormat>Custom</PresentationFormat>
  <Paragraphs>33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dizains</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 Joaquin Fernandez Gonzalez</dc:creator>
  <cp:lastModifiedBy>Arturs</cp:lastModifiedBy>
  <cp:revision>14</cp:revision>
  <dcterms:created xsi:type="dcterms:W3CDTF">2020-11-05T15:24:01Z</dcterms:created>
  <dcterms:modified xsi:type="dcterms:W3CDTF">2021-10-26T21:27:03Z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