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sldIdLst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AE769-B352-49B8-9EF6-8F0C3052FFC4}" v="79" dt="2021-09-20T18:53:37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569AE769-B352-49B8-9EF6-8F0C3052FFC4}"/>
    <pc:docChg chg="modSld">
      <pc:chgData name="Baiba Kaļķe" userId="S::baibak@edu.lu.lv::090b5955-d8cd-4512-94e7-80946276549e" providerId="AD" clId="Web-{569AE769-B352-49B8-9EF6-8F0C3052FFC4}" dt="2021-09-20T18:53:36.110" v="40" actId="20577"/>
      <pc:docMkLst>
        <pc:docMk/>
      </pc:docMkLst>
      <pc:sldChg chg="modSp">
        <pc:chgData name="Baiba Kaļķe" userId="S::baibak@edu.lu.lv::090b5955-d8cd-4512-94e7-80946276549e" providerId="AD" clId="Web-{569AE769-B352-49B8-9EF6-8F0C3052FFC4}" dt="2021-09-20T18:50:44.501" v="0" actId="20577"/>
        <pc:sldMkLst>
          <pc:docMk/>
          <pc:sldMk cId="3986420698" sldId="303"/>
        </pc:sldMkLst>
        <pc:spChg chg="mod">
          <ac:chgData name="Baiba Kaļķe" userId="S::baibak@edu.lu.lv::090b5955-d8cd-4512-94e7-80946276549e" providerId="AD" clId="Web-{569AE769-B352-49B8-9EF6-8F0C3052FFC4}" dt="2021-09-20T18:50:44.501" v="0" actId="20577"/>
          <ac:spMkLst>
            <pc:docMk/>
            <pc:sldMk cId="3986420698" sldId="303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1:13.602" v="6" actId="20577"/>
        <pc:sldMkLst>
          <pc:docMk/>
          <pc:sldMk cId="1569534685" sldId="305"/>
        </pc:sldMkLst>
        <pc:spChg chg="mod">
          <ac:chgData name="Baiba Kaļķe" userId="S::baibak@edu.lu.lv::090b5955-d8cd-4512-94e7-80946276549e" providerId="AD" clId="Web-{569AE769-B352-49B8-9EF6-8F0C3052FFC4}" dt="2021-09-20T18:51:13.602" v="6" actId="20577"/>
          <ac:spMkLst>
            <pc:docMk/>
            <pc:sldMk cId="1569534685" sldId="305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1:27.806" v="11" actId="20577"/>
        <pc:sldMkLst>
          <pc:docMk/>
          <pc:sldMk cId="2625242073" sldId="306"/>
        </pc:sldMkLst>
        <pc:spChg chg="mod">
          <ac:chgData name="Baiba Kaļķe" userId="S::baibak@edu.lu.lv::090b5955-d8cd-4512-94e7-80946276549e" providerId="AD" clId="Web-{569AE769-B352-49B8-9EF6-8F0C3052FFC4}" dt="2021-09-20T18:51:27.806" v="11" actId="20577"/>
          <ac:spMkLst>
            <pc:docMk/>
            <pc:sldMk cId="2625242073" sldId="306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1:53.104" v="20" actId="20577"/>
        <pc:sldMkLst>
          <pc:docMk/>
          <pc:sldMk cId="296140772" sldId="307"/>
        </pc:sldMkLst>
        <pc:spChg chg="mod">
          <ac:chgData name="Baiba Kaļķe" userId="S::baibak@edu.lu.lv::090b5955-d8cd-4512-94e7-80946276549e" providerId="AD" clId="Web-{569AE769-B352-49B8-9EF6-8F0C3052FFC4}" dt="2021-09-20T18:51:53.104" v="20" actId="20577"/>
          <ac:spMkLst>
            <pc:docMk/>
            <pc:sldMk cId="296140772" sldId="307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2:13.152" v="22" actId="20577"/>
        <pc:sldMkLst>
          <pc:docMk/>
          <pc:sldMk cId="1881409729" sldId="309"/>
        </pc:sldMkLst>
        <pc:spChg chg="mod">
          <ac:chgData name="Baiba Kaļķe" userId="S::baibak@edu.lu.lv::090b5955-d8cd-4512-94e7-80946276549e" providerId="AD" clId="Web-{569AE769-B352-49B8-9EF6-8F0C3052FFC4}" dt="2021-09-20T18:52:13.152" v="22" actId="20577"/>
          <ac:spMkLst>
            <pc:docMk/>
            <pc:sldMk cId="1881409729" sldId="309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2:48.763" v="25" actId="20577"/>
        <pc:sldMkLst>
          <pc:docMk/>
          <pc:sldMk cId="1632414606" sldId="310"/>
        </pc:sldMkLst>
        <pc:spChg chg="mod">
          <ac:chgData name="Baiba Kaļķe" userId="S::baibak@edu.lu.lv::090b5955-d8cd-4512-94e7-80946276549e" providerId="AD" clId="Web-{569AE769-B352-49B8-9EF6-8F0C3052FFC4}" dt="2021-09-20T18:52:48.763" v="25" actId="20577"/>
          <ac:spMkLst>
            <pc:docMk/>
            <pc:sldMk cId="1632414606" sldId="310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3:36.110" v="40" actId="20577"/>
        <pc:sldMkLst>
          <pc:docMk/>
          <pc:sldMk cId="1598513618" sldId="311"/>
        </pc:sldMkLst>
        <pc:spChg chg="mod">
          <ac:chgData name="Baiba Kaļķe" userId="S::baibak@edu.lu.lv::090b5955-d8cd-4512-94e7-80946276549e" providerId="AD" clId="Web-{569AE769-B352-49B8-9EF6-8F0C3052FFC4}" dt="2021-09-20T18:53:36.110" v="40" actId="20577"/>
          <ac:spMkLst>
            <pc:docMk/>
            <pc:sldMk cId="1598513618" sldId="31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637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523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61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417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6736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206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1350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69764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96495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3815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85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16965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025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4591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2310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2258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0329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09411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300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2021.10.27.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67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embYkODkzc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seMwpP0yeu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84599" y="738304"/>
            <a:ext cx="4575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Rīku kaste </a:t>
            </a:r>
            <a:r>
              <a:rPr lang="lv-LV" sz="3600" dirty="0" smtClean="0"/>
              <a:t>7. </a:t>
            </a:r>
            <a:r>
              <a:rPr lang="lv-LV" sz="3600" dirty="0"/>
              <a:t>– </a:t>
            </a:r>
            <a:r>
              <a:rPr lang="lv-LV" sz="3600" dirty="0" smtClean="0"/>
              <a:t>9. </a:t>
            </a:r>
            <a:r>
              <a:rPr lang="lv-LV" sz="3600" dirty="0"/>
              <a:t>klase</a:t>
            </a:r>
          </a:p>
          <a:p>
            <a:pPr algn="ctr"/>
            <a:endParaRPr lang="lv-LV" sz="3600" dirty="0"/>
          </a:p>
          <a:p>
            <a:pPr algn="ctr"/>
            <a:r>
              <a:rPr lang="lv-LV" sz="3600" dirty="0"/>
              <a:t>4. nodarbība: </a:t>
            </a:r>
          </a:p>
          <a:p>
            <a:pPr algn="ctr"/>
            <a:r>
              <a:rPr lang="lv-LV" sz="3600" b="1" dirty="0"/>
              <a:t>Tikumi un emocijas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5870" y="3596640"/>
            <a:ext cx="7012933" cy="274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014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76147" y="1345195"/>
            <a:ext cx="7486399" cy="38164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200" dirty="0"/>
              <a:t>Uzraksti vēl vienu rindkopu, aprakstot alternatīvu reakciju, tādējādi parādot savu refleksiju par situāciju!</a:t>
            </a:r>
          </a:p>
          <a:p>
            <a:endParaRPr lang="lv-LV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200" dirty="0"/>
              <a:t>Kā šī atšķirīgā reakcija varētu mainīt situāciju </a:t>
            </a:r>
            <a:br>
              <a:rPr lang="lv-LV" sz="2200" dirty="0"/>
            </a:br>
            <a:r>
              <a:rPr lang="lv-LV" sz="2200" dirty="0"/>
              <a:t>uz labo vai slikto pusi?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200" dirty="0"/>
              <a:t>Vai vari izdomāt kādas stratēģijas, kas tev palīdzētu jebkurā situācijā apstāties un padomāt, pirms tu rīkojies?</a:t>
            </a:r>
          </a:p>
          <a:p>
            <a:endParaRPr lang="lv-LV" sz="2200" dirty="0"/>
          </a:p>
          <a:p>
            <a:r>
              <a:rPr lang="lv-LV" sz="2200" dirty="0"/>
              <a:t>Aristotelis uzskatīja, ka pareiza rīcība sākas ar pareizas emocijas sajušanu.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1778" y="2554646"/>
            <a:ext cx="2382411" cy="2382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41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76147" y="1345195"/>
            <a:ext cx="748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dirty="0"/>
              <a:t> 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0256" y="1345195"/>
            <a:ext cx="8998675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Aplūko situāciju aprakstus! Padomā, kāda varētu būt tikai uz emocijām balstīta reakcija un kāda būtu racionāla rīcība!</a:t>
            </a:r>
          </a:p>
          <a:p>
            <a:pPr marL="71755" marR="71755"/>
            <a:endParaRPr lang="lv-LV" sz="2400" dirty="0"/>
          </a:p>
          <a:p>
            <a:pPr marL="71755" marR="71755"/>
            <a:r>
              <a:rPr lang="lv-LV" sz="2400" dirty="0"/>
              <a:t>Situācijas: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“Skolotāja vaino tevi par to, ko neesi izdarījis.”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“Sporta komanda, kurai esi veltījis daudz laika un enerģijas, aizvien zaudē.”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“Tu gaidi tikšanos ar draugu, bet pēdējā brīdī draugs to atceļ bez īpaša iemesla.”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“Tu slikti uzrakstīji kontroldarbu, jo neveltīji pietiekami daudz laika, </a:t>
            </a:r>
            <a:br>
              <a:rPr lang="lv-LV" sz="2000" dirty="0"/>
            </a:br>
            <a:r>
              <a:rPr lang="lv-LV" sz="2000" dirty="0"/>
              <a:t>lai atkārtotu.”</a:t>
            </a:r>
            <a:endParaRPr lang="lv-LV" sz="2000">
              <a:cs typeface="Calibri"/>
            </a:endParaRPr>
          </a:p>
          <a:p>
            <a:endParaRPr lang="lv-LV" sz="2000" dirty="0"/>
          </a:p>
          <a:p>
            <a:r>
              <a:rPr lang="lv-LV" sz="2000" dirty="0"/>
              <a:t>Šīs situācijas var pārdomāt citādi, uzdodot sev šos jautājumus: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Nosauc sajūtu!</a:t>
            </a:r>
            <a:endParaRPr lang="lv-LV" sz="2000" dirty="0">
              <a:cs typeface="Calibri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Kas var palīdzēt tikt galā ar situāciju?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Kā šajā situācijā nevajadzētu reaģēt?</a:t>
            </a:r>
          </a:p>
        </p:txBody>
      </p:sp>
    </p:spTree>
    <p:extLst>
      <p:ext uri="{BB962C8B-B14F-4D97-AF65-F5344CB8AC3E}">
        <p14:creationId xmlns="" xmlns:p14="http://schemas.microsoft.com/office/powerpoint/2010/main" val="159851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1588" y="5248483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73"/>
          <a:stretch>
            <a:fillRect/>
          </a:stretch>
        </p:blipFill>
        <p:spPr bwMode="auto">
          <a:xfrm rot="-1236356">
            <a:off x="431581" y="4757794"/>
            <a:ext cx="893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3903504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1241" y="614207"/>
            <a:ext cx="5620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Par ko tu domā, kad dzirdi vārdu “emocija”?</a:t>
            </a:r>
          </a:p>
          <a:p>
            <a:endParaRPr lang="lv-LV" sz="2400" dirty="0"/>
          </a:p>
          <a:p>
            <a:r>
              <a:rPr lang="lv-LV" sz="2400" dirty="0"/>
              <a:t>Ko tas tev nozīmē? </a:t>
            </a:r>
          </a:p>
          <a:p>
            <a:endParaRPr lang="lv-LV" sz="2400" dirty="0"/>
          </a:p>
          <a:p>
            <a:r>
              <a:rPr lang="lv-LV" sz="2400" dirty="0"/>
              <a:t>Cik daudz dažādu emociju tu vari nosaukt?</a:t>
            </a:r>
          </a:p>
          <a:p>
            <a:endParaRPr lang="lv-LV" sz="2400" dirty="0"/>
          </a:p>
          <a:p>
            <a:r>
              <a:rPr lang="lv-LV" sz="2400" dirty="0"/>
              <a:t>Vai vari sagrupēt nosauktās emocijas?</a:t>
            </a:r>
          </a:p>
          <a:p>
            <a:endParaRPr lang="lv-LV" sz="2400" dirty="0"/>
          </a:p>
          <a:p>
            <a:r>
              <a:rPr lang="lv-LV" sz="2400" dirty="0"/>
              <a:t>Vai kādreiz esi vienlaikus jutis vairāk par vienu emociju vai vairāk nekā viena veida emocijas?</a:t>
            </a:r>
          </a:p>
          <a:p>
            <a:endParaRPr lang="lv-LV" sz="2400" dirty="0"/>
          </a:p>
          <a:p>
            <a:r>
              <a:rPr lang="lv-LV" sz="2400" b="1" dirty="0"/>
              <a:t>Apskaties emociju sarakstu! </a:t>
            </a:r>
            <a:r>
              <a:rPr lang="lv-LV" sz="2400" dirty="0"/>
              <a:t>Vai vari aprakstīt katru no emocijām?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3487" y="5279485"/>
            <a:ext cx="3889874" cy="1384641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="" xmlns:a16="http://schemas.microsoft.com/office/drawing/2014/main" id="{193963AB-5751-40FD-932C-62B953D649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90685">
            <a:off x="7341293" y="793379"/>
            <a:ext cx="3773463" cy="4229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41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3915" y="2055042"/>
            <a:ext cx="4695092" cy="155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6582" y="832763"/>
            <a:ext cx="7049532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Video par emocijām</a:t>
            </a:r>
          </a:p>
          <a:p>
            <a:endParaRPr lang="lv-LV" sz="2400" b="1" dirty="0"/>
          </a:p>
          <a:p>
            <a:r>
              <a:rPr lang="lv-LV" sz="2400" dirty="0"/>
              <a:t>Vai vari atpazīt video parādītās 7 emocijas? </a:t>
            </a:r>
          </a:p>
          <a:p>
            <a:endParaRPr lang="lv-LV" sz="2400" dirty="0"/>
          </a:p>
          <a:p>
            <a:r>
              <a:rPr lang="lv-LV" sz="2400" dirty="0"/>
              <a:t>Noskatieties video un apturiet to pēc katras epizodes, lai pārrunātu!</a:t>
            </a:r>
            <a:endParaRPr lang="lv-LV" sz="2400" dirty="0">
              <a:cs typeface="Calibri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680" y="3785125"/>
            <a:ext cx="3619180" cy="2006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2930" y="1657085"/>
            <a:ext cx="3501407" cy="4037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3A2646-4922-4145-A4FD-69A6D9EBA0A2}"/>
              </a:ext>
            </a:extLst>
          </p:cNvPr>
          <p:cNvSpPr txBox="1"/>
          <p:nvPr/>
        </p:nvSpPr>
        <p:spPr>
          <a:xfrm>
            <a:off x="2031414" y="5928204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https://www.youtube.com/watch?v=embYkODkzcs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3986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252" r="15276"/>
          <a:stretch>
            <a:fillRect/>
          </a:stretch>
        </p:blipFill>
        <p:spPr bwMode="auto">
          <a:xfrm>
            <a:off x="6823797" y="2385751"/>
            <a:ext cx="4695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61399" y="1173732"/>
            <a:ext cx="5365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endParaRPr lang="en-GB" dirty="0"/>
          </a:p>
          <a:p>
            <a:pPr marL="71755" marR="71755"/>
            <a:r>
              <a:rPr lang="en-US" dirty="0"/>
              <a:t> </a:t>
            </a:r>
            <a:endParaRPr lang="en-GB" dirty="0"/>
          </a:p>
          <a:p>
            <a:r>
              <a:rPr lang="lv-LV" sz="2400" dirty="0"/>
              <a:t>Ko, tavuprāt, filma stāsta par mūsu emocijām un rīcību?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3472" y="3240453"/>
            <a:ext cx="3842528" cy="2162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464" y="865212"/>
            <a:ext cx="838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/>
              <a:t>Noskatieties video un apturiet pēc katras epizodes, lai pārrunātu!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7550" y="1866230"/>
            <a:ext cx="22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"Plūsmas diagramma"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531D13-6F9B-48DC-8AA6-D4593A8FA242}"/>
              </a:ext>
            </a:extLst>
          </p:cNvPr>
          <p:cNvSpPr txBox="1"/>
          <p:nvPr/>
        </p:nvSpPr>
        <p:spPr>
          <a:xfrm>
            <a:off x="1748307" y="540262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4"/>
              </a:rPr>
              <a:t>https://www.youtube.com/watch?v=seMwpP0yeu4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551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4242" y="1906797"/>
            <a:ext cx="2660773" cy="26526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399" y="1578069"/>
            <a:ext cx="7265377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1755" marR="71755"/>
            <a:r>
              <a:rPr lang="lv-LV" sz="2400" dirty="0"/>
              <a:t>Aplūko situāciju kartes 2. materiālā (3. lpp.) un padomā, ko katrs cilvēks šajā situācijā varētu domāt, just un tad darīt!</a:t>
            </a:r>
            <a:endParaRPr lang="en-US" sz="2400" dirty="0"/>
          </a:p>
          <a:p>
            <a:pPr marL="71755" marR="71755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Nosaki katra cilvēka domas, sajūtas un rīcību atšķirīgās situācijās!</a:t>
            </a:r>
            <a:endParaRPr lang="lv-LV" sz="2400" dirty="0">
              <a:cs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Vai ir iespējams, ka divi cilvēki vienā un tajā pašā situācijā jūt dažādas emocijas?</a:t>
            </a:r>
          </a:p>
        </p:txBody>
      </p:sp>
    </p:spTree>
    <p:extLst>
      <p:ext uri="{BB962C8B-B14F-4D97-AF65-F5344CB8AC3E}">
        <p14:creationId xmlns="" xmlns:p14="http://schemas.microsoft.com/office/powerpoint/2010/main" val="156953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699" y="1534494"/>
            <a:ext cx="7379677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Izlasi apgalvojumus un izdomā, cik lielā mērā tu tiem piekrīti! Pamato savu izvēli!</a:t>
            </a:r>
          </a:p>
          <a:p>
            <a:endParaRPr lang="lv-LV" sz="2400" dirty="0"/>
          </a:p>
          <a:p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“Es varu izvēlēties, kā es jūtos.”</a:t>
            </a:r>
          </a:p>
          <a:p>
            <a:pPr marL="457200" indent="-457200"/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“Ir svarīgi citiem cilvēkiem parādīt, kā es jūtos.”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“Ir svarīgi spēt kontrolēt savas emocijas.”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“Esmu pārliecināts, ka spēju kontrolēt savas emocijas.”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948" y="2239001"/>
            <a:ext cx="3702294" cy="26971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524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354" y="1567296"/>
            <a:ext cx="2914904" cy="375285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 rot="21415651">
            <a:off x="749807" y="1749597"/>
            <a:ext cx="6867745" cy="2437794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400" dirty="0"/>
              <a:t>“Jebkurš var sadusmoties – tas ir viegli, bet būt dusmīgam uz pareizo cilvēku, pareizajā pakāpē, pareizajā laikā, pareizajā nolūkā un pareizajā veidā… tas nav viegli.”                (Aristotelis)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3484" y="4637807"/>
            <a:ext cx="690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Vai piekrīti šim Aristoteļa apgalvojumam?</a:t>
            </a:r>
          </a:p>
          <a:p>
            <a:endParaRPr lang="lv-LV" sz="2400" dirty="0"/>
          </a:p>
          <a:p>
            <a:r>
              <a:rPr lang="lv-LV" sz="2400" dirty="0"/>
              <a:t>Kāpēc mums ir tik grūti kontrolēt savas emocijas?</a:t>
            </a:r>
          </a:p>
        </p:txBody>
      </p:sp>
    </p:spTree>
    <p:extLst>
      <p:ext uri="{BB962C8B-B14F-4D97-AF65-F5344CB8AC3E}">
        <p14:creationId xmlns="" xmlns:p14="http://schemas.microsoft.com/office/powerpoint/2010/main" val="29614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910255" y="1732057"/>
            <a:ext cx="1069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Dažkārt, piedzīvojot ļoti spēcīgas emocijas, piemēram, dusmas vai vilšanos, mēs varam ātrumā izdarīt to, ko vēlāk nožēlojam. </a:t>
            </a:r>
          </a:p>
          <a:p>
            <a:endParaRPr lang="lv-LV" sz="2400" dirty="0"/>
          </a:p>
          <a:p>
            <a:r>
              <a:rPr lang="lv-LV" sz="2400" dirty="0"/>
              <a:t>Vai vari iedomāties kādus labi zināmus piemērus, kad cilvēki zaudēja kontroli pār situāciju savu emociju dēļ? </a:t>
            </a:r>
          </a:p>
          <a:p>
            <a:pPr marL="300355" marR="71755"/>
            <a:r>
              <a:rPr lang="en-US" sz="2400" dirty="0"/>
              <a:t> 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4555" y="4136694"/>
            <a:ext cx="2317605" cy="231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25146" y="3837904"/>
            <a:ext cx="2645231" cy="255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4461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910256" y="1441965"/>
            <a:ext cx="7213836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Piemērs no dzīves</a:t>
            </a:r>
          </a:p>
          <a:p>
            <a:endParaRPr lang="lv-LV" sz="2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Vai vari izdomāt piemēru no savas dzīves, kad izjuti ļoti spēcīgas emocijas? 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Kādi apstākļi ietekmēja šo notikumu? </a:t>
            </a:r>
          </a:p>
          <a:p>
            <a:endParaRPr lang="lv-LV" sz="2400" dirty="0"/>
          </a:p>
          <a:p>
            <a:r>
              <a:rPr lang="lv-LV" sz="2400" dirty="0"/>
              <a:t>Izveido ierakstu dienasgrāmatā, fiksējot šo notikumu un savu rīcību!</a:t>
            </a:r>
            <a:endParaRPr lang="lv-LV" sz="2400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0479">
            <a:off x="8337244" y="2652786"/>
            <a:ext cx="3152180" cy="2102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1409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A197A0-FE5D-4277-8BB8-1C6FBE69A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B8574B-37C4-4BFF-891F-61B0D8E20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41A90-3208-442D-AD02-87433400C9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526</Words>
  <Application>Microsoft Office PowerPoint</Application>
  <PresentationFormat>Custom</PresentationFormat>
  <Paragraphs>93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dizains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123</cp:revision>
  <dcterms:created xsi:type="dcterms:W3CDTF">2019-06-13T10:46:31Z</dcterms:created>
  <dcterms:modified xsi:type="dcterms:W3CDTF">2021-10-26T21:28:03Z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