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sldIdLst>
    <p:sldId id="297" r:id="rId5"/>
    <p:sldId id="303" r:id="rId6"/>
    <p:sldId id="304" r:id="rId7"/>
    <p:sldId id="305" r:id="rId8"/>
    <p:sldId id="310" r:id="rId9"/>
    <p:sldId id="306" r:id="rId10"/>
    <p:sldId id="307" r:id="rId11"/>
    <p:sldId id="308" r:id="rId12"/>
    <p:sldId id="30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64B61-DE3F-47EA-84F4-23B68469EFCC}" v="269" dt="2021-09-20T19:00:22.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5E064B61-DE3F-47EA-84F4-23B68469EFCC}"/>
    <pc:docChg chg="modSld">
      <pc:chgData name="Baiba Kaļķe" userId="S::baibak@edu.lu.lv::090b5955-d8cd-4512-94e7-80946276549e" providerId="AD" clId="Web-{5E064B61-DE3F-47EA-84F4-23B68469EFCC}" dt="2021-09-20T19:00:20.539" v="133" actId="20577"/>
      <pc:docMkLst>
        <pc:docMk/>
      </pc:docMkLst>
      <pc:sldChg chg="modSp">
        <pc:chgData name="Baiba Kaļķe" userId="S::baibak@edu.lu.lv::090b5955-d8cd-4512-94e7-80946276549e" providerId="AD" clId="Web-{5E064B61-DE3F-47EA-84F4-23B68469EFCC}" dt="2021-09-20T18:54:53.266" v="28" actId="20577"/>
        <pc:sldMkLst>
          <pc:docMk/>
          <pc:sldMk cId="2171342260" sldId="304"/>
        </pc:sldMkLst>
        <pc:spChg chg="mod">
          <ac:chgData name="Baiba Kaļķe" userId="S::baibak@edu.lu.lv::090b5955-d8cd-4512-94e7-80946276549e" providerId="AD" clId="Web-{5E064B61-DE3F-47EA-84F4-23B68469EFCC}" dt="2021-09-20T18:54:53.266" v="28" actId="20577"/>
          <ac:spMkLst>
            <pc:docMk/>
            <pc:sldMk cId="2171342260" sldId="304"/>
            <ac:spMk id="9" creationId="{00000000-0000-0000-0000-000000000000}"/>
          </ac:spMkLst>
        </pc:spChg>
      </pc:sldChg>
      <pc:sldChg chg="modSp">
        <pc:chgData name="Baiba Kaļķe" userId="S::baibak@edu.lu.lv::090b5955-d8cd-4512-94e7-80946276549e" providerId="AD" clId="Web-{5E064B61-DE3F-47EA-84F4-23B68469EFCC}" dt="2021-09-20T18:55:42.626" v="52" actId="20577"/>
        <pc:sldMkLst>
          <pc:docMk/>
          <pc:sldMk cId="446718413" sldId="305"/>
        </pc:sldMkLst>
        <pc:spChg chg="mod">
          <ac:chgData name="Baiba Kaļķe" userId="S::baibak@edu.lu.lv::090b5955-d8cd-4512-94e7-80946276549e" providerId="AD" clId="Web-{5E064B61-DE3F-47EA-84F4-23B68469EFCC}" dt="2021-09-20T18:55:34.173" v="43" actId="20577"/>
          <ac:spMkLst>
            <pc:docMk/>
            <pc:sldMk cId="446718413" sldId="305"/>
            <ac:spMk id="9" creationId="{00000000-0000-0000-0000-000000000000}"/>
          </ac:spMkLst>
        </pc:spChg>
        <pc:spChg chg="mod">
          <ac:chgData name="Baiba Kaļķe" userId="S::baibak@edu.lu.lv::090b5955-d8cd-4512-94e7-80946276549e" providerId="AD" clId="Web-{5E064B61-DE3F-47EA-84F4-23B68469EFCC}" dt="2021-09-20T18:55:42.626" v="52" actId="20577"/>
          <ac:spMkLst>
            <pc:docMk/>
            <pc:sldMk cId="446718413" sldId="305"/>
            <ac:spMk id="12" creationId="{00000000-0000-0000-0000-000000000000}"/>
          </ac:spMkLst>
        </pc:spChg>
      </pc:sldChg>
      <pc:sldChg chg="modSp">
        <pc:chgData name="Baiba Kaļķe" userId="S::baibak@edu.lu.lv::090b5955-d8cd-4512-94e7-80946276549e" providerId="AD" clId="Web-{5E064B61-DE3F-47EA-84F4-23B68469EFCC}" dt="2021-09-20T18:57:10.769" v="80" actId="20577"/>
        <pc:sldMkLst>
          <pc:docMk/>
          <pc:sldMk cId="1076453548" sldId="306"/>
        </pc:sldMkLst>
        <pc:spChg chg="mod">
          <ac:chgData name="Baiba Kaļķe" userId="S::baibak@edu.lu.lv::090b5955-d8cd-4512-94e7-80946276549e" providerId="AD" clId="Web-{5E064B61-DE3F-47EA-84F4-23B68469EFCC}" dt="2021-09-20T18:57:10.769" v="80" actId="20577"/>
          <ac:spMkLst>
            <pc:docMk/>
            <pc:sldMk cId="1076453548" sldId="306"/>
            <ac:spMk id="8" creationId="{00000000-0000-0000-0000-000000000000}"/>
          </ac:spMkLst>
        </pc:spChg>
      </pc:sldChg>
      <pc:sldChg chg="modSp">
        <pc:chgData name="Baiba Kaļķe" userId="S::baibak@edu.lu.lv::090b5955-d8cd-4512-94e7-80946276549e" providerId="AD" clId="Web-{5E064B61-DE3F-47EA-84F4-23B68469EFCC}" dt="2021-09-20T18:58:48.724" v="103" actId="20577"/>
        <pc:sldMkLst>
          <pc:docMk/>
          <pc:sldMk cId="2193623817" sldId="307"/>
        </pc:sldMkLst>
        <pc:spChg chg="mod">
          <ac:chgData name="Baiba Kaļķe" userId="S::baibak@edu.lu.lv::090b5955-d8cd-4512-94e7-80946276549e" providerId="AD" clId="Web-{5E064B61-DE3F-47EA-84F4-23B68469EFCC}" dt="2021-09-20T18:58:48.724" v="103" actId="20577"/>
          <ac:spMkLst>
            <pc:docMk/>
            <pc:sldMk cId="2193623817" sldId="307"/>
            <ac:spMk id="2" creationId="{00000000-0000-0000-0000-000000000000}"/>
          </ac:spMkLst>
        </pc:spChg>
        <pc:picChg chg="mod">
          <ac:chgData name="Baiba Kaļķe" userId="S::baibak@edu.lu.lv::090b5955-d8cd-4512-94e7-80946276549e" providerId="AD" clId="Web-{5E064B61-DE3F-47EA-84F4-23B68469EFCC}" dt="2021-09-20T18:57:48.426" v="94" actId="1076"/>
          <ac:picMkLst>
            <pc:docMk/>
            <pc:sldMk cId="2193623817" sldId="307"/>
            <ac:picMk id="8" creationId="{00000000-0000-0000-0000-000000000000}"/>
          </ac:picMkLst>
        </pc:picChg>
      </pc:sldChg>
      <pc:sldChg chg="modSp">
        <pc:chgData name="Baiba Kaļķe" userId="S::baibak@edu.lu.lv::090b5955-d8cd-4512-94e7-80946276549e" providerId="AD" clId="Web-{5E064B61-DE3F-47EA-84F4-23B68469EFCC}" dt="2021-09-20T18:59:20.397" v="117" actId="20577"/>
        <pc:sldMkLst>
          <pc:docMk/>
          <pc:sldMk cId="3993807734" sldId="308"/>
        </pc:sldMkLst>
        <pc:spChg chg="mod">
          <ac:chgData name="Baiba Kaļķe" userId="S::baibak@edu.lu.lv::090b5955-d8cd-4512-94e7-80946276549e" providerId="AD" clId="Web-{5E064B61-DE3F-47EA-84F4-23B68469EFCC}" dt="2021-09-20T18:59:01.396" v="105" actId="20577"/>
          <ac:spMkLst>
            <pc:docMk/>
            <pc:sldMk cId="3993807734" sldId="308"/>
            <ac:spMk id="8" creationId="{00000000-0000-0000-0000-000000000000}"/>
          </ac:spMkLst>
        </pc:spChg>
        <pc:spChg chg="mod">
          <ac:chgData name="Baiba Kaļķe" userId="S::baibak@edu.lu.lv::090b5955-d8cd-4512-94e7-80946276549e" providerId="AD" clId="Web-{5E064B61-DE3F-47EA-84F4-23B68469EFCC}" dt="2021-09-20T18:59:20.397" v="117" actId="20577"/>
          <ac:spMkLst>
            <pc:docMk/>
            <pc:sldMk cId="3993807734" sldId="308"/>
            <ac:spMk id="10" creationId="{00000000-0000-0000-0000-000000000000}"/>
          </ac:spMkLst>
        </pc:spChg>
      </pc:sldChg>
      <pc:sldChg chg="modSp">
        <pc:chgData name="Baiba Kaļķe" userId="S::baibak@edu.lu.lv::090b5955-d8cd-4512-94e7-80946276549e" providerId="AD" clId="Web-{5E064B61-DE3F-47EA-84F4-23B68469EFCC}" dt="2021-09-20T19:00:20.539" v="133" actId="20577"/>
        <pc:sldMkLst>
          <pc:docMk/>
          <pc:sldMk cId="3754658321" sldId="309"/>
        </pc:sldMkLst>
        <pc:spChg chg="mod">
          <ac:chgData name="Baiba Kaļķe" userId="S::baibak@edu.lu.lv::090b5955-d8cd-4512-94e7-80946276549e" providerId="AD" clId="Web-{5E064B61-DE3F-47EA-84F4-23B68469EFCC}" dt="2021-09-20T19:00:20.539" v="133" actId="20577"/>
          <ac:spMkLst>
            <pc:docMk/>
            <pc:sldMk cId="3754658321" sldId="309"/>
            <ac:spMk id="10" creationId="{00000000-0000-0000-0000-000000000000}"/>
          </ac:spMkLst>
        </pc:spChg>
        <pc:spChg chg="mod">
          <ac:chgData name="Baiba Kaļķe" userId="S::baibak@edu.lu.lv::090b5955-d8cd-4512-94e7-80946276549e" providerId="AD" clId="Web-{5E064B61-DE3F-47EA-84F4-23B68469EFCC}" dt="2021-09-20T18:59:52.569" v="120" actId="20577"/>
          <ac:spMkLst>
            <pc:docMk/>
            <pc:sldMk cId="3754658321" sldId="309"/>
            <ac:spMk id="12" creationId="{00000000-0000-0000-0000-000000000000}"/>
          </ac:spMkLst>
        </pc:spChg>
        <pc:spChg chg="mod">
          <ac:chgData name="Baiba Kaļķe" userId="S::baibak@edu.lu.lv::090b5955-d8cd-4512-94e7-80946276549e" providerId="AD" clId="Web-{5E064B61-DE3F-47EA-84F4-23B68469EFCC}" dt="2021-09-20T19:00:17.929" v="132" actId="20577"/>
          <ac:spMkLst>
            <pc:docMk/>
            <pc:sldMk cId="3754658321" sldId="309"/>
            <ac:spMk id="15" creationId="{00000000-0000-0000-0000-000000000000}"/>
          </ac:spMkLst>
        </pc:spChg>
      </pc:sldChg>
      <pc:sldChg chg="modSp">
        <pc:chgData name="Baiba Kaļķe" userId="S::baibak@edu.lu.lv::090b5955-d8cd-4512-94e7-80946276549e" providerId="AD" clId="Web-{5E064B61-DE3F-47EA-84F4-23B68469EFCC}" dt="2021-09-20T18:56:49.143" v="67" actId="20577"/>
        <pc:sldMkLst>
          <pc:docMk/>
          <pc:sldMk cId="3908037487" sldId="310"/>
        </pc:sldMkLst>
        <pc:spChg chg="mod">
          <ac:chgData name="Baiba Kaļķe" userId="S::baibak@edu.lu.lv::090b5955-d8cd-4512-94e7-80946276549e" providerId="AD" clId="Web-{5E064B61-DE3F-47EA-84F4-23B68469EFCC}" dt="2021-09-20T18:56:49.143" v="67" actId="20577"/>
          <ac:spMkLst>
            <pc:docMk/>
            <pc:sldMk cId="3908037487" sldId="310"/>
            <ac:spMk id="4" creationId="{F22C795C-45AB-4001-AE0A-F4F8FD1D6DF5}"/>
          </ac:spMkLst>
        </pc:spChg>
        <pc:spChg chg="mod">
          <ac:chgData name="Baiba Kaļķe" userId="S::baibak@edu.lu.lv::090b5955-d8cd-4512-94e7-80946276549e" providerId="AD" clId="Web-{5E064B61-DE3F-47EA-84F4-23B68469EFCC}" dt="2021-09-20T18:56:10.392" v="57" actId="20577"/>
          <ac:spMkLst>
            <pc:docMk/>
            <pc:sldMk cId="3908037487" sldId="310"/>
            <ac:spMk id="6" creationId="{CD5BEE60-41EE-496A-80BD-6BDD8794B3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2021.10.27.</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 xmlns:p14="http://schemas.microsoft.com/office/powerpoint/2010/main" val="402770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319492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 xmlns:p14="http://schemas.microsoft.com/office/powerpoint/2010/main" val="358642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 xmlns:p14="http://schemas.microsoft.com/office/powerpoint/2010/main" val="354713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2021.10.27.</a:t>
            </a:fld>
            <a:endParaRPr lang="lv-LV"/>
          </a:p>
        </p:txBody>
      </p:sp>
    </p:spTree>
    <p:extLst>
      <p:ext uri="{BB962C8B-B14F-4D97-AF65-F5344CB8AC3E}">
        <p14:creationId xmlns="" xmlns:p14="http://schemas.microsoft.com/office/powerpoint/2010/main" val="81975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67727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84667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26578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2429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83132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54392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22243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74095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9361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6" name="Kājenes vietturis 5">
            <a:extLst>
              <a:ext uri="{FF2B5EF4-FFF2-40B4-BE49-F238E27FC236}">
                <a16:creationId xmlns=""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41487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2021.10.27.</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78406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2021.10.27.</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0" name="Picture 9"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9410876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93" y="1754777"/>
            <a:ext cx="3734014" cy="3566160"/>
          </a:xfrm>
        </p:spPr>
        <p:txBody>
          <a:bodyPr anchor="b">
            <a:normAutofit fontScale="90000"/>
          </a:bodyPr>
          <a:lstStyle/>
          <a:p>
            <a:r>
              <a:rPr lang="lv-LV" sz="5400" dirty="0"/>
              <a:t>Rīku kaste </a:t>
            </a:r>
            <a:r>
              <a:rPr lang="lv-LV" sz="5400" dirty="0" smtClean="0"/>
              <a:t>7. </a:t>
            </a:r>
            <a:r>
              <a:rPr lang="lv-LV" sz="5400" dirty="0"/>
              <a:t>– </a:t>
            </a:r>
            <a:r>
              <a:rPr lang="lv-LV" sz="5400" dirty="0" smtClean="0"/>
              <a:t>9. </a:t>
            </a:r>
            <a:r>
              <a:rPr lang="lv-LV" sz="5400" dirty="0"/>
              <a:t>klase</a:t>
            </a:r>
            <a:br>
              <a:rPr lang="lv-LV" sz="5400" dirty="0"/>
            </a:br>
            <a:r>
              <a:rPr lang="lv-LV" sz="5400" dirty="0"/>
              <a:t/>
            </a:r>
            <a:br>
              <a:rPr lang="lv-LV" sz="5400" dirty="0"/>
            </a:br>
            <a:r>
              <a:rPr lang="lv-LV" sz="5400" dirty="0"/>
              <a:t>5. nodarbība: </a:t>
            </a:r>
            <a:br>
              <a:rPr lang="lv-LV" sz="5400" dirty="0"/>
            </a:br>
            <a:r>
              <a:rPr lang="lv-LV" sz="5400" b="1" dirty="0"/>
              <a:t>Tikumu attīstīšana</a:t>
            </a:r>
          </a:p>
        </p:txBody>
      </p:sp>
      <p:pic>
        <p:nvPicPr>
          <p:cNvPr id="3" name="Attēls 2">
            <a:extLst>
              <a:ext uri="{FF2B5EF4-FFF2-40B4-BE49-F238E27FC236}">
                <a16:creationId xmlns="" xmlns:a16="http://schemas.microsoft.com/office/drawing/2014/main" id="{8BED0E94-5449-45C3-ACBE-4004C98EEA14}"/>
              </a:ext>
            </a:extLst>
          </p:cNvPr>
          <p:cNvPicPr>
            <a:picLocks noChangeAspect="1"/>
          </p:cNvPicPr>
          <p:nvPr/>
        </p:nvPicPr>
        <p:blipFill rotWithShape="1">
          <a:blip r:embed="rId2" cstate="print"/>
          <a:srcRect t="302" r="-1" b="-1"/>
          <a:stretch/>
        </p:blipFill>
        <p:spPr>
          <a:xfrm>
            <a:off x="369190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 xmlns:p14="http://schemas.microsoft.com/office/powerpoint/2010/main" val="105985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 xmlns:a16="http://schemas.microsoft.com/office/drawing/2014/main" id="{139F4FE8-33CB-47D0-8784-F79EB4175D5A}"/>
              </a:ext>
            </a:extLst>
          </p:cNvPr>
          <p:cNvSpPr>
            <a:spLocks noGrp="1"/>
          </p:cNvSpPr>
          <p:nvPr>
            <p:ph type="body" idx="1"/>
          </p:nvPr>
        </p:nvSpPr>
        <p:spPr>
          <a:xfrm>
            <a:off x="910227" y="3256197"/>
            <a:ext cx="10515600" cy="2265045"/>
          </a:xfrm>
        </p:spPr>
        <p:txBody>
          <a:bodyPr>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piemērotības un īstenojamības izpēte jauniešu tikumiskajai audzināšanai Latvijas izglītības iestādēs (no 5 līdz 15 gadu vecumā)" (01.12.2020-31.12.2021). </a:t>
            </a:r>
            <a:r>
              <a:rPr lang="lv-LV" sz="1200" dirty="0"/>
              <a:t>Projekta Nr. </a:t>
            </a:r>
            <a:r>
              <a:rPr lang="lv-LV" sz="1200" dirty="0" err="1"/>
              <a:t>lzp</a:t>
            </a:r>
            <a:r>
              <a:rPr lang="lv-LV" sz="1200" dirty="0"/>
              <a:t>-2020/2-0277; LU reģistrācijas </a:t>
            </a:r>
            <a:r>
              <a:rPr lang="lv-LV" sz="1200" dirty="0" err="1"/>
              <a:t>Nr</a:t>
            </a:r>
            <a:r>
              <a:rPr lang="lv-LV" sz="1200" dirty="0"/>
              <a:t>: </a:t>
            </a:r>
            <a:r>
              <a:rPr lang="lv-LV" sz="1200" dirty="0" err="1"/>
              <a:t>LZP2020</a:t>
            </a:r>
            <a:r>
              <a:rPr lang="lv-LV" sz="1200" dirty="0"/>
              <a:t>/95</a:t>
            </a:r>
            <a:endParaRPr lang="lv-LV" sz="1600" dirty="0"/>
          </a:p>
        </p:txBody>
      </p:sp>
      <p:pic>
        <p:nvPicPr>
          <p:cNvPr id="6" name="Attēls 5">
            <a:extLst>
              <a:ext uri="{FF2B5EF4-FFF2-40B4-BE49-F238E27FC236}">
                <a16:creationId xmlns="" xmlns:a16="http://schemas.microsoft.com/office/drawing/2014/main" id="{6722149E-1ED3-4BB2-9C94-30499C5AEF29}"/>
              </a:ext>
            </a:extLst>
          </p:cNvPr>
          <p:cNvPicPr>
            <a:picLocks noChangeAspect="1"/>
          </p:cNvPicPr>
          <p:nvPr/>
        </p:nvPicPr>
        <p:blipFill>
          <a:blip r:embed="rId4" cstate="print"/>
          <a:stretch>
            <a:fillRect/>
          </a:stretch>
        </p:blipFill>
        <p:spPr>
          <a:xfrm>
            <a:off x="838013" y="5672001"/>
            <a:ext cx="2137216" cy="750570"/>
          </a:xfrm>
          <a:prstGeom prst="rect">
            <a:avLst/>
          </a:prstGeom>
        </p:spPr>
      </p:pic>
    </p:spTree>
    <p:extLst>
      <p:ext uri="{BB962C8B-B14F-4D97-AF65-F5344CB8AC3E}">
        <p14:creationId xmlns=""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73749" y="3976158"/>
            <a:ext cx="3649703" cy="234858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4800" b="1" kern="1200" dirty="0" err="1">
                <a:solidFill>
                  <a:schemeClr val="tx1"/>
                </a:solidFill>
                <a:latin typeface="+mj-lt"/>
                <a:ea typeface="+mj-ea"/>
                <a:cs typeface="+mj-cs"/>
              </a:rPr>
              <a:t>Vai</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vari</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definēt</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terminu</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tikumīgs</a:t>
            </a:r>
            <a:r>
              <a:rPr lang="en-US" sz="4800" b="1" kern="1200" dirty="0">
                <a:solidFill>
                  <a:schemeClr val="tx1"/>
                </a:solidFill>
                <a:latin typeface="+mj-lt"/>
                <a:ea typeface="+mj-ea"/>
                <a:cs typeface="+mj-cs"/>
              </a:rPr>
              <a:t>”?</a:t>
            </a:r>
          </a:p>
        </p:txBody>
      </p:sp>
      <p:pic>
        <p:nvPicPr>
          <p:cNvPr id="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9121" r="2" b="9125"/>
          <a:stretch/>
        </p:blipFill>
        <p:spPr bwMode="auto">
          <a:xfrm>
            <a:off x="1022931" y="772968"/>
            <a:ext cx="1934599" cy="2108875"/>
          </a:xfrm>
          <a:prstGeom prst="rect">
            <a:avLst/>
          </a:prstGeom>
          <a:noFill/>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pic>
        <p:nvPicPr>
          <p:cNvPr id="3" name="Attēls 2">
            <a:extLst>
              <a:ext uri="{FF2B5EF4-FFF2-40B4-BE49-F238E27FC236}">
                <a16:creationId xmlns="" xmlns:a16="http://schemas.microsoft.com/office/drawing/2014/main" id="{4FBD8EF0-E1C7-439D-82D1-30514F6E4C1A}"/>
              </a:ext>
            </a:extLst>
          </p:cNvPr>
          <p:cNvPicPr>
            <a:picLocks noChangeAspect="1"/>
          </p:cNvPicPr>
          <p:nvPr/>
        </p:nvPicPr>
        <p:blipFill rotWithShape="1">
          <a:blip r:embed="rId4" cstate="print"/>
          <a:srcRect t="4327" r="-1" b="8860"/>
          <a:stretch/>
        </p:blipFill>
        <p:spPr>
          <a:xfrm>
            <a:off x="5936840" y="370320"/>
            <a:ext cx="5581409" cy="3325587"/>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p:nvSpPr>
        <p:spPr>
          <a:xfrm>
            <a:off x="4793019" y="3695907"/>
            <a:ext cx="6725232" cy="2628837"/>
          </a:xfrm>
          <a:prstGeom prst="rect">
            <a:avLst/>
          </a:prstGeom>
        </p:spPr>
        <p:txBody>
          <a:bodyPr vert="horz" lIns="91440" tIns="45720" rIns="91440" bIns="45720" rtlCol="0" anchor="ctr">
            <a:normAutofit fontScale="92500"/>
          </a:bodyPr>
          <a:lstStyle/>
          <a:p>
            <a:pPr marL="457200" indent="-228600">
              <a:lnSpc>
                <a:spcPct val="90000"/>
              </a:lnSpc>
              <a:spcAft>
                <a:spcPts val="600"/>
              </a:spcAft>
              <a:buFont typeface="Arial" panose="020B0604020202020204" pitchFamily="34" charset="0"/>
              <a:buChar char="•"/>
            </a:pPr>
            <a:r>
              <a:rPr lang="en-US" sz="2800" b="1" dirty="0" err="1"/>
              <a:t>Kāds</a:t>
            </a:r>
            <a:r>
              <a:rPr lang="en-US" sz="2800" b="1" dirty="0"/>
              <a:t> </a:t>
            </a:r>
            <a:r>
              <a:rPr lang="en-US" sz="2800" b="1" dirty="0" err="1"/>
              <a:t>ir</a:t>
            </a:r>
            <a:r>
              <a:rPr lang="en-US" sz="2800" b="1" dirty="0"/>
              <a:t> </a:t>
            </a:r>
            <a:r>
              <a:rPr lang="en-US" sz="2800" b="1" dirty="0" err="1"/>
              <a:t>tikumīgs</a:t>
            </a:r>
            <a:r>
              <a:rPr lang="en-US" sz="2800" b="1" dirty="0"/>
              <a:t> </a:t>
            </a:r>
            <a:r>
              <a:rPr lang="en-US" sz="2800" b="1" dirty="0" err="1"/>
              <a:t>cilvēks</a:t>
            </a:r>
            <a:r>
              <a:rPr lang="en-US" sz="2800" b="1" dirty="0"/>
              <a:t>?</a:t>
            </a:r>
          </a:p>
          <a:p>
            <a:pPr marL="457200" indent="-228600">
              <a:lnSpc>
                <a:spcPct val="90000"/>
              </a:lnSpc>
              <a:spcAft>
                <a:spcPts val="600"/>
              </a:spcAft>
              <a:buFont typeface="Arial" panose="020B0604020202020204" pitchFamily="34" charset="0"/>
              <a:buChar char="•"/>
            </a:pPr>
            <a:endParaRPr lang="en-US" sz="2800" b="1" dirty="0"/>
          </a:p>
          <a:p>
            <a:pPr marL="457200" indent="-228600">
              <a:lnSpc>
                <a:spcPct val="90000"/>
              </a:lnSpc>
              <a:spcAft>
                <a:spcPts val="600"/>
              </a:spcAft>
              <a:buFont typeface="Arial" panose="020B0604020202020204" pitchFamily="34" charset="0"/>
              <a:buChar char="•"/>
            </a:pPr>
            <a:r>
              <a:rPr lang="en-US" sz="2800" b="1" dirty="0" err="1"/>
              <a:t>Vai</a:t>
            </a:r>
            <a:r>
              <a:rPr lang="en-US" sz="2800" b="1" dirty="0"/>
              <a:t>, </a:t>
            </a:r>
            <a:r>
              <a:rPr lang="en-US" sz="2800" b="1" dirty="0" err="1"/>
              <a:t>tavuprāt</a:t>
            </a:r>
            <a:r>
              <a:rPr lang="en-US" sz="2800" b="1" dirty="0"/>
              <a:t>, </a:t>
            </a:r>
            <a:r>
              <a:rPr lang="en-US" sz="2800" b="1" dirty="0" err="1"/>
              <a:t>tikumību</a:t>
            </a:r>
            <a:r>
              <a:rPr lang="en-US" sz="2800" b="1" dirty="0"/>
              <a:t> var </a:t>
            </a:r>
            <a:r>
              <a:rPr lang="en-US" sz="2800" b="1" dirty="0" err="1"/>
              <a:t>apgūt</a:t>
            </a:r>
            <a:r>
              <a:rPr lang="en-US" sz="2800" b="1" dirty="0"/>
              <a:t> un </a:t>
            </a:r>
            <a:r>
              <a:rPr lang="en-US" sz="2800" b="1" dirty="0" err="1"/>
              <a:t>attīstīt</a:t>
            </a:r>
            <a:r>
              <a:rPr lang="en-US" sz="2800" b="1" dirty="0"/>
              <a:t>?</a:t>
            </a:r>
          </a:p>
          <a:p>
            <a:pPr marL="457200" indent="-228600">
              <a:lnSpc>
                <a:spcPct val="90000"/>
              </a:lnSpc>
              <a:spcAft>
                <a:spcPts val="600"/>
              </a:spcAft>
              <a:buFont typeface="Arial" panose="020B0604020202020204" pitchFamily="34" charset="0"/>
              <a:buChar char="•"/>
            </a:pPr>
            <a:endParaRPr lang="en-US" sz="2800" b="1" dirty="0"/>
          </a:p>
          <a:p>
            <a:pPr marL="457200" indent="-228600">
              <a:lnSpc>
                <a:spcPct val="90000"/>
              </a:lnSpc>
              <a:spcAft>
                <a:spcPts val="600"/>
              </a:spcAft>
              <a:buFont typeface="Arial" panose="020B0604020202020204" pitchFamily="34" charset="0"/>
              <a:buChar char="•"/>
            </a:pPr>
            <a:r>
              <a:rPr lang="en-US" sz="2800" b="1" dirty="0" err="1"/>
              <a:t>Vai</a:t>
            </a:r>
            <a:r>
              <a:rPr lang="en-US" sz="2800" b="1" dirty="0"/>
              <a:t> </a:t>
            </a:r>
            <a:r>
              <a:rPr lang="en-US" sz="2800" b="1" dirty="0" err="1"/>
              <a:t>cilvēks</a:t>
            </a:r>
            <a:r>
              <a:rPr lang="en-US" sz="2800" b="1" dirty="0"/>
              <a:t> var </a:t>
            </a:r>
            <a:r>
              <a:rPr lang="en-US" sz="2800" b="1" dirty="0" err="1"/>
              <a:t>kļūt</a:t>
            </a:r>
            <a:r>
              <a:rPr lang="en-US" sz="2800" b="1" dirty="0"/>
              <a:t> </a:t>
            </a:r>
            <a:r>
              <a:rPr lang="en-US" sz="2800" b="1" dirty="0" err="1"/>
              <a:t>laipns</a:t>
            </a:r>
            <a:r>
              <a:rPr lang="en-US" sz="2800" b="1" dirty="0"/>
              <a:t>, </a:t>
            </a:r>
            <a:r>
              <a:rPr lang="en-US" sz="2800" b="1" dirty="0" err="1"/>
              <a:t>dāsns</a:t>
            </a:r>
            <a:r>
              <a:rPr lang="en-US" sz="2800" b="1" dirty="0"/>
              <a:t>, </a:t>
            </a:r>
            <a:r>
              <a:rPr lang="en-US" sz="2800" b="1" dirty="0" err="1"/>
              <a:t>līdzjūtīgs</a:t>
            </a:r>
            <a:r>
              <a:rPr lang="en-US" sz="2800" b="1" dirty="0"/>
              <a:t> </a:t>
            </a:r>
            <a:r>
              <a:rPr lang="en-US" sz="2800" b="1" dirty="0" err="1"/>
              <a:t>utt</a:t>
            </a:r>
            <a:r>
              <a:rPr lang="en-US" sz="2800" b="1" dirty="0"/>
              <a:t>.?</a:t>
            </a:r>
          </a:p>
        </p:txBody>
      </p:sp>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1"/>
          <p:cNvSpPr>
            <a:spLocks noChangeArrowheads="1"/>
          </p:cNvSpPr>
          <p:nvPr/>
        </p:nvSpPr>
        <p:spPr bwMode="auto">
          <a:xfrm>
            <a:off x="838200" y="3865032"/>
            <a:ext cx="184731" cy="56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tabLst/>
            </a:pP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 xmlns:p14="http://schemas.microsoft.com/office/powerpoint/2010/main" val="84102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9" name="Rectangle 8"/>
          <p:cNvSpPr/>
          <p:nvPr/>
        </p:nvSpPr>
        <p:spPr>
          <a:xfrm>
            <a:off x="604404" y="843677"/>
            <a:ext cx="8546123" cy="4832092"/>
          </a:xfrm>
          <a:prstGeom prst="rect">
            <a:avLst/>
          </a:prstGeom>
        </p:spPr>
        <p:txBody>
          <a:bodyPr wrap="square" lIns="91440" tIns="45720" rIns="91440" bIns="45720" anchor="t">
            <a:spAutoFit/>
          </a:bodyPr>
          <a:lstStyle/>
          <a:p>
            <a:pPr marL="71755" marR="71755">
              <a:spcAft>
                <a:spcPts val="0"/>
              </a:spcAft>
            </a:pPr>
            <a:endParaRPr lang="en-GB" sz="2000" dirty="0">
              <a:latin typeface="Arial" panose="020B0604020202020204" pitchFamily="34" charset="0"/>
              <a:ea typeface="Arial" panose="020B0604020202020204" pitchFamily="34" charset="0"/>
            </a:endParaRPr>
          </a:p>
          <a:p>
            <a:r>
              <a:rPr lang="lv-LV" sz="2400" dirty="0"/>
              <a:t>Vai vari sniegt piemēru, kur vai kā tev izdevies attīstīt savu raksturu, kļūstot tikumīgākam?</a:t>
            </a:r>
          </a:p>
          <a:p>
            <a:endParaRPr lang="lv-LV" sz="2400" dirty="0"/>
          </a:p>
          <a:p>
            <a:r>
              <a:rPr lang="lv-LV" sz="2400" dirty="0"/>
              <a:t>Pārrunājiet savu pieredzi pāros vai visa klase kopā!</a:t>
            </a:r>
          </a:p>
          <a:p>
            <a:endParaRPr lang="lv-LV" sz="2400" dirty="0"/>
          </a:p>
          <a:p>
            <a:pPr algn="ctr"/>
            <a:r>
              <a:rPr lang="lv-LV" sz="2400" dirty="0"/>
              <a:t>***</a:t>
            </a:r>
          </a:p>
          <a:p>
            <a:endParaRPr lang="lv-LV" sz="2400" dirty="0"/>
          </a:p>
          <a:p>
            <a:r>
              <a:rPr lang="lv-LV" sz="2400" dirty="0"/>
              <a:t>Aristotelis uzskatīja, ka “mēs esam tas, ko mēs atkal un atkal darām”, tāpēc mums jāapgūst un jāizmanto tikumi, lai mēs kļūtu tikumīgāki.</a:t>
            </a:r>
          </a:p>
          <a:p>
            <a:r>
              <a:rPr lang="lv-LV" sz="2400" dirty="0"/>
              <a:t>Turpmākajās aktivitātēs izmantoti dažādi paņēmieni – mācīšanās no autoritātēm, morālās dilemmas un refleksijas iespējas.</a:t>
            </a:r>
          </a:p>
        </p:txBody>
      </p:sp>
      <p:pic>
        <p:nvPicPr>
          <p:cNvPr id="2" name="Picture 1"/>
          <p:cNvPicPr>
            <a:picLocks noChangeAspect="1"/>
          </p:cNvPicPr>
          <p:nvPr/>
        </p:nvPicPr>
        <p:blipFill>
          <a:blip r:embed="rId2" cstate="print"/>
          <a:stretch>
            <a:fillRect/>
          </a:stretch>
        </p:blipFill>
        <p:spPr>
          <a:xfrm>
            <a:off x="8982442" y="1856051"/>
            <a:ext cx="2605154" cy="2754190"/>
          </a:xfrm>
          <a:prstGeom prst="rect">
            <a:avLst/>
          </a:prstGeom>
        </p:spPr>
      </p:pic>
    </p:spTree>
    <p:extLst>
      <p:ext uri="{BB962C8B-B14F-4D97-AF65-F5344CB8AC3E}">
        <p14:creationId xmlns="" xmlns:p14="http://schemas.microsoft.com/office/powerpoint/2010/main" val="217134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8"/>
          <p:cNvSpPr/>
          <p:nvPr/>
        </p:nvSpPr>
        <p:spPr>
          <a:xfrm>
            <a:off x="842936" y="878100"/>
            <a:ext cx="4888164" cy="1938992"/>
          </a:xfrm>
          <a:prstGeom prst="rect">
            <a:avLst/>
          </a:prstGeom>
        </p:spPr>
        <p:txBody>
          <a:bodyPr wrap="square" lIns="91440" tIns="45720" rIns="91440" bIns="45720" anchor="t">
            <a:spAutoFit/>
          </a:bodyPr>
          <a:lstStyle/>
          <a:p>
            <a:r>
              <a:rPr lang="lv-LV" sz="2400" b="1" dirty="0"/>
              <a:t>Vai atpazīsti šos ietekmīgos cilvēkus, </a:t>
            </a:r>
            <a:br>
              <a:rPr lang="lv-LV" sz="2400" b="1" dirty="0"/>
            </a:br>
            <a:r>
              <a:rPr lang="lv-LV" sz="2400" b="1" dirty="0"/>
              <a:t>kurus var uzskatīt par autoritātēm?</a:t>
            </a:r>
          </a:p>
          <a:p>
            <a:endParaRPr lang="lv-LV" sz="2400" dirty="0"/>
          </a:p>
          <a:p>
            <a:r>
              <a:rPr lang="lv-LV" sz="2400" dirty="0"/>
              <a:t>Kā šie cilvēki varētu būt saistīti,</a:t>
            </a:r>
            <a:endParaRPr lang="lv-LV" sz="2400" dirty="0">
              <a:cs typeface="Calibri"/>
            </a:endParaRPr>
          </a:p>
          <a:p>
            <a:r>
              <a:rPr lang="lv-LV" sz="2400" dirty="0"/>
              <a:t>un kas tiem kopīgs?</a:t>
            </a:r>
          </a:p>
        </p:txBody>
      </p:sp>
      <p:sp>
        <p:nvSpPr>
          <p:cNvPr id="12" name="Rectangle 11"/>
          <p:cNvSpPr/>
          <p:nvPr/>
        </p:nvSpPr>
        <p:spPr>
          <a:xfrm>
            <a:off x="337806" y="3232399"/>
            <a:ext cx="7428155" cy="1938992"/>
          </a:xfrm>
          <a:prstGeom prst="rect">
            <a:avLst/>
          </a:prstGeom>
        </p:spPr>
        <p:txBody>
          <a:bodyPr wrap="square" lIns="91440" tIns="45720" rIns="91440" bIns="45720" anchor="t">
            <a:spAutoFit/>
          </a:bodyPr>
          <a:lstStyle/>
          <a:p>
            <a:endParaRPr lang="lv-LV" sz="2400" dirty="0"/>
          </a:p>
          <a:p>
            <a:r>
              <a:rPr lang="lv-LV" sz="2400" dirty="0"/>
              <a:t>Meklējot veidu, kā sevī attīstīt tikumus, mums jāsaprot, kā tie izpaužas reālajā dzīvē…</a:t>
            </a:r>
          </a:p>
          <a:p>
            <a:pPr lvl="1"/>
            <a:r>
              <a:rPr lang="lv-LV" sz="2400" dirty="0"/>
              <a:t>Vērojot cilvēkus-autoritātes, var ieraudzīt piemērus, kā tikumi izpaužas reālajā dzīvē!</a:t>
            </a:r>
            <a:endParaRPr lang="en-GB" sz="2400" dirty="0">
              <a:effectLst/>
              <a:ea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p:blipFill>
        <p:spPr bwMode="auto">
          <a:xfrm>
            <a:off x="6397177" y="1073361"/>
            <a:ext cx="2665198" cy="1783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1027" name="Picture 3" descr="Image result for mother teres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47120" y="2856412"/>
            <a:ext cx="2200440" cy="1734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1028" name="Picture 4" descr="Image result for gandhi"/>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34818" y="2858343"/>
            <a:ext cx="1413120" cy="21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p:blipFill>
        <p:spPr bwMode="auto">
          <a:xfrm>
            <a:off x="9039622" y="1122263"/>
            <a:ext cx="2746575" cy="1734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Tree>
    <p:extLst>
      <p:ext uri="{BB962C8B-B14F-4D97-AF65-F5344CB8AC3E}">
        <p14:creationId xmlns="" xmlns:p14="http://schemas.microsoft.com/office/powerpoint/2010/main" val="44671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B5AB693-7F8C-47B2-8864-82295AFB38CA}"/>
              </a:ext>
            </a:extLst>
          </p:cNvPr>
          <p:cNvSpPr>
            <a:spLocks noGrp="1"/>
          </p:cNvSpPr>
          <p:nvPr>
            <p:ph type="title"/>
          </p:nvPr>
        </p:nvSpPr>
        <p:spPr/>
        <p:txBody>
          <a:bodyPr/>
          <a:lstStyle/>
          <a:p>
            <a:r>
              <a:rPr lang="lv-LV" dirty="0"/>
              <a:t>2. aktivitāte. Morālās autoritātes</a:t>
            </a:r>
          </a:p>
        </p:txBody>
      </p:sp>
      <p:sp>
        <p:nvSpPr>
          <p:cNvPr id="4" name="AutoShape 2">
            <a:extLst>
              <a:ext uri="{FF2B5EF4-FFF2-40B4-BE49-F238E27FC236}">
                <a16:creationId xmlns="" xmlns:a16="http://schemas.microsoft.com/office/drawing/2014/main" id="{F22C795C-45AB-4001-AE0A-F4F8FD1D6DF5}"/>
              </a:ext>
            </a:extLst>
          </p:cNvPr>
          <p:cNvSpPr>
            <a:spLocks noChangeArrowheads="1"/>
          </p:cNvSpPr>
          <p:nvPr/>
        </p:nvSpPr>
        <p:spPr bwMode="auto">
          <a:xfrm>
            <a:off x="5000836" y="1866064"/>
            <a:ext cx="6564146" cy="3125872"/>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lv-LV" sz="2800" dirty="0">
                <a:solidFill>
                  <a:srgbClr val="000000"/>
                </a:solidFill>
                <a:latin typeface="Calibri"/>
                <a:cs typeface="Calibri"/>
              </a:rPr>
              <a:t>"</a:t>
            </a:r>
            <a:r>
              <a:rPr lang="lv-LV" sz="2800" b="0" i="0" u="none" strike="noStrike" baseline="0" dirty="0">
                <a:solidFill>
                  <a:srgbClr val="000000"/>
                </a:solidFill>
                <a:latin typeface="Calibri"/>
                <a:cs typeface="Calibri"/>
              </a:rPr>
              <a:t>Sēj domu</a:t>
            </a:r>
            <a:r>
              <a:rPr lang="lv-LV" sz="2800" dirty="0">
                <a:solidFill>
                  <a:srgbClr val="000000"/>
                </a:solidFill>
                <a:latin typeface="Calibri"/>
                <a:cs typeface="Calibri"/>
              </a:rPr>
              <a:t>,</a:t>
            </a:r>
            <a:r>
              <a:rPr lang="lv-LV" sz="2800" b="0" i="0" u="none" strike="noStrike" baseline="0" dirty="0">
                <a:solidFill>
                  <a:srgbClr val="000000"/>
                </a:solidFill>
                <a:latin typeface="Calibri"/>
                <a:cs typeface="Calibri"/>
              </a:rPr>
              <a:t> un tu pļausi darbību;</a:t>
            </a:r>
          </a:p>
          <a:p>
            <a:pPr algn="ctr"/>
            <a:r>
              <a:rPr lang="lv-LV" sz="2800" b="0" i="0" u="none" strike="noStrike" baseline="0" dirty="0">
                <a:solidFill>
                  <a:srgbClr val="000000"/>
                </a:solidFill>
                <a:latin typeface="Calibri" panose="020F0502020204030204" pitchFamily="34" charset="0"/>
              </a:rPr>
              <a:t>sēj darbību, un tu iegūsi ieradumu;</a:t>
            </a:r>
          </a:p>
          <a:p>
            <a:pPr algn="ctr"/>
            <a:r>
              <a:rPr lang="lv-LV" sz="2800" b="0" i="0" u="none" strike="noStrike" baseline="0" dirty="0">
                <a:solidFill>
                  <a:srgbClr val="000000"/>
                </a:solidFill>
                <a:latin typeface="Calibri"/>
                <a:cs typeface="Calibri"/>
              </a:rPr>
              <a:t>sēj ieradumu</a:t>
            </a:r>
            <a:r>
              <a:rPr lang="lv-LV" sz="2800" dirty="0">
                <a:solidFill>
                  <a:srgbClr val="000000"/>
                </a:solidFill>
                <a:latin typeface="Calibri"/>
                <a:cs typeface="Calibri"/>
              </a:rPr>
              <a:t>,</a:t>
            </a:r>
            <a:r>
              <a:rPr lang="lv-LV" sz="2800" b="0" i="0" u="none" strike="noStrike" baseline="0" dirty="0">
                <a:solidFill>
                  <a:srgbClr val="000000"/>
                </a:solidFill>
                <a:latin typeface="Calibri"/>
                <a:cs typeface="Calibri"/>
              </a:rPr>
              <a:t> un tu veido raksturu;</a:t>
            </a:r>
          </a:p>
          <a:p>
            <a:pPr algn="ctr"/>
            <a:r>
              <a:rPr lang="lv-LV" sz="2800" b="0" i="0" u="none" strike="noStrike" baseline="0" dirty="0">
                <a:solidFill>
                  <a:srgbClr val="000000"/>
                </a:solidFill>
                <a:latin typeface="Calibri"/>
                <a:cs typeface="Calibri"/>
              </a:rPr>
              <a:t>sēj raksturu, un tu pļausi likteni</a:t>
            </a:r>
            <a:r>
              <a:rPr lang="lv-LV" sz="2800" dirty="0">
                <a:solidFill>
                  <a:srgbClr val="000000"/>
                </a:solidFill>
                <a:latin typeface="Calibri"/>
                <a:cs typeface="Calibri"/>
              </a:rPr>
              <a:t>." </a:t>
            </a:r>
            <a:endParaRPr lang="lv-LV" sz="2800" b="0" i="0" u="none" strike="noStrike" baseline="0" dirty="0">
              <a:solidFill>
                <a:srgbClr val="000000"/>
              </a:solidFill>
              <a:latin typeface="Calibri" panose="020F0502020204030204" pitchFamily="34" charset="0"/>
              <a:cs typeface="Calibri"/>
            </a:endParaRPr>
          </a:p>
          <a:p>
            <a:pPr algn="ctr"/>
            <a:r>
              <a:rPr lang="lv-LV" sz="2800" i="1" dirty="0">
                <a:solidFill>
                  <a:srgbClr val="000000"/>
                </a:solidFill>
                <a:latin typeface="Calibri"/>
                <a:cs typeface="Calibri"/>
              </a:rPr>
              <a:t>(</a:t>
            </a:r>
            <a:r>
              <a:rPr lang="lv-LV" sz="2800" b="0" i="1" u="none" strike="noStrike" baseline="0" dirty="0">
                <a:solidFill>
                  <a:srgbClr val="000000"/>
                </a:solidFill>
                <a:latin typeface="Calibri"/>
                <a:cs typeface="Calibri"/>
              </a:rPr>
              <a:t>Ralfs </a:t>
            </a:r>
            <a:r>
              <a:rPr lang="lv-LV" sz="2800" b="0" i="1" u="none" strike="noStrike" baseline="0" dirty="0" err="1">
                <a:solidFill>
                  <a:srgbClr val="000000"/>
                </a:solidFill>
                <a:latin typeface="Calibri"/>
                <a:cs typeface="Calibri"/>
              </a:rPr>
              <a:t>Valdo</a:t>
            </a:r>
            <a:r>
              <a:rPr lang="lv-LV" sz="2800" b="0" i="1" u="none" strike="noStrike" baseline="0" dirty="0">
                <a:solidFill>
                  <a:srgbClr val="000000"/>
                </a:solidFill>
                <a:latin typeface="Calibri"/>
                <a:cs typeface="Calibri"/>
              </a:rPr>
              <a:t> Emersons</a:t>
            </a:r>
            <a:r>
              <a:rPr lang="lv-LV" sz="2800" i="1" dirty="0">
                <a:solidFill>
                  <a:srgbClr val="000000"/>
                </a:solidFill>
                <a:latin typeface="Calibri"/>
                <a:cs typeface="Calibri"/>
              </a:rPr>
              <a:t>)</a:t>
            </a:r>
            <a:endParaRPr lang="lv-LV" sz="2800" i="1" dirty="0"/>
          </a:p>
        </p:txBody>
      </p:sp>
      <p:sp>
        <p:nvSpPr>
          <p:cNvPr id="6" name="TextBox 5">
            <a:extLst>
              <a:ext uri="{FF2B5EF4-FFF2-40B4-BE49-F238E27FC236}">
                <a16:creationId xmlns="" xmlns:a16="http://schemas.microsoft.com/office/drawing/2014/main" id="{CD5BEE60-41EE-496A-80BD-6BDD8794B370}"/>
              </a:ext>
            </a:extLst>
          </p:cNvPr>
          <p:cNvSpPr txBox="1"/>
          <p:nvPr/>
        </p:nvSpPr>
        <p:spPr>
          <a:xfrm>
            <a:off x="627018" y="2338080"/>
            <a:ext cx="3402874" cy="1820242"/>
          </a:xfrm>
          <a:prstGeom prst="rect">
            <a:avLst/>
          </a:prstGeom>
          <a:noFill/>
        </p:spPr>
        <p:txBody>
          <a:bodyPr wrap="square" lIns="91440" tIns="45720" rIns="91440" bIns="45720" anchor="t">
            <a:spAutoFit/>
          </a:bodyPr>
          <a:lstStyle/>
          <a:p>
            <a:pPr marL="342900" lvl="0" indent="-342900">
              <a:lnSpc>
                <a:spcPct val="115000"/>
              </a:lnSpc>
              <a:spcAft>
                <a:spcPts val="600"/>
              </a:spcAft>
              <a:buFont typeface="Calibri" panose="020F0502020204030204" pitchFamily="34" charset="0"/>
              <a:buChar char="-"/>
            </a:pPr>
            <a:r>
              <a:rPr lang="lv-LV" sz="1800" dirty="0">
                <a:effectLst/>
                <a:latin typeface="Calibri" panose="020F0502020204030204" pitchFamily="34" charset="0"/>
                <a:ea typeface="Calibri" panose="020F0502020204030204" pitchFamily="34" charset="0"/>
                <a:cs typeface="Times New Roman" panose="02020603050405020304" pitchFamily="18" charset="0"/>
              </a:rPr>
              <a:t>Ko, tavuprāt, nozīmē šis citāts? </a:t>
            </a:r>
          </a:p>
          <a:p>
            <a:pPr marL="342900" lvl="0" indent="-342900">
              <a:lnSpc>
                <a:spcPct val="115000"/>
              </a:lnSpc>
              <a:spcAft>
                <a:spcPts val="600"/>
              </a:spcAft>
              <a:buFont typeface="Calibri" panose="020F0502020204030204" pitchFamily="34" charset="0"/>
              <a:buChar char="-"/>
            </a:pPr>
            <a:r>
              <a:rPr lang="lv-LV" sz="1800" dirty="0">
                <a:effectLst/>
                <a:latin typeface="Calibri" panose="020F0502020204030204" pitchFamily="34" charset="0"/>
                <a:ea typeface="Calibri" panose="020F0502020204030204" pitchFamily="34" charset="0"/>
                <a:cs typeface="Times New Roman" panose="02020603050405020304" pitchFamily="18" charset="0"/>
              </a:rPr>
              <a:t>Kā tas var ietekmēt tavu dzīvi?</a:t>
            </a:r>
          </a:p>
          <a:p>
            <a:pPr marL="342900" indent="-342900">
              <a:lnSpc>
                <a:spcPct val="115000"/>
              </a:lnSpc>
              <a:spcAft>
                <a:spcPts val="600"/>
              </a:spcAft>
              <a:buFont typeface="Calibri" panose="020F0502020204030204" pitchFamily="34" charset="0"/>
              <a:buChar char="-"/>
            </a:pPr>
            <a:r>
              <a:rPr lang="lv-LV" sz="1800" dirty="0">
                <a:effectLst/>
                <a:latin typeface="Calibri"/>
                <a:ea typeface="Calibri" panose="020F0502020204030204" pitchFamily="34" charset="0"/>
                <a:cs typeface="Times New Roman"/>
              </a:rPr>
              <a:t>Vai varat iedomāties kādus </a:t>
            </a:r>
            <a:r>
              <a:rPr lang="lv-LV" dirty="0">
                <a:latin typeface="Calibri"/>
                <a:ea typeface="Calibri" panose="020F0502020204030204" pitchFamily="34" charset="0"/>
                <a:cs typeface="Times New Roman"/>
              </a:rPr>
              <a:t>pazīstamus cilvēkus</a:t>
            </a:r>
            <a:r>
              <a:rPr lang="lv-LV" sz="1800" dirty="0">
                <a:effectLst/>
                <a:latin typeface="Calibri"/>
                <a:ea typeface="Calibri" panose="020F0502020204030204" pitchFamily="34" charset="0"/>
                <a:cs typeface="Times New Roman"/>
              </a:rPr>
              <a:t>, kuri ir praktizējuši šo ideju?</a:t>
            </a:r>
            <a:r>
              <a:rPr lang="lv-LV" dirty="0">
                <a:latin typeface="Calibri"/>
                <a:ea typeface="Calibri" panose="020F0502020204030204" pitchFamily="34" charset="0"/>
                <a:cs typeface="Times New Roman"/>
              </a:rPr>
              <a:t> </a:t>
            </a:r>
            <a:endParaRPr lang="lv-LV" sz="1800" dirty="0">
              <a:effectLst/>
              <a:latin typeface="Calibri"/>
              <a:ea typeface="Calibri" panose="020F0502020204030204" pitchFamily="34" charset="0"/>
              <a:cs typeface="Times New Roman" panose="02020603050405020304" pitchFamily="18" charset="0"/>
            </a:endParaRPr>
          </a:p>
        </p:txBody>
      </p:sp>
      <p:pic>
        <p:nvPicPr>
          <p:cNvPr id="7" name="Attēls 6" descr="Attēls, kurā ir ritenis&#10;&#10;Apraksts ģenerēts automātiski">
            <a:extLst>
              <a:ext uri="{FF2B5EF4-FFF2-40B4-BE49-F238E27FC236}">
                <a16:creationId xmlns="" xmlns:a16="http://schemas.microsoft.com/office/drawing/2014/main" id="{93ABFAD6-6F6D-4DED-9DF5-2AE84778559B}"/>
              </a:ext>
            </a:extLst>
          </p:cNvPr>
          <p:cNvPicPr>
            <a:picLocks noChangeAspect="1"/>
          </p:cNvPicPr>
          <p:nvPr/>
        </p:nvPicPr>
        <p:blipFill>
          <a:blip r:embed="rId2" cstate="print"/>
          <a:stretch>
            <a:fillRect/>
          </a:stretch>
        </p:blipFill>
        <p:spPr>
          <a:xfrm>
            <a:off x="2933443" y="4805715"/>
            <a:ext cx="1492501" cy="1796798"/>
          </a:xfrm>
          <a:prstGeom prst="rect">
            <a:avLst/>
          </a:prstGeom>
        </p:spPr>
      </p:pic>
    </p:spTree>
    <p:extLst>
      <p:ext uri="{BB962C8B-B14F-4D97-AF65-F5344CB8AC3E}">
        <p14:creationId xmlns="" xmlns:p14="http://schemas.microsoft.com/office/powerpoint/2010/main" val="390803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18949" y="1498856"/>
            <a:ext cx="7303715"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lv-LV" sz="2800" dirty="0"/>
              <a:t>Iztēlojies kādu cilvēku-autoritāti – tā var būt kāda slavenība vai cilvēks, ko tu pazīsti! </a:t>
            </a:r>
          </a:p>
          <a:p>
            <a:pPr lvl="0" eaLnBrk="0" fontAlgn="base" hangingPunct="0">
              <a:spcBef>
                <a:spcPct val="0"/>
              </a:spcBef>
              <a:spcAft>
                <a:spcPct val="0"/>
              </a:spcAft>
            </a:pPr>
            <a:endParaRPr lang="lv-LV" sz="2800" dirty="0"/>
          </a:p>
          <a:p>
            <a:pPr lvl="0" eaLnBrk="0" fontAlgn="base" hangingPunct="0">
              <a:spcBef>
                <a:spcPct val="0"/>
              </a:spcBef>
              <a:spcAft>
                <a:spcPct val="0"/>
              </a:spcAft>
            </a:pPr>
            <a:r>
              <a:rPr lang="lv-LV" sz="2800" dirty="0"/>
              <a:t>Izveido šī cilvēka īsu aprakstu, parādot tikumus, ko tu šajā cilvēkā cieni un novērtē!</a:t>
            </a:r>
            <a:endParaRPr kumimoji="0" lang="en-GB" altLang="en-US" sz="2800" b="0" i="0" u="none" strike="noStrike" cap="none" normalizeH="0" baseline="0" dirty="0">
              <a:ln>
                <a:noFill/>
              </a:ln>
              <a:solidFill>
                <a:schemeClr val="tx1"/>
              </a:solidFill>
              <a:effectLst/>
            </a:endParaRPr>
          </a:p>
        </p:txBody>
      </p:sp>
      <p:pic>
        <p:nvPicPr>
          <p:cNvPr id="9" name="Picture 8"/>
          <p:cNvPicPr>
            <a:picLocks noChangeAspect="1"/>
          </p:cNvPicPr>
          <p:nvPr/>
        </p:nvPicPr>
        <p:blipFill>
          <a:blip r:embed="rId2" cstate="print"/>
          <a:stretch>
            <a:fillRect/>
          </a:stretch>
        </p:blipFill>
        <p:spPr>
          <a:xfrm rot="524691">
            <a:off x="8843669" y="1565098"/>
            <a:ext cx="2195859" cy="3755048"/>
          </a:xfrm>
          <a:prstGeom prst="rect">
            <a:avLst/>
          </a:prstGeom>
          <a:ln>
            <a:noFill/>
          </a:ln>
          <a:effectLst>
            <a:softEdge rad="112500"/>
          </a:effectLst>
        </p:spPr>
      </p:pic>
      <p:pic>
        <p:nvPicPr>
          <p:cNvPr id="10" name="Picture 9"/>
          <p:cNvPicPr>
            <a:picLocks noChangeAspect="1"/>
          </p:cNvPicPr>
          <p:nvPr/>
        </p:nvPicPr>
        <p:blipFill>
          <a:blip r:embed="rId3" cstate="print"/>
          <a:stretch>
            <a:fillRect/>
          </a:stretch>
        </p:blipFill>
        <p:spPr>
          <a:xfrm rot="391244">
            <a:off x="4597398" y="4300905"/>
            <a:ext cx="2840705" cy="1894901"/>
          </a:xfrm>
          <a:prstGeom prst="rect">
            <a:avLst/>
          </a:prstGeom>
        </p:spPr>
      </p:pic>
    </p:spTree>
    <p:extLst>
      <p:ext uri="{BB962C8B-B14F-4D97-AF65-F5344CB8AC3E}">
        <p14:creationId xmlns="" xmlns:p14="http://schemas.microsoft.com/office/powerpoint/2010/main" val="107645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6" y="1801985"/>
            <a:ext cx="7036778" cy="3416320"/>
          </a:xfrm>
          <a:prstGeom prst="rect">
            <a:avLst/>
          </a:prstGeom>
        </p:spPr>
        <p:txBody>
          <a:bodyPr wrap="square" lIns="91440" tIns="45720" rIns="91440" bIns="45720" anchor="t">
            <a:spAutoFit/>
          </a:bodyPr>
          <a:lstStyle/>
          <a:p>
            <a:pPr marL="71755" marR="71755"/>
            <a:r>
              <a:rPr lang="lv-LV" sz="2400" dirty="0"/>
              <a:t>Apgūstot jaunas prasmes, ir svarīgi izvērtēt, kā mums sokas – ko mēs jau protam un kas vēl jādara.</a:t>
            </a:r>
            <a:endParaRPr lang="lv-LV" sz="2400" dirty="0">
              <a:cs typeface="Calibri"/>
            </a:endParaRPr>
          </a:p>
          <a:p>
            <a:pPr marL="71755" marR="71755">
              <a:spcAft>
                <a:spcPts val="0"/>
              </a:spcAft>
            </a:pPr>
            <a:endParaRPr lang="lv-LV" sz="2400" dirty="0">
              <a:ea typeface="Arial" panose="020B0604020202020204" pitchFamily="34" charset="0"/>
            </a:endParaRPr>
          </a:p>
          <a:p>
            <a:r>
              <a:rPr lang="lv-LV" sz="2400" dirty="0"/>
              <a:t>Izmanto vairoga shēmu un pārdomā:</a:t>
            </a:r>
          </a:p>
          <a:p>
            <a:endParaRPr lang="lv-LV" sz="2400" dirty="0"/>
          </a:p>
          <a:p>
            <a:pPr marL="457200" indent="-457200">
              <a:buFont typeface="Arial" pitchFamily="34" charset="0"/>
              <a:buChar char="•"/>
            </a:pPr>
            <a:r>
              <a:rPr lang="lv-LV" sz="2400" dirty="0"/>
              <a:t>Kuri tikumi tev piemīt?</a:t>
            </a:r>
            <a:endParaRPr lang="lv-LV" sz="2400" dirty="0">
              <a:cs typeface="Calibri"/>
            </a:endParaRPr>
          </a:p>
          <a:p>
            <a:pPr marL="457200" indent="-457200">
              <a:buFont typeface="Arial" pitchFamily="34" charset="0"/>
              <a:buChar char="•"/>
            </a:pPr>
            <a:r>
              <a:rPr lang="lv-LV" sz="2400" dirty="0"/>
              <a:t>Kuri tikumi tev vēl jāattīsta?</a:t>
            </a:r>
            <a:endParaRPr lang="lv-LV" sz="2400" dirty="0">
              <a:cs typeface="Calibri"/>
            </a:endParaRPr>
          </a:p>
          <a:p>
            <a:pPr marL="457200" indent="-457200">
              <a:buFont typeface="Arial" pitchFamily="34" charset="0"/>
              <a:buChar char="•"/>
            </a:pPr>
            <a:r>
              <a:rPr lang="lv-LV" sz="2400" dirty="0"/>
              <a:t>Kā šie tikumi izpaužas?</a:t>
            </a:r>
            <a:endParaRPr lang="lv-LV" sz="2400" dirty="0">
              <a:cs typeface="Calibri" panose="020F0502020204030204"/>
            </a:endParaRPr>
          </a:p>
          <a:p>
            <a:pPr marL="457200" indent="-457200">
              <a:buFont typeface="Arial" pitchFamily="34" charset="0"/>
              <a:buChar char="•"/>
            </a:pPr>
            <a:r>
              <a:rPr lang="lv-LV" sz="2400" dirty="0"/>
              <a:t>Kā tu šos tikumus attīstīsi?</a:t>
            </a:r>
            <a:endParaRPr lang="lv-LV" sz="2400" dirty="0">
              <a:cs typeface="Calibri" panose="020F0502020204030204"/>
            </a:endParaRPr>
          </a:p>
        </p:txBody>
      </p:sp>
      <p:pic>
        <p:nvPicPr>
          <p:cNvPr id="8" name="Picture 7"/>
          <p:cNvPicPr/>
          <p:nvPr/>
        </p:nvPicPr>
        <p:blipFill>
          <a:blip r:embed="rId2" cstate="print">
            <a:extLst>
              <a:ext uri="{28A0092B-C50C-407E-A947-70E740481C1C}">
                <a14:useLocalDpi xmlns="" xmlns:a14="http://schemas.microsoft.com/office/drawing/2010/main" val="0"/>
              </a:ext>
            </a:extLst>
          </a:blip>
          <a:srcRect/>
          <a:stretch/>
        </p:blipFill>
        <p:spPr>
          <a:xfrm>
            <a:off x="7973418" y="1960422"/>
            <a:ext cx="3986172" cy="3971022"/>
          </a:xfrm>
          <a:prstGeom prst="rect">
            <a:avLst/>
          </a:prstGeom>
        </p:spPr>
      </p:pic>
    </p:spTree>
    <p:extLst>
      <p:ext uri="{BB962C8B-B14F-4D97-AF65-F5344CB8AC3E}">
        <p14:creationId xmlns="" xmlns:p14="http://schemas.microsoft.com/office/powerpoint/2010/main" val="21936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8" name="Rectangle 7"/>
          <p:cNvSpPr/>
          <p:nvPr/>
        </p:nvSpPr>
        <p:spPr>
          <a:xfrm>
            <a:off x="765551" y="1001088"/>
            <a:ext cx="10660898" cy="3031599"/>
          </a:xfrm>
          <a:prstGeom prst="rect">
            <a:avLst/>
          </a:prstGeom>
        </p:spPr>
        <p:txBody>
          <a:bodyPr wrap="square" lIns="91440" tIns="45720" rIns="91440" bIns="45720" anchor="t">
            <a:spAutoFit/>
          </a:bodyPr>
          <a:lstStyle/>
          <a:p>
            <a:pPr marL="71755" marR="71755" algn="just"/>
            <a:r>
              <a:rPr lang="lv-LV" sz="2400" dirty="0"/>
              <a:t>Ir svarīgi arī saprast, kā rīkoties sarežģītās situācijās.</a:t>
            </a:r>
          </a:p>
          <a:p>
            <a:pPr marL="528955" marR="71755" lvl="1" algn="just"/>
            <a:r>
              <a:rPr lang="lv-LV" sz="2400" dirty="0"/>
              <a:t>Tev var vajadzēt vairāk nekā vienu tikumu, un tev var būt jāizlemj, kuru tikumu izmantot!</a:t>
            </a:r>
          </a:p>
          <a:p>
            <a:pPr marL="71755" marR="71755" algn="just"/>
            <a:r>
              <a:rPr lang="lv-LV" sz="2400" dirty="0"/>
              <a:t>Aristotelis šo prasmi sauca par </a:t>
            </a:r>
            <a:r>
              <a:rPr lang="lv-LV" sz="2400" b="1" dirty="0"/>
              <a:t>praktisko gudrību</a:t>
            </a:r>
            <a:r>
              <a:rPr lang="lv-LV" sz="2400" dirty="0"/>
              <a:t>. Mēs to apgūsim, aplūkojot morālās dilemmas – sarežģītas situācijas, ar kurām mēs varētu saskarties reālajā dzīvē.</a:t>
            </a:r>
          </a:p>
          <a:p>
            <a:pPr marL="71755" marR="71755">
              <a:spcAft>
                <a:spcPts val="0"/>
              </a:spcAft>
            </a:pPr>
            <a:endParaRPr lang="en-GB" sz="2400" dirty="0">
              <a:ea typeface="Arial" panose="020B0604020202020204" pitchFamily="34" charset="0"/>
            </a:endParaRPr>
          </a:p>
          <a:p>
            <a:pPr marL="71755" marR="71755">
              <a:spcAft>
                <a:spcPts val="0"/>
              </a:spcAft>
            </a:pPr>
            <a:endParaRPr lang="en-GB" sz="2300" dirty="0">
              <a:ea typeface="Arial" panose="020B0604020202020204" pitchFamily="34" charset="0"/>
            </a:endParaRPr>
          </a:p>
        </p:txBody>
      </p:sp>
      <p:sp>
        <p:nvSpPr>
          <p:cNvPr id="10" name="Rectangle 9"/>
          <p:cNvSpPr/>
          <p:nvPr/>
        </p:nvSpPr>
        <p:spPr>
          <a:xfrm>
            <a:off x="765551" y="3502529"/>
            <a:ext cx="7372097" cy="2369880"/>
          </a:xfrm>
          <a:prstGeom prst="rect">
            <a:avLst/>
          </a:prstGeom>
        </p:spPr>
        <p:txBody>
          <a:bodyPr wrap="square" lIns="91440" tIns="45720" rIns="91440" bIns="45720" anchor="t">
            <a:spAutoFit/>
          </a:bodyPr>
          <a:lstStyle/>
          <a:p>
            <a:r>
              <a:rPr kumimoji="0" lang="lv-LV" sz="2800" b="0" i="0" u="none" strike="noStrike" kern="1200" cap="none" spc="0" normalizeH="0" baseline="0" noProof="0" dirty="0">
                <a:ln>
                  <a:noFill/>
                </a:ln>
                <a:solidFill>
                  <a:prstClr val="black"/>
                </a:solidFill>
                <a:effectLst/>
                <a:uLnTx/>
                <a:uFillTx/>
                <a:latin typeface="Calibri"/>
                <a:ea typeface="+mn-ea"/>
                <a:cs typeface="+mn-cs"/>
              </a:rPr>
              <a:t>Redzot morālo dilemma, ir jāpārdomā:</a:t>
            </a:r>
          </a:p>
          <a:p>
            <a:pPr marL="342900" indent="-342900">
              <a:buFont typeface="Arial" panose="020B0604020202020204" pitchFamily="34" charset="0"/>
              <a:buChar char="•"/>
            </a:pPr>
            <a:r>
              <a:rPr lang="lv-LV" sz="2400" dirty="0"/>
              <a:t>Kur saskati problēmu?</a:t>
            </a:r>
            <a:endParaRPr lang="lv-LV" sz="2400" dirty="0">
              <a:cs typeface="Calibri"/>
            </a:endParaRPr>
          </a:p>
          <a:p>
            <a:pPr marL="342900" indent="-342900">
              <a:buFont typeface="Arial" panose="020B0604020202020204" pitchFamily="34" charset="0"/>
              <a:buChar char="•"/>
            </a:pPr>
            <a:r>
              <a:rPr lang="lv-LV" sz="2400" dirty="0"/>
              <a:t>Kuri tikumi var būt vajadzīgi?</a:t>
            </a:r>
          </a:p>
          <a:p>
            <a:pPr marL="342900" indent="-342900">
              <a:buFont typeface="Arial" panose="020B0604020202020204" pitchFamily="34" charset="0"/>
              <a:buChar char="•"/>
            </a:pPr>
            <a:r>
              <a:rPr lang="lv-LV" sz="2400" dirty="0"/>
              <a:t>Vai ir kādi tikumi, kas savstarpēji pretdarbojas?</a:t>
            </a:r>
          </a:p>
          <a:p>
            <a:pPr marL="342900" indent="-342900">
              <a:buFont typeface="Arial" panose="020B0604020202020204" pitchFamily="34" charset="0"/>
              <a:buChar char="•"/>
            </a:pPr>
            <a:r>
              <a:rPr lang="lv-LV" sz="2400" dirty="0"/>
              <a:t>Kāda ir saprātīga rīcība?</a:t>
            </a:r>
          </a:p>
          <a:p>
            <a:pPr marL="342900" indent="-342900">
              <a:buFont typeface="Arial" panose="020B0604020202020204" pitchFamily="34" charset="0"/>
              <a:buChar char="•"/>
            </a:pPr>
            <a:r>
              <a:rPr lang="lv-LV" sz="2400" dirty="0"/>
              <a:t>Vai šai situācijai ir vairāk par vienu risinājumu?</a:t>
            </a:r>
          </a:p>
        </p:txBody>
      </p:sp>
      <p:pic>
        <p:nvPicPr>
          <p:cNvPr id="2" name="Attēls 1">
            <a:extLst>
              <a:ext uri="{FF2B5EF4-FFF2-40B4-BE49-F238E27FC236}">
                <a16:creationId xmlns="" xmlns:a16="http://schemas.microsoft.com/office/drawing/2014/main" id="{EB202E8D-8BB3-4FE9-A861-BD5B1B804289}"/>
              </a:ext>
            </a:extLst>
          </p:cNvPr>
          <p:cNvPicPr>
            <a:picLocks noChangeAspect="1"/>
          </p:cNvPicPr>
          <p:nvPr/>
        </p:nvPicPr>
        <p:blipFill>
          <a:blip r:embed="rId3" cstate="print"/>
          <a:stretch>
            <a:fillRect/>
          </a:stretch>
        </p:blipFill>
        <p:spPr>
          <a:xfrm>
            <a:off x="7445196" y="3365176"/>
            <a:ext cx="3949800" cy="2369880"/>
          </a:xfrm>
          <a:prstGeom prst="rect">
            <a:avLst/>
          </a:prstGeom>
          <a:ln>
            <a:noFill/>
          </a:ln>
          <a:effectLst>
            <a:softEdge rad="112500"/>
          </a:effectLst>
        </p:spPr>
      </p:pic>
    </p:spTree>
    <p:extLst>
      <p:ext uri="{BB962C8B-B14F-4D97-AF65-F5344CB8AC3E}">
        <p14:creationId xmlns="" xmlns:p14="http://schemas.microsoft.com/office/powerpoint/2010/main" val="399380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16254" y="2495207"/>
            <a:ext cx="4285997" cy="2246769"/>
          </a:xfrm>
          <a:prstGeom prst="rect">
            <a:avLst/>
          </a:prstGeom>
        </p:spPr>
        <p:txBody>
          <a:bodyPr wrap="square" lIns="91440" tIns="45720" rIns="91440" bIns="45720" anchor="t">
            <a:spAutoFit/>
          </a:bodyPr>
          <a:lstStyle/>
          <a:p>
            <a:pPr marL="457200" indent="-457200">
              <a:buFont typeface="Arial" pitchFamily="34" charset="0"/>
              <a:buChar char="•"/>
            </a:pPr>
            <a:r>
              <a:rPr lang="lv-LV" sz="2000" dirty="0"/>
              <a:t>Kur saskati problēmu?</a:t>
            </a:r>
          </a:p>
          <a:p>
            <a:pPr marL="457200" indent="-457200">
              <a:buFont typeface="Arial" pitchFamily="34" charset="0"/>
              <a:buChar char="•"/>
            </a:pPr>
            <a:r>
              <a:rPr lang="lv-LV" sz="2000" dirty="0"/>
              <a:t>Kuri tikumi var būt vajadzīgi?</a:t>
            </a:r>
          </a:p>
          <a:p>
            <a:pPr marL="457200" indent="-457200">
              <a:buFont typeface="Arial" pitchFamily="34" charset="0"/>
              <a:buChar char="•"/>
            </a:pPr>
            <a:r>
              <a:rPr lang="lv-LV" sz="2000" dirty="0"/>
              <a:t>Vai ir kādi tikumi, kas savstarpēji pretdarbojas?</a:t>
            </a:r>
          </a:p>
          <a:p>
            <a:pPr marL="457200" indent="-457200">
              <a:buFont typeface="Arial" pitchFamily="34" charset="0"/>
              <a:buChar char="•"/>
            </a:pPr>
            <a:r>
              <a:rPr lang="lv-LV" sz="2000" dirty="0"/>
              <a:t>Kāda ir saprātīga rīcība?</a:t>
            </a:r>
          </a:p>
          <a:p>
            <a:pPr marL="457200" indent="-457200">
              <a:buFont typeface="Arial" pitchFamily="34" charset="0"/>
              <a:buChar char="•"/>
            </a:pPr>
            <a:r>
              <a:rPr lang="lv-LV" sz="2000" dirty="0"/>
              <a:t>Vai šai situācijai ir vairāk par vienu risinājumu?</a:t>
            </a:r>
          </a:p>
        </p:txBody>
      </p:sp>
      <p:sp>
        <p:nvSpPr>
          <p:cNvPr id="9" name="AutoShape 2"/>
          <p:cNvSpPr>
            <a:spLocks noChangeArrowheads="1"/>
          </p:cNvSpPr>
          <p:nvPr/>
        </p:nvSpPr>
        <p:spPr bwMode="auto">
          <a:xfrm>
            <a:off x="946925" y="683283"/>
            <a:ext cx="5671225" cy="3863356"/>
          </a:xfrm>
          <a:prstGeom prst="cloudCallout">
            <a:avLst>
              <a:gd name="adj1" fmla="val -50561"/>
              <a:gd name="adj2" fmla="val 59404"/>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000" dirty="0"/>
              <a:t>Trīs Deivida klasesbiedri izveidojuši aizskarošu tīmekļa vietni par skolēniem un skolotājiem. Direktors grib zināt, kurš to izdarīja, un Deivids ir vienīgais, kurš zina patiesību. Vai viņam būtu jāmelo direktoram vai jānodod klasesbiedri? </a:t>
            </a:r>
          </a:p>
        </p:txBody>
      </p:sp>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5073"/>
          <a:stretch>
            <a:fillRect/>
          </a:stretch>
        </p:blipFill>
        <p:spPr bwMode="auto">
          <a:xfrm rot="-1236356">
            <a:off x="218357" y="5277208"/>
            <a:ext cx="893763" cy="140335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pic>
      <p:sp>
        <p:nvSpPr>
          <p:cNvPr id="10" name="Rectangle 9"/>
          <p:cNvSpPr/>
          <p:nvPr/>
        </p:nvSpPr>
        <p:spPr>
          <a:xfrm>
            <a:off x="2150773" y="5164824"/>
            <a:ext cx="9272788" cy="1200329"/>
          </a:xfrm>
          <a:prstGeom prst="rect">
            <a:avLst/>
          </a:prstGeom>
        </p:spPr>
        <p:txBody>
          <a:bodyPr wrap="square" lIns="91440" tIns="45720" rIns="91440" bIns="45720" anchor="t">
            <a:spAutoFit/>
          </a:bodyPr>
          <a:lstStyle/>
          <a:p>
            <a:r>
              <a:rPr lang="lv-LV" sz="2400" b="1" dirty="0"/>
              <a:t>Vai vari iedomāties kādu situāciju, kad pats piedzīvoji morālu dilemmu?</a:t>
            </a:r>
          </a:p>
          <a:p>
            <a:pPr marL="342900" indent="-342900">
              <a:buFont typeface="Arial" pitchFamily="34" charset="0"/>
              <a:buChar char="•"/>
            </a:pPr>
            <a:r>
              <a:rPr lang="lv-LV" sz="2400" dirty="0"/>
              <a:t>Kas notika, un kā tu rīkojies?</a:t>
            </a:r>
            <a:endParaRPr lang="lv-LV" sz="2400" dirty="0">
              <a:cs typeface="Calibri"/>
            </a:endParaRPr>
          </a:p>
          <a:p>
            <a:pPr marL="342900" indent="-342900">
              <a:buFont typeface="Arial" pitchFamily="34" charset="0"/>
              <a:buChar char="•"/>
            </a:pPr>
            <a:r>
              <a:rPr lang="lv-LV" sz="2400" dirty="0"/>
              <a:t>Vai nākamreiz tu rīkotos citādi?</a:t>
            </a:r>
          </a:p>
        </p:txBody>
      </p:sp>
      <p:sp>
        <p:nvSpPr>
          <p:cNvPr id="12" name="TextBox 11"/>
          <p:cNvSpPr txBox="1"/>
          <p:nvPr/>
        </p:nvSpPr>
        <p:spPr>
          <a:xfrm>
            <a:off x="6963508" y="1447260"/>
            <a:ext cx="4991491" cy="707886"/>
          </a:xfrm>
          <a:prstGeom prst="rect">
            <a:avLst/>
          </a:prstGeom>
          <a:noFill/>
        </p:spPr>
        <p:txBody>
          <a:bodyPr wrap="square" lIns="91440" tIns="45720" rIns="91440" bIns="45720" rtlCol="0" anchor="t">
            <a:spAutoFit/>
          </a:bodyPr>
          <a:lstStyle/>
          <a:p>
            <a:r>
              <a:rPr lang="lv-LV" sz="2000" dirty="0"/>
              <a:t>Izlasi morālo dilemmu un izmanto jautājumus, lai atrisinātu situāciju!</a:t>
            </a:r>
          </a:p>
        </p:txBody>
      </p:sp>
    </p:spTree>
    <p:extLst>
      <p:ext uri="{BB962C8B-B14F-4D97-AF65-F5344CB8AC3E}">
        <p14:creationId xmlns="" xmlns:p14="http://schemas.microsoft.com/office/powerpoint/2010/main" val="375465832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E41F5-1B47-4EAD-B568-B48A211BB1C7}">
  <ds:schemaRefs>
    <ds:schemaRef ds:uri="http://schemas.microsoft.com/sharepoint/v3/contenttype/forms"/>
  </ds:schemaRefs>
</ds:datastoreItem>
</file>

<file path=customXml/itemProps2.xml><?xml version="1.0" encoding="utf-8"?>
<ds:datastoreItem xmlns:ds="http://schemas.openxmlformats.org/officeDocument/2006/customXml" ds:itemID="{F5CAB5C6-2797-424B-897A-CEEFB4A752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6F4651-1B80-4692-837E-8FE8F1714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1114</TotalTime>
  <Words>574</Words>
  <Application>Microsoft Office PowerPoint</Application>
  <PresentationFormat>Custom</PresentationFormat>
  <Paragraphs>76</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dizains</vt:lpstr>
      <vt:lpstr>Rīku kaste 7. – 9. klase  5. nodarbība:  Tikumu attīstīšana</vt:lpstr>
      <vt:lpstr>Slide 2</vt:lpstr>
      <vt:lpstr>Slide 3</vt:lpstr>
      <vt:lpstr>Slide 4</vt:lpstr>
      <vt:lpstr>2. aktivitāte. Morālās autoritātes</vt:lpstr>
      <vt:lpstr>Slide 6</vt:lpstr>
      <vt:lpstr>Slide 7</vt:lpstr>
      <vt:lpstr>Slide 8</vt:lpstr>
      <vt:lpstr>Slide 9</vt:lpstr>
      <vt:lpstr>Tikumiskās audzināšanas programma «e-TAP»</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141</cp:revision>
  <dcterms:created xsi:type="dcterms:W3CDTF">2019-06-13T10:46:31Z</dcterms:created>
  <dcterms:modified xsi:type="dcterms:W3CDTF">2021-10-26T21:27:40Z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