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306" r:id="rId5"/>
    <p:sldId id="296" r:id="rId6"/>
    <p:sldId id="297" r:id="rId7"/>
    <p:sldId id="298" r:id="rId8"/>
    <p:sldId id="299" r:id="rId9"/>
    <p:sldId id="300" r:id="rId10"/>
    <p:sldId id="305" r:id="rId11"/>
    <p:sldId id="303" r:id="rId12"/>
    <p:sldId id="302"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34F50-50AA-4F23-B37E-34518313E2A6}" v="32" dt="2021-09-20T18:28:44.788"/>
    <p1510:client id="{FDB1E9BC-DBB3-4974-83C3-D04E4E781C88}" v="5" dt="2021-09-30T14:26:17.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10" d="100"/>
          <a:sy n="110" d="100"/>
        </p:scale>
        <p:origin x="1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ED534F50-50AA-4F23-B37E-34518313E2A6}"/>
    <pc:docChg chg="modSld">
      <pc:chgData name="Baiba Kaļķe" userId="S::baibak@edu.lu.lv::090b5955-d8cd-4512-94e7-80946276549e" providerId="AD" clId="Web-{ED534F50-50AA-4F23-B37E-34518313E2A6}" dt="2021-09-20T18:28:44.788" v="18" actId="20577"/>
      <pc:docMkLst>
        <pc:docMk/>
      </pc:docMkLst>
      <pc:sldChg chg="modSp">
        <pc:chgData name="Baiba Kaļķe" userId="S::baibak@edu.lu.lv::090b5955-d8cd-4512-94e7-80946276549e" providerId="AD" clId="Web-{ED534F50-50AA-4F23-B37E-34518313E2A6}" dt="2021-09-20T18:14:32.993" v="5" actId="20577"/>
        <pc:sldMkLst>
          <pc:docMk/>
          <pc:sldMk cId="2083135829" sldId="296"/>
        </pc:sldMkLst>
        <pc:spChg chg="mod">
          <ac:chgData name="Baiba Kaļķe" userId="S::baibak@edu.lu.lv::090b5955-d8cd-4512-94e7-80946276549e" providerId="AD" clId="Web-{ED534F50-50AA-4F23-B37E-34518313E2A6}" dt="2021-09-20T18:14:32.993" v="5" actId="20577"/>
          <ac:spMkLst>
            <pc:docMk/>
            <pc:sldMk cId="2083135829" sldId="296"/>
            <ac:spMk id="2" creationId="{00000000-0000-0000-0000-000000000000}"/>
          </ac:spMkLst>
        </pc:spChg>
      </pc:sldChg>
      <pc:sldChg chg="modSp">
        <pc:chgData name="Baiba Kaļķe" userId="S::baibak@edu.lu.lv::090b5955-d8cd-4512-94e7-80946276549e" providerId="AD" clId="Web-{ED534F50-50AA-4F23-B37E-34518313E2A6}" dt="2021-09-20T18:27:14.787" v="12"/>
        <pc:sldMkLst>
          <pc:docMk/>
          <pc:sldMk cId="931417764" sldId="297"/>
        </pc:sldMkLst>
        <pc:spChg chg="mod">
          <ac:chgData name="Baiba Kaļķe" userId="S::baibak@edu.lu.lv::090b5955-d8cd-4512-94e7-80946276549e" providerId="AD" clId="Web-{ED534F50-50AA-4F23-B37E-34518313E2A6}" dt="2021-09-20T18:15:03.103" v="8" actId="20577"/>
          <ac:spMkLst>
            <pc:docMk/>
            <pc:sldMk cId="931417764" sldId="297"/>
            <ac:spMk id="7" creationId="{00000000-0000-0000-0000-000000000000}"/>
          </ac:spMkLst>
        </pc:spChg>
        <pc:graphicFrameChg chg="mod modGraphic">
          <ac:chgData name="Baiba Kaļķe" userId="S::baibak@edu.lu.lv::090b5955-d8cd-4512-94e7-80946276549e" providerId="AD" clId="Web-{ED534F50-50AA-4F23-B37E-34518313E2A6}" dt="2021-09-20T18:27:14.787" v="12"/>
          <ac:graphicFrameMkLst>
            <pc:docMk/>
            <pc:sldMk cId="931417764" sldId="297"/>
            <ac:graphicFrameMk id="3" creationId="{00000000-0000-0000-0000-000000000000}"/>
          </ac:graphicFrameMkLst>
        </pc:graphicFrameChg>
      </pc:sldChg>
      <pc:sldChg chg="modSp">
        <pc:chgData name="Baiba Kaļķe" userId="S::baibak@edu.lu.lv::090b5955-d8cd-4512-94e7-80946276549e" providerId="AD" clId="Web-{ED534F50-50AA-4F23-B37E-34518313E2A6}" dt="2021-09-20T18:27:07.834" v="10"/>
        <pc:sldMkLst>
          <pc:docMk/>
          <pc:sldMk cId="2366947564" sldId="298"/>
        </pc:sldMkLst>
        <pc:graphicFrameChg chg="mod modGraphic">
          <ac:chgData name="Baiba Kaļķe" userId="S::baibak@edu.lu.lv::090b5955-d8cd-4512-94e7-80946276549e" providerId="AD" clId="Web-{ED534F50-50AA-4F23-B37E-34518313E2A6}" dt="2021-09-20T18:27:07.834" v="10"/>
          <ac:graphicFrameMkLst>
            <pc:docMk/>
            <pc:sldMk cId="2366947564" sldId="298"/>
            <ac:graphicFrameMk id="12" creationId="{00000000-0000-0000-0000-000000000000}"/>
          </ac:graphicFrameMkLst>
        </pc:graphicFrameChg>
      </pc:sldChg>
      <pc:sldChg chg="modSp">
        <pc:chgData name="Baiba Kaļķe" userId="S::baibak@edu.lu.lv::090b5955-d8cd-4512-94e7-80946276549e" providerId="AD" clId="Web-{ED534F50-50AA-4F23-B37E-34518313E2A6}" dt="2021-09-20T18:27:43.912" v="17" actId="20577"/>
        <pc:sldMkLst>
          <pc:docMk/>
          <pc:sldMk cId="3086925551" sldId="299"/>
        </pc:sldMkLst>
        <pc:spChg chg="mod">
          <ac:chgData name="Baiba Kaļķe" userId="S::baibak@edu.lu.lv::090b5955-d8cd-4512-94e7-80946276549e" providerId="AD" clId="Web-{ED534F50-50AA-4F23-B37E-34518313E2A6}" dt="2021-09-20T18:27:43.912" v="17" actId="20577"/>
          <ac:spMkLst>
            <pc:docMk/>
            <pc:sldMk cId="3086925551" sldId="299"/>
            <ac:spMk id="10" creationId="{00000000-0000-0000-0000-000000000000}"/>
          </ac:spMkLst>
        </pc:spChg>
      </pc:sldChg>
      <pc:sldChg chg="modSp">
        <pc:chgData name="Baiba Kaļķe" userId="S::baibak@edu.lu.lv::090b5955-d8cd-4512-94e7-80946276549e" providerId="AD" clId="Web-{ED534F50-50AA-4F23-B37E-34518313E2A6}" dt="2021-09-20T18:28:44.788" v="18" actId="20577"/>
        <pc:sldMkLst>
          <pc:docMk/>
          <pc:sldMk cId="2720037056" sldId="302"/>
        </pc:sldMkLst>
        <pc:spChg chg="mod">
          <ac:chgData name="Baiba Kaļķe" userId="S::baibak@edu.lu.lv::090b5955-d8cd-4512-94e7-80946276549e" providerId="AD" clId="Web-{ED534F50-50AA-4F23-B37E-34518313E2A6}" dt="2021-09-20T18:28:44.788" v="18" actId="20577"/>
          <ac:spMkLst>
            <pc:docMk/>
            <pc:sldMk cId="2720037056" sldId="302"/>
            <ac:spMk id="7" creationId="{00000000-0000-0000-0000-000000000000}"/>
          </ac:spMkLst>
        </pc:spChg>
      </pc:sldChg>
    </pc:docChg>
  </pc:docChgLst>
  <pc:docChgLst>
    <pc:chgData name="Manuel Joaquin Fernandez Gonzalez" userId="S::mf08052@edu.lu.lv::90e28fec-564e-43b0-9c13-1b12e1cad7dc" providerId="AD" clId="Web-{FDB1E9BC-DBB3-4974-83C3-D04E4E781C88}"/>
    <pc:docChg chg="modSld">
      <pc:chgData name="Manuel Joaquin Fernandez Gonzalez" userId="S::mf08052@edu.lu.lv::90e28fec-564e-43b0-9c13-1b12e1cad7dc" providerId="AD" clId="Web-{FDB1E9BC-DBB3-4974-83C3-D04E4E781C88}" dt="2021-09-30T14:26:17.195" v="4" actId="1076"/>
      <pc:docMkLst>
        <pc:docMk/>
      </pc:docMkLst>
      <pc:sldChg chg="addSp delSp modSp">
        <pc:chgData name="Manuel Joaquin Fernandez Gonzalez" userId="S::mf08052@edu.lu.lv::90e28fec-564e-43b0-9c13-1b12e1cad7dc" providerId="AD" clId="Web-{FDB1E9BC-DBB3-4974-83C3-D04E4E781C88}" dt="2021-09-30T14:26:17.195" v="4" actId="1076"/>
        <pc:sldMkLst>
          <pc:docMk/>
          <pc:sldMk cId="3086925551" sldId="299"/>
        </pc:sldMkLst>
        <pc:spChg chg="del">
          <ac:chgData name="Manuel Joaquin Fernandez Gonzalez" userId="S::mf08052@edu.lu.lv::90e28fec-564e-43b0-9c13-1b12e1cad7dc" providerId="AD" clId="Web-{FDB1E9BC-DBB3-4974-83C3-D04E4E781C88}" dt="2021-09-30T14:13:57.351" v="0"/>
          <ac:spMkLst>
            <pc:docMk/>
            <pc:sldMk cId="3086925551" sldId="299"/>
            <ac:spMk id="8" creationId="{44F1F829-7F17-4DC3-8637-B7D164C5CDD5}"/>
          </ac:spMkLst>
        </pc:spChg>
        <pc:picChg chg="add mod">
          <ac:chgData name="Manuel Joaquin Fernandez Gonzalez" userId="S::mf08052@edu.lu.lv::90e28fec-564e-43b0-9c13-1b12e1cad7dc" providerId="AD" clId="Web-{FDB1E9BC-DBB3-4974-83C3-D04E4E781C88}" dt="2021-09-30T14:26:17.195" v="4" actId="1076"/>
          <ac:picMkLst>
            <pc:docMk/>
            <pc:sldMk cId="3086925551" sldId="299"/>
            <ac:picMk id="3" creationId="{22A644D8-1AC2-423A-A7B2-F2E7E5CA1E5D}"/>
          </ac:picMkLst>
        </pc:picChg>
        <pc:picChg chg="del">
          <ac:chgData name="Manuel Joaquin Fernandez Gonzalez" userId="S::mf08052@edu.lu.lv::90e28fec-564e-43b0-9c13-1b12e1cad7dc" providerId="AD" clId="Web-{FDB1E9BC-DBB3-4974-83C3-D04E4E781C88}" dt="2021-09-30T14:26:09.523" v="2"/>
          <ac:picMkLst>
            <pc:docMk/>
            <pc:sldMk cId="3086925551" sldId="299"/>
            <ac:picMk id="4" creationId="{54DBF885-7520-4A4B-992D-A463AC5B0E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18.08.2022</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18.08.2022</a:t>
            </a:fld>
            <a:endParaRPr lang="lv-LV"/>
          </a:p>
        </p:txBody>
      </p:sp>
    </p:spTree>
    <p:extLst>
      <p:ext uri="{BB962C8B-B14F-4D97-AF65-F5344CB8AC3E}">
        <p14:creationId xmlns:p14="http://schemas.microsoft.com/office/powerpoint/2010/main" val="345460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3241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394089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356538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264632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44369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276151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94034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9732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89490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9199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18.08.2022</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234805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18.08.2022</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a14:imgLayer r:embed="rId16">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0" name="Picture 9" descr="E-tap_main.png"/>
          <p:cNvPicPr>
            <a:picLocks noChangeAspect="1"/>
          </p:cNvPicPr>
          <p:nvPr userDrawn="1"/>
        </p:nvPicPr>
        <p:blipFill>
          <a:blip r:embed="rId17"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val="2571263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2A3828CA-5F13-4256-BE73-B5AACC2CCAE2}"/>
              </a:ext>
            </a:extLst>
          </p:cNvPr>
          <p:cNvPicPr>
            <a:picLocks noChangeAspect="1"/>
          </p:cNvPicPr>
          <p:nvPr/>
        </p:nvPicPr>
        <p:blipFill rotWithShape="1">
          <a:blip r:embed="rId2" cstate="print"/>
          <a:srcRect t="1288" b="2600"/>
          <a:stretch/>
        </p:blipFill>
        <p:spPr>
          <a:xfrm>
            <a:off x="5450530" y="3250473"/>
            <a:ext cx="6741471" cy="3594884"/>
          </a:xfrm>
          <a:prstGeom prst="rect">
            <a:avLst/>
          </a:prstGeom>
          <a:ln>
            <a:noFill/>
          </a:ln>
          <a:effectLst>
            <a:softEdge rad="112500"/>
          </a:effectLst>
        </p:spPr>
      </p:pic>
      <p:pic>
        <p:nvPicPr>
          <p:cNvPr id="3" name="Attēls 2">
            <a:extLst>
              <a:ext uri="{FF2B5EF4-FFF2-40B4-BE49-F238E27FC236}">
                <a16:creationId xmlns:a16="http://schemas.microsoft.com/office/drawing/2014/main" id="{54A37E05-CBC9-47D6-9F52-8A2F57EEF9EA}"/>
              </a:ext>
            </a:extLst>
          </p:cNvPr>
          <p:cNvPicPr>
            <a:picLocks noChangeAspect="1"/>
          </p:cNvPicPr>
          <p:nvPr/>
        </p:nvPicPr>
        <p:blipFill rotWithShape="1">
          <a:blip r:embed="rId3" cstate="print"/>
          <a:srcRect t="27157" r="2" b="23327"/>
          <a:stretch/>
        </p:blipFill>
        <p:spPr>
          <a:xfrm>
            <a:off x="1754330" y="4069977"/>
            <a:ext cx="3535331" cy="2019928"/>
          </a:xfrm>
          <a:prstGeom prst="rect">
            <a:avLst/>
          </a:prstGeom>
        </p:spPr>
      </p:pic>
      <p:sp>
        <p:nvSpPr>
          <p:cNvPr id="4" name="TextBox 3">
            <a:extLst>
              <a:ext uri="{FF2B5EF4-FFF2-40B4-BE49-F238E27FC236}">
                <a16:creationId xmlns:a16="http://schemas.microsoft.com/office/drawing/2014/main" id="{717DB303-5BC7-41A8-A3DB-3B6570429F12}"/>
              </a:ext>
            </a:extLst>
          </p:cNvPr>
          <p:cNvSpPr txBox="1"/>
          <p:nvPr/>
        </p:nvSpPr>
        <p:spPr>
          <a:xfrm>
            <a:off x="7229531" y="194076"/>
            <a:ext cx="3183467" cy="2862322"/>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black"/>
                </a:solidFill>
                <a:effectLst/>
                <a:highlight>
                  <a:srgbClr val="FFFF00"/>
                </a:highlight>
                <a:uLnTx/>
                <a:uFillTx/>
                <a:latin typeface="Calibri"/>
                <a:ea typeface="+mn-ea"/>
                <a:cs typeface="+mn-cs"/>
              </a:rPr>
              <a:t>Rīku kaste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black"/>
                </a:solidFill>
                <a:effectLst/>
                <a:highlight>
                  <a:srgbClr val="FFFF00"/>
                </a:highlight>
                <a:uLnTx/>
                <a:uFillTx/>
                <a:latin typeface="Calibri"/>
                <a:ea typeface="+mn-ea"/>
                <a:cs typeface="+mn-cs"/>
              </a:rPr>
              <a:t> 1. – 3. klase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36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black"/>
                </a:solidFill>
                <a:effectLst/>
                <a:highlight>
                  <a:srgbClr val="FFFF00"/>
                </a:highlight>
                <a:uLnTx/>
                <a:uFillTx/>
                <a:latin typeface="Calibri"/>
                <a:ea typeface="+mn-ea"/>
                <a:cs typeface="+mn-cs"/>
              </a:rPr>
              <a:t>3. nodarbība:</a:t>
            </a:r>
            <a:br>
              <a:rPr kumimoji="0" lang="lv-LV" sz="3600" b="0" i="0" u="none" strike="noStrike" kern="1200" cap="none" spc="0" normalizeH="0" baseline="0" noProof="0" dirty="0">
                <a:ln>
                  <a:noFill/>
                </a:ln>
                <a:solidFill>
                  <a:prstClr val="black"/>
                </a:solidFill>
                <a:effectLst/>
                <a:highlight>
                  <a:srgbClr val="FFFF00"/>
                </a:highlight>
                <a:uLnTx/>
                <a:uFillTx/>
                <a:latin typeface="Calibri"/>
                <a:ea typeface="+mn-ea"/>
                <a:cs typeface="+mn-cs"/>
              </a:rPr>
            </a:br>
            <a:r>
              <a:rPr kumimoji="0" lang="lv-LV" sz="3600" b="1" i="0" u="none" strike="noStrike" kern="1200" cap="none" spc="0" normalizeH="0" baseline="0" noProof="0" dirty="0">
                <a:ln>
                  <a:noFill/>
                </a:ln>
                <a:solidFill>
                  <a:prstClr val="black"/>
                </a:solidFill>
                <a:effectLst/>
                <a:highlight>
                  <a:srgbClr val="FFFF00"/>
                </a:highlight>
                <a:uLnTx/>
                <a:uFillTx/>
                <a:latin typeface="Calibri"/>
                <a:ea typeface="+mn-ea"/>
                <a:cs typeface="+mn-cs"/>
              </a:rPr>
              <a:t> Kas ir tikumi?</a:t>
            </a:r>
          </a:p>
        </p:txBody>
      </p:sp>
      <p:pic>
        <p:nvPicPr>
          <p:cNvPr id="10" name="Picture 9"/>
          <p:cNvPicPr>
            <a:picLocks noChangeAspect="1"/>
          </p:cNvPicPr>
          <p:nvPr/>
        </p:nvPicPr>
        <p:blipFill rotWithShape="1">
          <a:blip r:embed="rId4" cstate="print">
            <a:duotone>
              <a:schemeClr val="accent6">
                <a:shade val="45000"/>
                <a:satMod val="135000"/>
              </a:schemeClr>
              <a:prstClr val="white"/>
            </a:duotone>
          </a:blip>
          <a:srcRect r="3416" b="-1"/>
          <a:stretch/>
        </p:blipFill>
        <p:spPr>
          <a:xfrm>
            <a:off x="0" y="0"/>
            <a:ext cx="6760897"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232183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A277EF03-812E-48C7-ADDB-72B3D654480D}"/>
              </a:ext>
            </a:extLst>
          </p:cNvPr>
          <p:cNvSpPr>
            <a:spLocks noGrp="1"/>
          </p:cNvSpPr>
          <p:nvPr>
            <p:ph type="title"/>
          </p:nvPr>
        </p:nvSpPr>
        <p:spPr>
          <a:xfrm>
            <a:off x="831850" y="970889"/>
            <a:ext cx="10515600" cy="1767029"/>
          </a:xfrm>
        </p:spPr>
        <p:txBody>
          <a:bodyPr/>
          <a:lstStyle/>
          <a:p>
            <a:r>
              <a:rPr lang="lv-LV" sz="4400"/>
              <a:t>Tikumiskās audzināšanas programma «e-TAP»</a:t>
            </a:r>
            <a:endParaRPr lang="lv-LV"/>
          </a:p>
        </p:txBody>
      </p:sp>
      <p:sp>
        <p:nvSpPr>
          <p:cNvPr id="5" name="Teksta vietturis 4">
            <a:extLst>
              <a:ext uri="{FF2B5EF4-FFF2-40B4-BE49-F238E27FC236}">
                <a16:creationId xmlns:a16="http://schemas.microsoft.com/office/drawing/2014/main" id="{A0941517-729B-4D98-960F-8B122765DA47}"/>
              </a:ext>
            </a:extLst>
          </p:cNvPr>
          <p:cNvSpPr txBox="1">
            <a:spLocks/>
          </p:cNvSpPr>
          <p:nvPr/>
        </p:nvSpPr>
        <p:spPr>
          <a:xfrm>
            <a:off x="910227" y="2894675"/>
            <a:ext cx="10515600" cy="2525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a:t>Resursi pieejami: </a:t>
            </a:r>
            <a:r>
              <a:rPr lang="lv-LV">
                <a:hlinkClick r:id="rId2"/>
              </a:rPr>
              <a:t>www.arete.lu.lv</a:t>
            </a:r>
            <a:endParaRPr lang="lv-LV"/>
          </a:p>
          <a:p>
            <a:pPr>
              <a:lnSpc>
                <a:spcPct val="120000"/>
              </a:lnSpc>
              <a:spcBef>
                <a:spcPts val="0"/>
              </a:spcBef>
              <a:spcAft>
                <a:spcPts val="600"/>
              </a:spcAft>
            </a:pPr>
            <a:endParaRPr lang="lv-LV" sz="1600"/>
          </a:p>
          <a:p>
            <a:pPr marL="0" indent="0">
              <a:lnSpc>
                <a:spcPct val="120000"/>
              </a:lnSpc>
              <a:spcBef>
                <a:spcPts val="0"/>
              </a:spcBef>
              <a:spcAft>
                <a:spcPts val="600"/>
              </a:spcAft>
              <a:buNone/>
            </a:pPr>
            <a:r>
              <a:rPr lang="lv-LV" sz="1600"/>
              <a:t>Programmas administrators: Dr. Manuels </a:t>
            </a:r>
            <a:r>
              <a:rPr lang="lv-LV" sz="1600" err="1"/>
              <a:t>Fernandezs</a:t>
            </a:r>
            <a:r>
              <a:rPr lang="lv-LV" sz="1600"/>
              <a:t>. </a:t>
            </a:r>
            <a:r>
              <a:rPr lang="lv-LV" sz="1600">
                <a:hlinkClick r:id="rId3"/>
              </a:rPr>
              <a:t>manuels.fernandezs@lu.lv</a:t>
            </a:r>
            <a:r>
              <a:rPr lang="lv-LV" sz="1600"/>
              <a:t>, +371 26253625</a:t>
            </a:r>
          </a:p>
          <a:p>
            <a:pPr marL="0" indent="0">
              <a:lnSpc>
                <a:spcPct val="120000"/>
              </a:lnSpc>
              <a:spcBef>
                <a:spcPts val="0"/>
              </a:spcBef>
              <a:spcAft>
                <a:spcPts val="600"/>
              </a:spcAft>
              <a:buFontTx/>
              <a:buNone/>
              <a:defRPr/>
            </a:pPr>
            <a:r>
              <a:rPr lang="lv-LV" sz="160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a:t>Imantas 7. līnija 1, 223. telpa, Rīga, LV-1083, Latvija</a:t>
            </a:r>
          </a:p>
          <a:p>
            <a:pPr marL="0" indent="0">
              <a:buNone/>
            </a:pPr>
            <a:r>
              <a:rPr lang="lv-LV" sz="1200" i="1"/>
              <a:t>"Digitālas mācību programmas piemērotības un </a:t>
            </a:r>
            <a:r>
              <a:rPr lang="lv-LV" sz="1200" i="1" err="1"/>
              <a:t>īstenojamības</a:t>
            </a:r>
            <a:r>
              <a:rPr lang="lv-LV" sz="1200" i="1"/>
              <a:t> izpēte jauniešu tikumiskajai audzināšanai Latvijas izglītības iestādēs (no 5 līdz 15 gadu vecumā)" (01.12.2020-31.12.2021). </a:t>
            </a:r>
            <a:r>
              <a:rPr lang="lv-LV" sz="1200"/>
              <a:t>Projekta Nr. lzp-2020/2-0277; LU reģistrācijas </a:t>
            </a:r>
            <a:r>
              <a:rPr lang="lv-LV" sz="1200" err="1"/>
              <a:t>Nr</a:t>
            </a:r>
            <a:r>
              <a:rPr lang="lv-LV" sz="1200"/>
              <a:t>: LZP2020/95</a:t>
            </a:r>
            <a:endParaRPr lang="lv-LV" sz="160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cstate="print"/>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21244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887" y="3923070"/>
            <a:ext cx="6826342" cy="2115047"/>
          </a:xfrm>
        </p:spPr>
        <p:txBody>
          <a:bodyPr>
            <a:noAutofit/>
          </a:bodyPr>
          <a:lstStyle/>
          <a:p>
            <a:pPr algn="l"/>
            <a:r>
              <a:rPr lang="lv-LV" sz="3200" dirty="0"/>
              <a:t>Tikums (latīņu val. </a:t>
            </a:r>
            <a:r>
              <a:rPr lang="lv-LV" sz="3200" i="1" dirty="0"/>
              <a:t>virtus</a:t>
            </a:r>
            <a:r>
              <a:rPr lang="lv-LV" sz="3200" dirty="0"/>
              <a:t>, sengrieķu val. ἀρετή "arete") ir morālā izcilība. Tikums ir iezīme vai īpašība, kas tiek uzskatīta par morāli labu. </a:t>
            </a:r>
            <a:br>
              <a:rPr lang="lv-LV" sz="3200" dirty="0"/>
            </a:br>
            <a:br>
              <a:rPr lang="lv-LV" sz="3200" dirty="0"/>
            </a:br>
            <a:r>
              <a:rPr lang="lv-LV" sz="3200" b="1" dirty="0"/>
              <a:t>Vai vari iedomāties rakstura iezīmes, kas ir morāli labas? </a:t>
            </a:r>
            <a:r>
              <a:rPr lang="lv-LV" sz="3200" dirty="0"/>
              <a:t>Tev būs vieglāk, ja iztēlosies, kā rīkotos labs cilvēks.</a:t>
            </a:r>
            <a:br>
              <a:rPr lang="en-GB" sz="3200" dirty="0"/>
            </a:br>
            <a:br>
              <a:rPr lang="en-GB" sz="3200" dirty="0"/>
            </a:br>
            <a:r>
              <a:rPr lang="lv-LV" sz="3200" dirty="0"/>
              <a:t>Aristotelis uzskatīja, ka labu dzīvi dzīvo tie, kas nemitīgi apgūst tikumus.</a:t>
            </a:r>
            <a:br>
              <a:rPr lang="en-GB" sz="3200" dirty="0"/>
            </a:br>
            <a:endParaRPr lang="en-GB" sz="3200" dirty="0"/>
          </a:p>
        </p:txBody>
      </p:sp>
      <p:pic>
        <p:nvPicPr>
          <p:cNvPr id="3" name="Attēls 2">
            <a:extLst>
              <a:ext uri="{FF2B5EF4-FFF2-40B4-BE49-F238E27FC236}">
                <a16:creationId xmlns:a16="http://schemas.microsoft.com/office/drawing/2014/main" id="{AA1165B7-D292-4BD6-A152-2B3C857779BC}"/>
              </a:ext>
            </a:extLst>
          </p:cNvPr>
          <p:cNvPicPr>
            <a:picLocks noChangeAspect="1"/>
          </p:cNvPicPr>
          <p:nvPr/>
        </p:nvPicPr>
        <p:blipFill>
          <a:blip r:embed="rId2" cstate="print"/>
          <a:stretch>
            <a:fillRect/>
          </a:stretch>
        </p:blipFill>
        <p:spPr>
          <a:xfrm>
            <a:off x="7270577" y="2269067"/>
            <a:ext cx="4296536" cy="2800005"/>
          </a:xfrm>
          <a:prstGeom prst="rect">
            <a:avLst/>
          </a:prstGeom>
        </p:spPr>
      </p:pic>
    </p:spTree>
    <p:extLst>
      <p:ext uri="{BB962C8B-B14F-4D97-AF65-F5344CB8AC3E}">
        <p14:creationId xmlns:p14="http://schemas.microsoft.com/office/powerpoint/2010/main" val="208313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8911749"/>
              </p:ext>
            </p:extLst>
          </p:nvPr>
        </p:nvGraphicFramePr>
        <p:xfrm>
          <a:off x="3462577" y="658839"/>
          <a:ext cx="6738284" cy="5726814"/>
        </p:xfrm>
        <a:graphic>
          <a:graphicData uri="http://schemas.openxmlformats.org/drawingml/2006/table">
            <a:tbl>
              <a:tblPr firstRow="1" firstCol="1" bandRow="1">
                <a:tableStyleId>{5C22544A-7EE6-4342-B048-85BDC9FD1C3A}</a:tableStyleId>
              </a:tblPr>
              <a:tblGrid>
                <a:gridCol w="3363225">
                  <a:extLst>
                    <a:ext uri="{9D8B030D-6E8A-4147-A177-3AD203B41FA5}">
                      <a16:colId xmlns:a16="http://schemas.microsoft.com/office/drawing/2014/main" val="4071555570"/>
                    </a:ext>
                  </a:extLst>
                </a:gridCol>
                <a:gridCol w="3375059">
                  <a:extLst>
                    <a:ext uri="{9D8B030D-6E8A-4147-A177-3AD203B41FA5}">
                      <a16:colId xmlns:a16="http://schemas.microsoft.com/office/drawing/2014/main" val="1123736477"/>
                    </a:ext>
                  </a:extLst>
                </a:gridCol>
              </a:tblGrid>
              <a:tr h="505974">
                <a:tc>
                  <a:txBody>
                    <a:bodyPr/>
                    <a:lstStyle/>
                    <a:p>
                      <a:pPr algn="ctr"/>
                      <a:r>
                        <a:rPr lang="lv-LV" sz="1600" b="1" kern="1200" dirty="0">
                          <a:solidFill>
                            <a:schemeClr val="tx1"/>
                          </a:solidFill>
                          <a:latin typeface="+mn-lt"/>
                          <a:ea typeface="+mn-ea"/>
                          <a:cs typeface="+mn-cs"/>
                        </a:rPr>
                        <a:t>TIKUMI</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r>
                        <a:rPr lang="lv-LV" sz="1600" b="1" kern="1200" dirty="0">
                          <a:solidFill>
                            <a:schemeClr val="tx1"/>
                          </a:solidFill>
                          <a:latin typeface="+mn-lt"/>
                          <a:ea typeface="+mn-ea"/>
                          <a:cs typeface="+mn-cs"/>
                        </a:rPr>
                        <a:t>DEFINĪCIJAS</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8008322"/>
                  </a:ext>
                </a:extLst>
              </a:tr>
              <a:tr h="505974">
                <a:tc>
                  <a:txBody>
                    <a:bodyPr/>
                    <a:lstStyle/>
                    <a:p>
                      <a:r>
                        <a:rPr lang="lv-LV" sz="1600" b="1" kern="1200" dirty="0">
                          <a:solidFill>
                            <a:schemeClr val="tx1"/>
                          </a:solidFill>
                          <a:latin typeface="+mn-lt"/>
                          <a:ea typeface="+mn-ea"/>
                          <a:cs typeface="+mn-cs"/>
                        </a:rPr>
                        <a:t>Atvērtība jaunajam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Interesēties par citu cilvēku pārdzīvojumiem.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312590"/>
                  </a:ext>
                </a:extLst>
              </a:tr>
              <a:tr h="505974">
                <a:tc>
                  <a:txBody>
                    <a:bodyPr/>
                    <a:lstStyle/>
                    <a:p>
                      <a:pPr>
                        <a:lnSpc>
                          <a:spcPct val="107000"/>
                        </a:lnSpc>
                        <a:spcAft>
                          <a:spcPts val="0"/>
                        </a:spcAft>
                      </a:pPr>
                      <a:r>
                        <a:rPr lang="en-GB" sz="1600" dirty="0" err="1">
                          <a:solidFill>
                            <a:schemeClr val="tx1"/>
                          </a:solidFill>
                          <a:effectLst/>
                        </a:rPr>
                        <a:t>Brīvprātīgums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Spēja novērtēt citu cilvēku darbu un pateikties viņiem.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3506997"/>
                  </a:ext>
                </a:extLst>
              </a:tr>
              <a:tr h="518622">
                <a:tc>
                  <a:txBody>
                    <a:bodyPr/>
                    <a:lstStyle/>
                    <a:p>
                      <a:pPr>
                        <a:lnSpc>
                          <a:spcPct val="107000"/>
                        </a:lnSpc>
                        <a:spcAft>
                          <a:spcPts val="0"/>
                        </a:spcAft>
                      </a:pPr>
                      <a:r>
                        <a:rPr lang="en-GB" sz="1600" dirty="0">
                          <a:solidFill>
                            <a:schemeClr val="tx1"/>
                          </a:solidFill>
                          <a:effectLst/>
                        </a:rPr>
                        <a:t> </a:t>
                      </a:r>
                      <a:r>
                        <a:rPr lang="lv-LV" sz="1600" b="1" kern="1200" dirty="0">
                          <a:solidFill>
                            <a:schemeClr val="tx1"/>
                          </a:solidFill>
                          <a:latin typeface="+mn-lt"/>
                          <a:ea typeface="+mn-ea"/>
                          <a:cs typeface="+mn-cs"/>
                        </a:rPr>
                        <a:t>Godīgums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Spēja nopietni pārdomāt un apsvērt kādu ideju vai notikumu.</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621551"/>
                  </a:ext>
                </a:extLst>
              </a:tr>
              <a:tr h="505974">
                <a:tc>
                  <a:txBody>
                    <a:bodyPr/>
                    <a:lstStyle/>
                    <a:p>
                      <a:pPr>
                        <a:lnSpc>
                          <a:spcPct val="107000"/>
                        </a:lnSpc>
                        <a:spcAft>
                          <a:spcPts val="0"/>
                        </a:spcAft>
                      </a:pPr>
                      <a:r>
                        <a:rPr lang="en-GB" sz="1600" dirty="0">
                          <a:solidFill>
                            <a:schemeClr val="tx1"/>
                          </a:solidFill>
                          <a:effectLst/>
                        </a:rPr>
                        <a:t> </a:t>
                      </a:r>
                      <a:r>
                        <a:rPr lang="lv-LV" sz="1600" dirty="0">
                          <a:solidFill>
                            <a:schemeClr val="tx1"/>
                          </a:solidFill>
                          <a:effectLst/>
                        </a:rPr>
                        <a:t>L</a:t>
                      </a:r>
                      <a:r>
                        <a:rPr lang="lv-LV" sz="1600" b="1" kern="1200" dirty="0">
                          <a:solidFill>
                            <a:schemeClr val="tx1"/>
                          </a:solidFill>
                          <a:latin typeface="+mn-lt"/>
                          <a:ea typeface="+mn-ea"/>
                          <a:cs typeface="+mn-cs"/>
                        </a:rPr>
                        <a:t>īdzjūtība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Rūpēties, būt laipnam un izpalīdzīgam pret citiem.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335046"/>
                  </a:ext>
                </a:extLst>
              </a:tr>
              <a:tr h="505974">
                <a:tc>
                  <a:txBody>
                    <a:bodyPr/>
                    <a:lstStyle/>
                    <a:p>
                      <a:pPr>
                        <a:lnSpc>
                          <a:spcPct val="107000"/>
                        </a:lnSpc>
                        <a:spcAft>
                          <a:spcPts val="0"/>
                        </a:spcAft>
                      </a:pPr>
                      <a:r>
                        <a:rPr lang="lv-LV" sz="1600" b="1" kern="1200" dirty="0">
                          <a:solidFill>
                            <a:schemeClr val="tx1"/>
                          </a:solidFill>
                          <a:latin typeface="+mn-lt"/>
                          <a:ea typeface="+mn-ea"/>
                          <a:cs typeface="+mn-cs"/>
                        </a:rPr>
                        <a:t>Pateicīgums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Spēja domāt ātri un atrast gudrus veidus, kā pārvarēt grūtības.</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415599"/>
                  </a:ext>
                </a:extLst>
              </a:tr>
              <a:tr h="555458">
                <a:tc>
                  <a:txBody>
                    <a:bodyPr/>
                    <a:lstStyle/>
                    <a:p>
                      <a:pPr>
                        <a:lnSpc>
                          <a:spcPct val="107000"/>
                        </a:lnSpc>
                        <a:spcAft>
                          <a:spcPts val="0"/>
                        </a:spcAft>
                      </a:pPr>
                      <a:r>
                        <a:rPr lang="lv-LV" sz="1600" b="1" kern="1200" dirty="0">
                          <a:solidFill>
                            <a:schemeClr val="tx1"/>
                          </a:solidFill>
                          <a:effectLst/>
                          <a:latin typeface="+mn-lt"/>
                          <a:ea typeface="+mn-ea"/>
                          <a:cs typeface="+mn-cs"/>
                        </a:rPr>
                        <a:t>S</a:t>
                      </a:r>
                      <a:r>
                        <a:rPr lang="lv-LV" sz="1600" b="1" kern="1200" dirty="0">
                          <a:solidFill>
                            <a:schemeClr val="tx1"/>
                          </a:solidFill>
                          <a:latin typeface="+mn-lt"/>
                          <a:ea typeface="+mn-ea"/>
                          <a:cs typeface="+mn-cs"/>
                        </a:rPr>
                        <a:t>priestspēja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Spēja domāt par kaut ko loģiski un saprātīgi.</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939805"/>
                  </a:ext>
                </a:extLst>
              </a:tr>
              <a:tr h="555458">
                <a:tc>
                  <a:txBody>
                    <a:bodyPr/>
                    <a:lstStyle/>
                    <a:p>
                      <a:pPr>
                        <a:lnSpc>
                          <a:spcPct val="107000"/>
                        </a:lnSpc>
                        <a:spcAft>
                          <a:spcPts val="0"/>
                        </a:spcAft>
                      </a:pPr>
                      <a:r>
                        <a:rPr lang="en-GB" sz="1600" dirty="0">
                          <a:solidFill>
                            <a:schemeClr val="tx1"/>
                          </a:solidFill>
                          <a:effectLst/>
                        </a:rPr>
                        <a:t> </a:t>
                      </a:r>
                      <a:r>
                        <a:rPr lang="lv-LV" sz="1600" b="1" kern="1200" dirty="0">
                          <a:solidFill>
                            <a:schemeClr val="tx1"/>
                          </a:solidFill>
                          <a:latin typeface="+mn-lt"/>
                          <a:ea typeface="+mn-ea"/>
                          <a:cs typeface="+mn-cs"/>
                        </a:rPr>
                        <a:t>Refleksija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Vienmēr rīkoties saskaņā ar saviem morāles principiem.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253906"/>
                  </a:ext>
                </a:extLst>
              </a:tr>
              <a:tr h="505974">
                <a:tc>
                  <a:txBody>
                    <a:bodyPr/>
                    <a:lstStyle/>
                    <a:p>
                      <a:pPr>
                        <a:lnSpc>
                          <a:spcPct val="107000"/>
                        </a:lnSpc>
                        <a:spcAft>
                          <a:spcPts val="0"/>
                        </a:spcAft>
                      </a:pPr>
                      <a:r>
                        <a:rPr lang="en-GB" sz="1600" dirty="0">
                          <a:solidFill>
                            <a:schemeClr val="tx1"/>
                          </a:solidFill>
                          <a:effectLst/>
                        </a:rPr>
                        <a:t> </a:t>
                      </a:r>
                      <a:r>
                        <a:rPr lang="lv-LV" sz="1600" b="1" kern="1200" dirty="0">
                          <a:solidFill>
                            <a:schemeClr val="tx1"/>
                          </a:solidFill>
                          <a:latin typeface="+mn-lt"/>
                          <a:ea typeface="+mn-ea"/>
                          <a:cs typeface="+mn-cs"/>
                        </a:rPr>
                        <a:t>Attapība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Piedāvāt savu palīdzību, neko neprasot pretī.</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966874"/>
                  </a:ext>
                </a:extLst>
              </a:tr>
              <a:tr h="555458">
                <a:tc>
                  <a:txBody>
                    <a:bodyPr/>
                    <a:lstStyle/>
                    <a:p>
                      <a:pPr>
                        <a:lnSpc>
                          <a:spcPct val="107000"/>
                        </a:lnSpc>
                        <a:spcAft>
                          <a:spcPts val="0"/>
                        </a:spcAft>
                      </a:pPr>
                      <a:r>
                        <a:rPr lang="en-GB" sz="1600" dirty="0">
                          <a:solidFill>
                            <a:schemeClr val="tx1"/>
                          </a:solidFill>
                          <a:effectLst/>
                        </a:rPr>
                        <a:t> </a:t>
                      </a:r>
                      <a:r>
                        <a:rPr lang="lv-LV" sz="1600" b="1" kern="1200" dirty="0">
                          <a:solidFill>
                            <a:schemeClr val="tx1"/>
                          </a:solidFill>
                          <a:latin typeface="+mn-lt"/>
                          <a:ea typeface="+mn-ea"/>
                          <a:cs typeface="+mn-cs"/>
                        </a:rPr>
                        <a:t>Draudzīgums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Būt entuziasma pilnam un apņēmīgam, jo vēlies kaut ko sasniegt.</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288276"/>
                  </a:ext>
                </a:extLst>
              </a:tr>
              <a:tr h="505974">
                <a:tc>
                  <a:txBody>
                    <a:bodyPr/>
                    <a:lstStyle/>
                    <a:p>
                      <a:pPr>
                        <a:lnSpc>
                          <a:spcPct val="107000"/>
                        </a:lnSpc>
                        <a:spcAft>
                          <a:spcPts val="0"/>
                        </a:spcAft>
                      </a:pPr>
                      <a:r>
                        <a:rPr lang="en-GB" sz="1600" dirty="0">
                          <a:solidFill>
                            <a:schemeClr val="tx1"/>
                          </a:solidFill>
                          <a:effectLst/>
                        </a:rPr>
                        <a:t> </a:t>
                      </a:r>
                      <a:r>
                        <a:rPr lang="lv-LV" sz="1600" b="1" kern="1200" dirty="0">
                          <a:solidFill>
                            <a:schemeClr val="tx1"/>
                          </a:solidFill>
                          <a:latin typeface="+mn-lt"/>
                          <a:ea typeface="+mn-ea"/>
                          <a:cs typeface="+mn-cs"/>
                        </a:rPr>
                        <a:t>Motivācija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1600" b="0" kern="1200" dirty="0">
                          <a:solidFill>
                            <a:schemeClr val="tx1"/>
                          </a:solidFill>
                          <a:latin typeface="+mn-lt"/>
                          <a:ea typeface="+mn-ea"/>
                          <a:cs typeface="+mn-cs"/>
                        </a:rPr>
                        <a:t>Spēja ātri atgūties no grūtībām</a:t>
                      </a:r>
                      <a:r>
                        <a:rPr lang="en-GB" sz="1600" b="0" kern="1200" dirty="0">
                          <a:solidFill>
                            <a:schemeClr val="tx1"/>
                          </a:solidFill>
                          <a:latin typeface="+mn-lt"/>
                          <a:ea typeface="+mn-ea"/>
                          <a:cs typeface="+mn-cs"/>
                        </a:rPr>
                        <a:t>.</a:t>
                      </a:r>
                      <a:endParaRPr lang="lv-LV" sz="1600" b="0" kern="1200" dirty="0">
                        <a:solidFill>
                          <a:schemeClr val="tx1"/>
                        </a:solidFill>
                        <a:latin typeface="+mn-lt"/>
                        <a:ea typeface="+mn-ea"/>
                        <a:cs typeface="+mn-cs"/>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299154"/>
                  </a:ext>
                </a:extLst>
              </a:tr>
            </a:tbl>
          </a:graphicData>
        </a:graphic>
      </p:graphicFrame>
      <p:sp>
        <p:nvSpPr>
          <p:cNvPr id="7" name="TextBox 6"/>
          <p:cNvSpPr txBox="1"/>
          <p:nvPr/>
        </p:nvSpPr>
        <p:spPr>
          <a:xfrm>
            <a:off x="266993" y="1443841"/>
            <a:ext cx="3267986" cy="4524315"/>
          </a:xfrm>
          <a:prstGeom prst="rect">
            <a:avLst/>
          </a:prstGeom>
          <a:noFill/>
        </p:spPr>
        <p:txBody>
          <a:bodyPr wrap="square" lIns="91440" tIns="45720" rIns="91440" bIns="45720" rtlCol="0" anchor="t">
            <a:spAutoFit/>
          </a:bodyPr>
          <a:lstStyle/>
          <a:p>
            <a:r>
              <a:rPr lang="lv-LV" sz="2400" dirty="0"/>
              <a:t>Savieno katru tikumu ar atbilstošo definīciju!</a:t>
            </a:r>
          </a:p>
          <a:p>
            <a:endParaRPr lang="lv-LV" sz="2400" dirty="0"/>
          </a:p>
          <a:p>
            <a:r>
              <a:rPr lang="lv-LV" sz="2400" dirty="0"/>
              <a:t>Pārbaudi kopā ar skolotāju, vai atradi pareizās definīcijas!</a:t>
            </a:r>
          </a:p>
          <a:p>
            <a:endParaRPr lang="lv-LV" sz="2400" dirty="0"/>
          </a:p>
          <a:p>
            <a:r>
              <a:rPr lang="lv-LV" sz="2400" dirty="0"/>
              <a:t>Izvēlies kādu no tikumiem un uzzīmē zīmējumu, parādot, kā tas varētu izpausties skolā 😊!!</a:t>
            </a:r>
          </a:p>
        </p:txBody>
      </p:sp>
      <p:cxnSp>
        <p:nvCxnSpPr>
          <p:cNvPr id="4" name="Taisns bultveida savienotājs 3">
            <a:extLst>
              <a:ext uri="{FF2B5EF4-FFF2-40B4-BE49-F238E27FC236}">
                <a16:creationId xmlns:a16="http://schemas.microsoft.com/office/drawing/2014/main" id="{A7FF9F56-43F2-4711-99F6-31989E875CB9}"/>
              </a:ext>
            </a:extLst>
          </p:cNvPr>
          <p:cNvCxnSpPr>
            <a:cxnSpLocks/>
          </p:cNvCxnSpPr>
          <p:nvPr/>
        </p:nvCxnSpPr>
        <p:spPr>
          <a:xfrm>
            <a:off x="5087155" y="1443841"/>
            <a:ext cx="1643408" cy="47553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141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2876204"/>
            <a:ext cx="9144000" cy="2115047"/>
          </a:xfrm>
        </p:spPr>
        <p:txBody>
          <a:bodyPr>
            <a:normAutofit/>
          </a:bodyPr>
          <a:lstStyle/>
          <a:p>
            <a:pPr algn="l"/>
            <a:br>
              <a:rPr lang="en-GB" sz="2800" dirty="0"/>
            </a:br>
            <a:br>
              <a:rPr lang="en-GB" sz="2800" dirty="0"/>
            </a:br>
            <a:endParaRPr lang="en-GB" sz="2800" dirty="0"/>
          </a:p>
        </p:txBody>
      </p:sp>
      <p:sp>
        <p:nvSpPr>
          <p:cNvPr id="7" name="TextBox 6"/>
          <p:cNvSpPr txBox="1"/>
          <p:nvPr/>
        </p:nvSpPr>
        <p:spPr>
          <a:xfrm>
            <a:off x="217927" y="2008483"/>
            <a:ext cx="227824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prstClr val="black"/>
                </a:solidFill>
                <a:effectLst/>
                <a:uLnTx/>
                <a:uFillTx/>
                <a:latin typeface="Calibri"/>
                <a:ea typeface="+mn-ea"/>
                <a:cs typeface="+mn-cs"/>
              </a:rPr>
              <a:t>Pārbaudi, vai tavas atbildes sakrīt ar pareizajām definīcijām!</a:t>
            </a:r>
          </a:p>
        </p:txBody>
      </p:sp>
      <p:graphicFrame>
        <p:nvGraphicFramePr>
          <p:cNvPr id="12" name="Table 11"/>
          <p:cNvGraphicFramePr>
            <a:graphicFrameLocks noGrp="1"/>
          </p:cNvGraphicFramePr>
          <p:nvPr>
            <p:extLst>
              <p:ext uri="{D42A27DB-BD31-4B8C-83A1-F6EECF244321}">
                <p14:modId xmlns:p14="http://schemas.microsoft.com/office/powerpoint/2010/main" val="3253480298"/>
              </p:ext>
            </p:extLst>
          </p:nvPr>
        </p:nvGraphicFramePr>
        <p:xfrm>
          <a:off x="2648216" y="867582"/>
          <a:ext cx="7553324" cy="5743570"/>
        </p:xfrm>
        <a:graphic>
          <a:graphicData uri="http://schemas.openxmlformats.org/drawingml/2006/table">
            <a:tbl>
              <a:tblPr firstRow="1" firstCol="1" bandRow="1">
                <a:tableStyleId>{5C22544A-7EE6-4342-B048-85BDC9FD1C3A}</a:tableStyleId>
              </a:tblPr>
              <a:tblGrid>
                <a:gridCol w="2450880">
                  <a:extLst>
                    <a:ext uri="{9D8B030D-6E8A-4147-A177-3AD203B41FA5}">
                      <a16:colId xmlns:a16="http://schemas.microsoft.com/office/drawing/2014/main" val="4071555570"/>
                    </a:ext>
                  </a:extLst>
                </a:gridCol>
                <a:gridCol w="5102444">
                  <a:extLst>
                    <a:ext uri="{9D8B030D-6E8A-4147-A177-3AD203B41FA5}">
                      <a16:colId xmlns:a16="http://schemas.microsoft.com/office/drawing/2014/main" val="1123736477"/>
                    </a:ext>
                  </a:extLst>
                </a:gridCol>
              </a:tblGrid>
              <a:tr h="505974">
                <a:tc>
                  <a:txBody>
                    <a:bodyPr/>
                    <a:lstStyle/>
                    <a:p>
                      <a:r>
                        <a:rPr lang="lv-LV" sz="2000" b="1" kern="1200" dirty="0">
                          <a:solidFill>
                            <a:schemeClr val="tx1"/>
                          </a:solidFill>
                          <a:latin typeface="+mn-lt"/>
                          <a:ea typeface="+mn-ea"/>
                          <a:cs typeface="+mn-cs"/>
                        </a:rPr>
                        <a:t>Atvērtība jaunajam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Spēja ātri atgūties no grūtībām</a:t>
                      </a:r>
                      <a:r>
                        <a:rPr lang="en-GB" sz="2000" b="0" kern="1200" dirty="0">
                          <a:solidFill>
                            <a:schemeClr val="tx1"/>
                          </a:solidFill>
                          <a:latin typeface="+mn-lt"/>
                          <a:ea typeface="+mn-ea"/>
                          <a:cs typeface="+mn-cs"/>
                        </a:rPr>
                        <a:t>.</a:t>
                      </a:r>
                      <a:endParaRPr lang="lv-LV" sz="2000" b="0" kern="1200" dirty="0">
                        <a:solidFill>
                          <a:schemeClr val="tx1"/>
                        </a:solidFill>
                        <a:latin typeface="+mn-lt"/>
                        <a:ea typeface="+mn-ea"/>
                        <a:cs typeface="+mn-cs"/>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312590"/>
                  </a:ext>
                </a:extLst>
              </a:tr>
              <a:tr h="505974">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effectLst/>
                          <a:latin typeface="+mn-lt"/>
                          <a:ea typeface="+mn-ea"/>
                          <a:cs typeface="+mn-cs"/>
                        </a:rPr>
                        <a:t>B</a:t>
                      </a:r>
                      <a:r>
                        <a:rPr lang="lv-LV" sz="2000" b="1" kern="1200" dirty="0">
                          <a:solidFill>
                            <a:schemeClr val="tx1"/>
                          </a:solidFill>
                          <a:latin typeface="+mn-lt"/>
                          <a:ea typeface="+mn-ea"/>
                          <a:cs typeface="+mn-cs"/>
                        </a:rPr>
                        <a:t>rīvprātīgums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Piedāvāt savu palīdzību, neko neprasot pretī.</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3506997"/>
                  </a:ext>
                </a:extLst>
              </a:tr>
              <a:tr h="622190">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latin typeface="+mn-lt"/>
                          <a:ea typeface="+mn-ea"/>
                          <a:cs typeface="+mn-cs"/>
                        </a:rPr>
                        <a:t>Godīgums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Vienmēr rīkoties saskaņā ar saviem morāles principiem.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621551"/>
                  </a:ext>
                </a:extLst>
              </a:tr>
              <a:tr h="505974">
                <a:tc>
                  <a:txBody>
                    <a:bodyPr/>
                    <a:lstStyle/>
                    <a:p>
                      <a:pPr>
                        <a:lnSpc>
                          <a:spcPct val="107000"/>
                        </a:lnSpc>
                        <a:spcAft>
                          <a:spcPts val="0"/>
                        </a:spcAft>
                      </a:pPr>
                      <a:r>
                        <a:rPr lang="en-GB" sz="2000" dirty="0">
                          <a:solidFill>
                            <a:schemeClr val="tx1"/>
                          </a:solidFill>
                          <a:effectLst/>
                        </a:rPr>
                        <a:t> </a:t>
                      </a:r>
                      <a:r>
                        <a:rPr lang="lv-LV" sz="2000" dirty="0">
                          <a:solidFill>
                            <a:schemeClr val="tx1"/>
                          </a:solidFill>
                          <a:effectLst/>
                        </a:rPr>
                        <a:t>L</a:t>
                      </a:r>
                      <a:r>
                        <a:rPr lang="lv-LV" sz="2000" b="1" kern="1200" dirty="0">
                          <a:solidFill>
                            <a:schemeClr val="tx1"/>
                          </a:solidFill>
                          <a:latin typeface="+mn-lt"/>
                          <a:ea typeface="+mn-ea"/>
                          <a:cs typeface="+mn-cs"/>
                        </a:rPr>
                        <a:t>īdzjūtība</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Interesēties par citu cilvēku pārdzīvojumiem.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335046"/>
                  </a:ext>
                </a:extLst>
              </a:tr>
              <a:tr h="505974">
                <a:tc>
                  <a:txBody>
                    <a:bodyPr/>
                    <a:lstStyle/>
                    <a:p>
                      <a:pPr>
                        <a:lnSpc>
                          <a:spcPct val="107000"/>
                        </a:lnSpc>
                        <a:spcAft>
                          <a:spcPts val="0"/>
                        </a:spcAft>
                      </a:pPr>
                      <a:r>
                        <a:rPr lang="lv-LV" sz="2000" b="1" kern="1200" dirty="0">
                          <a:solidFill>
                            <a:schemeClr val="tx1"/>
                          </a:solidFill>
                          <a:latin typeface="+mn-lt"/>
                          <a:ea typeface="+mn-ea"/>
                          <a:cs typeface="+mn-cs"/>
                        </a:rPr>
                        <a:t>Pateicīgums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Spēja novērtēt citu cilvēku darbu un pateikties viņiem.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415599"/>
                  </a:ext>
                </a:extLst>
              </a:tr>
              <a:tr h="555458">
                <a:tc>
                  <a:txBody>
                    <a:bodyPr/>
                    <a:lstStyle/>
                    <a:p>
                      <a:pPr>
                        <a:lnSpc>
                          <a:spcPct val="107000"/>
                        </a:lnSpc>
                        <a:spcAft>
                          <a:spcPts val="0"/>
                        </a:spcAft>
                      </a:pPr>
                      <a:r>
                        <a:rPr lang="lv-LV" sz="2000" b="1" kern="1200" dirty="0">
                          <a:solidFill>
                            <a:schemeClr val="tx1"/>
                          </a:solidFill>
                          <a:effectLst/>
                          <a:latin typeface="+mn-lt"/>
                          <a:ea typeface="+mn-ea"/>
                          <a:cs typeface="+mn-cs"/>
                        </a:rPr>
                        <a:t>S</a:t>
                      </a:r>
                      <a:r>
                        <a:rPr lang="lv-LV" sz="2000" b="1" kern="1200" dirty="0">
                          <a:solidFill>
                            <a:schemeClr val="tx1"/>
                          </a:solidFill>
                          <a:latin typeface="+mn-lt"/>
                          <a:ea typeface="+mn-ea"/>
                          <a:cs typeface="+mn-cs"/>
                        </a:rPr>
                        <a:t>priestspēja</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lv-LV" sz="2000" b="0" kern="1200" dirty="0">
                          <a:solidFill>
                            <a:schemeClr val="tx1"/>
                          </a:solidFill>
                          <a:latin typeface="+mn-lt"/>
                          <a:ea typeface="+mn-ea"/>
                          <a:cs typeface="+mn-cs"/>
                        </a:rPr>
                        <a:t>Spēja domāt par kaut ko loģiski un saprātīgi.</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939805"/>
                  </a:ext>
                </a:extLst>
              </a:tr>
              <a:tr h="555458">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latin typeface="+mn-lt"/>
                          <a:ea typeface="+mn-ea"/>
                          <a:cs typeface="+mn-cs"/>
                        </a:rPr>
                        <a:t>Refleksija</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Spēja nopietni pārdomāt un apsvērt kādu ideju vai notikumu.</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253906"/>
                  </a:ext>
                </a:extLst>
              </a:tr>
              <a:tr h="505974">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latin typeface="+mn-lt"/>
                          <a:ea typeface="+mn-ea"/>
                          <a:cs typeface="+mn-cs"/>
                        </a:rPr>
                        <a:t>Attapība</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Spēja domāt ātri un atrast gudrus veidus, kā pārvarēt grūtības.</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966874"/>
                  </a:ext>
                </a:extLst>
              </a:tr>
              <a:tr h="555458">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latin typeface="+mn-lt"/>
                          <a:ea typeface="+mn-ea"/>
                          <a:cs typeface="+mn-cs"/>
                        </a:rPr>
                        <a:t>Draudzīgums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Rūpēties, būt laipnam un izpalīdzīgam pret citiem.</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288276"/>
                  </a:ext>
                </a:extLst>
              </a:tr>
              <a:tr h="505974">
                <a:tc>
                  <a:txBody>
                    <a:bodyPr/>
                    <a:lstStyle/>
                    <a:p>
                      <a:pPr>
                        <a:lnSpc>
                          <a:spcPct val="107000"/>
                        </a:lnSpc>
                        <a:spcAft>
                          <a:spcPts val="0"/>
                        </a:spcAft>
                      </a:pPr>
                      <a:r>
                        <a:rPr lang="en-GB" sz="2000" dirty="0">
                          <a:solidFill>
                            <a:schemeClr val="tx1"/>
                          </a:solidFill>
                          <a:effectLst/>
                        </a:rPr>
                        <a:t> </a:t>
                      </a:r>
                      <a:r>
                        <a:rPr lang="lv-LV" sz="2000" b="1" kern="1200" dirty="0">
                          <a:solidFill>
                            <a:schemeClr val="tx1"/>
                          </a:solidFill>
                          <a:latin typeface="+mn-lt"/>
                          <a:ea typeface="+mn-ea"/>
                          <a:cs typeface="+mn-cs"/>
                        </a:rPr>
                        <a:t>Čaklums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kern="1200" dirty="0">
                          <a:solidFill>
                            <a:schemeClr val="tx1"/>
                          </a:solidFill>
                          <a:latin typeface="+mn-lt"/>
                          <a:ea typeface="+mn-ea"/>
                          <a:cs typeface="+mn-cs"/>
                        </a:rPr>
                        <a:t>Būt entuziasma pilnam un apņēmīgam</a:t>
                      </a:r>
                      <a:r>
                        <a:rPr lang="lv-LV" sz="2000" b="0" kern="1200">
                          <a:solidFill>
                            <a:schemeClr val="tx1"/>
                          </a:solidFill>
                          <a:latin typeface="+mn-lt"/>
                          <a:ea typeface="+mn-ea"/>
                          <a:cs typeface="+mn-cs"/>
                        </a:rPr>
                        <a:t>, jo </a:t>
                      </a:r>
                      <a:r>
                        <a:rPr lang="lv-LV" sz="2000" b="0" kern="1200" dirty="0">
                          <a:solidFill>
                            <a:schemeClr val="tx1"/>
                          </a:solidFill>
                          <a:latin typeface="+mn-lt"/>
                          <a:ea typeface="+mn-ea"/>
                          <a:cs typeface="+mn-cs"/>
                        </a:rPr>
                        <a:t>vēlies kaut ko sasniegt.</a:t>
                      </a:r>
                    </a:p>
                  </a:txBody>
                  <a:tcPr marL="47654" marR="476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299154"/>
                  </a:ext>
                </a:extLst>
              </a:tr>
            </a:tbl>
          </a:graphicData>
        </a:graphic>
      </p:graphicFrame>
    </p:spTree>
    <p:extLst>
      <p:ext uri="{BB962C8B-B14F-4D97-AF65-F5344CB8AC3E}">
        <p14:creationId xmlns:p14="http://schemas.microsoft.com/office/powerpoint/2010/main" val="236694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2876204"/>
            <a:ext cx="9144000" cy="2115047"/>
          </a:xfrm>
        </p:spPr>
        <p:txBody>
          <a:bodyPr>
            <a:normAutofit/>
          </a:bodyPr>
          <a:lstStyle/>
          <a:p>
            <a:pPr algn="l"/>
            <a:br>
              <a:rPr lang="en-GB" sz="2800" dirty="0"/>
            </a:br>
            <a:br>
              <a:rPr lang="en-GB" sz="2800" dirty="0"/>
            </a:br>
            <a:endParaRPr lang="en-GB" sz="2800" dirty="0"/>
          </a:p>
        </p:txBody>
      </p:sp>
      <p:pic>
        <p:nvPicPr>
          <p:cNvPr id="9" name="Picture 8"/>
          <p:cNvPicPr>
            <a:picLocks noChangeAspect="1"/>
          </p:cNvPicPr>
          <p:nvPr/>
        </p:nvPicPr>
        <p:blipFill rotWithShape="1">
          <a:blip r:embed="rId2" cstate="print"/>
          <a:srcRect l="12011" t="10189" r="13057" b="9841"/>
          <a:stretch/>
        </p:blipFill>
        <p:spPr>
          <a:xfrm>
            <a:off x="8341833" y="4020057"/>
            <a:ext cx="2790909" cy="2552369"/>
          </a:xfrm>
          <a:prstGeom prst="rect">
            <a:avLst/>
          </a:prstGeom>
        </p:spPr>
      </p:pic>
      <p:sp>
        <p:nvSpPr>
          <p:cNvPr id="10" name="TextBox 9"/>
          <p:cNvSpPr txBox="1"/>
          <p:nvPr/>
        </p:nvSpPr>
        <p:spPr>
          <a:xfrm>
            <a:off x="388159" y="957680"/>
            <a:ext cx="10005092" cy="1815882"/>
          </a:xfrm>
          <a:prstGeom prst="rect">
            <a:avLst/>
          </a:prstGeom>
          <a:noFill/>
        </p:spPr>
        <p:txBody>
          <a:bodyPr wrap="square" lIns="91440" tIns="45720" rIns="91440" bIns="45720" rtlCol="0" anchor="t">
            <a:spAutoFit/>
          </a:bodyPr>
          <a:lstStyle/>
          <a:p>
            <a:r>
              <a:rPr lang="lv-LV" sz="2800" dirty="0"/>
              <a:t>Aristotelis uzskatīja, ka katrs no tikumiem var izpausties pārāk daudz vai pārāk maz – tev jāmācās to izmantot vajadzīgajā apmērā. </a:t>
            </a:r>
            <a:r>
              <a:rPr lang="lv-LV" sz="2800" b="1" dirty="0"/>
              <a:t>To sauc par zelta vidusceļu</a:t>
            </a:r>
            <a:r>
              <a:rPr lang="lv-LV" sz="2800" dirty="0"/>
              <a:t>.</a:t>
            </a:r>
          </a:p>
          <a:p>
            <a:pPr algn="ctr"/>
            <a:endParaRPr lang="lv-LV" sz="2800" b="1" dirty="0">
              <a:solidFill>
                <a:schemeClr val="accent1">
                  <a:lumMod val="50000"/>
                </a:schemeClr>
              </a:solidFill>
              <a:latin typeface="+mj-lt"/>
            </a:endParaRPr>
          </a:p>
        </p:txBody>
      </p:sp>
      <p:pic>
        <p:nvPicPr>
          <p:cNvPr id="3" name="Attēls 4">
            <a:extLst>
              <a:ext uri="{FF2B5EF4-FFF2-40B4-BE49-F238E27FC236}">
                <a16:creationId xmlns:a16="http://schemas.microsoft.com/office/drawing/2014/main" id="{22A644D8-1AC2-423A-A7B2-F2E7E5CA1E5D}"/>
              </a:ext>
            </a:extLst>
          </p:cNvPr>
          <p:cNvPicPr>
            <a:picLocks noChangeAspect="1"/>
          </p:cNvPicPr>
          <p:nvPr/>
        </p:nvPicPr>
        <p:blipFill>
          <a:blip r:embed="rId3" cstate="print"/>
          <a:stretch>
            <a:fillRect/>
          </a:stretch>
        </p:blipFill>
        <p:spPr>
          <a:xfrm>
            <a:off x="933939" y="3223261"/>
            <a:ext cx="6211276" cy="2492323"/>
          </a:xfrm>
          <a:prstGeom prst="rect">
            <a:avLst/>
          </a:prstGeom>
        </p:spPr>
      </p:pic>
    </p:spTree>
    <p:extLst>
      <p:ext uri="{BB962C8B-B14F-4D97-AF65-F5344CB8AC3E}">
        <p14:creationId xmlns:p14="http://schemas.microsoft.com/office/powerpoint/2010/main" val="308692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2876204"/>
            <a:ext cx="9144000" cy="2115047"/>
          </a:xfrm>
        </p:spPr>
        <p:txBody>
          <a:bodyPr>
            <a:normAutofit/>
          </a:bodyPr>
          <a:lstStyle/>
          <a:p>
            <a:pPr algn="l"/>
            <a:br>
              <a:rPr lang="en-GB" sz="2800" dirty="0"/>
            </a:br>
            <a:br>
              <a:rPr lang="en-GB" sz="2800" dirty="0"/>
            </a:br>
            <a:endParaRPr lang="en-GB" sz="2800" dirty="0"/>
          </a:p>
        </p:txBody>
      </p:sp>
      <p:pic>
        <p:nvPicPr>
          <p:cNvPr id="9" name="Picture 8"/>
          <p:cNvPicPr>
            <a:picLocks noChangeAspect="1"/>
          </p:cNvPicPr>
          <p:nvPr/>
        </p:nvPicPr>
        <p:blipFill rotWithShape="1">
          <a:blip r:embed="rId2" cstate="print"/>
          <a:srcRect l="12011" t="10189" r="13057" b="9841"/>
          <a:stretch/>
        </p:blipFill>
        <p:spPr>
          <a:xfrm>
            <a:off x="8720540" y="2070938"/>
            <a:ext cx="2790909" cy="2552369"/>
          </a:xfrm>
          <a:prstGeom prst="rect">
            <a:avLst/>
          </a:prstGeom>
        </p:spPr>
      </p:pic>
      <p:sp>
        <p:nvSpPr>
          <p:cNvPr id="10" name="TextBox 9"/>
          <p:cNvSpPr txBox="1"/>
          <p:nvPr/>
        </p:nvSpPr>
        <p:spPr>
          <a:xfrm>
            <a:off x="238538" y="1461809"/>
            <a:ext cx="10646797" cy="3539430"/>
          </a:xfrm>
          <a:prstGeom prst="rect">
            <a:avLst/>
          </a:prstGeom>
          <a:noFill/>
        </p:spPr>
        <p:txBody>
          <a:bodyPr wrap="square" rtlCol="0">
            <a:spAutoFit/>
          </a:bodyPr>
          <a:lstStyle/>
          <a:p>
            <a:pPr marL="457200" indent="-457200">
              <a:buFont typeface="Wingdings" panose="05000000000000000000" pitchFamily="2" charset="2"/>
              <a:buChar char="v"/>
            </a:pPr>
            <a:r>
              <a:rPr lang="lv-LV" sz="2800" dirty="0"/>
              <a:t>Tu ar mammu kādā sestdienā dodies iepirkties un redzi, ka kādai sievietei nozog rokassomiņu. Tev vajadzīga drosme.</a:t>
            </a:r>
          </a:p>
          <a:p>
            <a:endParaRPr lang="lv-LV" sz="2800" dirty="0"/>
          </a:p>
          <a:p>
            <a:pPr lvl="0"/>
            <a:r>
              <a:rPr lang="lv-LV" sz="2800" dirty="0"/>
              <a:t>Kā izpaustos pārāk daudz drosmes?</a:t>
            </a:r>
          </a:p>
          <a:p>
            <a:pPr lvl="0"/>
            <a:r>
              <a:rPr lang="lv-LV" sz="2800" dirty="0"/>
              <a:t>Kā izpaustos pārāk maz drosmes?</a:t>
            </a:r>
          </a:p>
          <a:p>
            <a:pPr lvl="0"/>
            <a:r>
              <a:rPr lang="lv-LV" sz="2800" dirty="0"/>
              <a:t>Kāds būtu piemērots drosmes “daudzums”?</a:t>
            </a:r>
          </a:p>
          <a:p>
            <a:endParaRPr lang="en-GB" sz="2800" dirty="0">
              <a:latin typeface="+mj-lt"/>
            </a:endParaRPr>
          </a:p>
          <a:p>
            <a:r>
              <a:rPr lang="lv-LV" sz="2800" dirty="0"/>
              <a:t>Vai visiem cilvēkiem pareizais drosmes daudzums ir vienāds?</a:t>
            </a:r>
          </a:p>
        </p:txBody>
      </p:sp>
      <p:sp>
        <p:nvSpPr>
          <p:cNvPr id="6" name="TextBox 5">
            <a:extLst>
              <a:ext uri="{FF2B5EF4-FFF2-40B4-BE49-F238E27FC236}">
                <a16:creationId xmlns:a16="http://schemas.microsoft.com/office/drawing/2014/main" id="{8E547DB2-C3C6-4934-9EF4-DF663C557DDA}"/>
              </a:ext>
            </a:extLst>
          </p:cNvPr>
          <p:cNvSpPr txBox="1"/>
          <p:nvPr/>
        </p:nvSpPr>
        <p:spPr>
          <a:xfrm>
            <a:off x="2864046" y="549924"/>
            <a:ext cx="6098146" cy="646331"/>
          </a:xfrm>
          <a:prstGeom prst="rect">
            <a:avLst/>
          </a:prstGeom>
          <a:noFill/>
        </p:spPr>
        <p:txBody>
          <a:bodyPr wrap="square">
            <a:spAutoFit/>
          </a:bodyPr>
          <a:lstStyle/>
          <a:p>
            <a:pPr algn="ctr"/>
            <a:r>
              <a:rPr lang="lv-LV" sz="3600" b="1" dirty="0">
                <a:solidFill>
                  <a:schemeClr val="accent1">
                    <a:lumMod val="50000"/>
                  </a:schemeClr>
                </a:solidFill>
                <a:latin typeface="+mj-lt"/>
              </a:rPr>
              <a:t>Apspriedīsim dažas situācijas!</a:t>
            </a:r>
            <a:endParaRPr lang="en-GB" sz="3600" b="1" dirty="0">
              <a:solidFill>
                <a:schemeClr val="accent1">
                  <a:lumMod val="50000"/>
                </a:schemeClr>
              </a:solidFill>
              <a:latin typeface="+mj-lt"/>
            </a:endParaRPr>
          </a:p>
        </p:txBody>
      </p:sp>
    </p:spTree>
    <p:extLst>
      <p:ext uri="{BB962C8B-B14F-4D97-AF65-F5344CB8AC3E}">
        <p14:creationId xmlns:p14="http://schemas.microsoft.com/office/powerpoint/2010/main" val="157895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2876204"/>
            <a:ext cx="9144000" cy="2115047"/>
          </a:xfrm>
        </p:spPr>
        <p:txBody>
          <a:bodyPr>
            <a:normAutofit/>
          </a:bodyPr>
          <a:lstStyle/>
          <a:p>
            <a:pPr algn="l"/>
            <a:br>
              <a:rPr lang="en-GB" sz="2800" dirty="0"/>
            </a:br>
            <a:br>
              <a:rPr lang="en-GB" sz="2800" dirty="0"/>
            </a:br>
            <a:endParaRPr lang="en-GB" sz="2800" dirty="0"/>
          </a:p>
        </p:txBody>
      </p:sp>
      <p:pic>
        <p:nvPicPr>
          <p:cNvPr id="9" name="Picture 8"/>
          <p:cNvPicPr>
            <a:picLocks noChangeAspect="1"/>
          </p:cNvPicPr>
          <p:nvPr/>
        </p:nvPicPr>
        <p:blipFill rotWithShape="1">
          <a:blip r:embed="rId2" cstate="print"/>
          <a:srcRect l="12011" t="10189" r="13057" b="9841"/>
          <a:stretch/>
        </p:blipFill>
        <p:spPr>
          <a:xfrm>
            <a:off x="7231375" y="3037589"/>
            <a:ext cx="2790909" cy="2552369"/>
          </a:xfrm>
          <a:prstGeom prst="rect">
            <a:avLst/>
          </a:prstGeom>
        </p:spPr>
      </p:pic>
      <p:sp>
        <p:nvSpPr>
          <p:cNvPr id="10" name="TextBox 9"/>
          <p:cNvSpPr txBox="1"/>
          <p:nvPr/>
        </p:nvSpPr>
        <p:spPr>
          <a:xfrm>
            <a:off x="238538" y="1461809"/>
            <a:ext cx="10646797" cy="3970318"/>
          </a:xfrm>
          <a:prstGeom prst="rect">
            <a:avLst/>
          </a:prstGeom>
          <a:noFill/>
        </p:spPr>
        <p:txBody>
          <a:bodyPr wrap="square" rtlCol="0">
            <a:spAutoFit/>
          </a:bodyPr>
          <a:lstStyle/>
          <a:p>
            <a:pPr marL="457200" indent="-457200">
              <a:buFont typeface="Wingdings" panose="05000000000000000000" pitchFamily="2" charset="2"/>
              <a:buChar char="v"/>
            </a:pPr>
            <a:r>
              <a:rPr lang="lv-LV" sz="2800" dirty="0"/>
              <a:t>Tu iepērcies kopā ar labāko draudzeni, un viņa vēlas iztērēt dzimšanas dienā saņemto naudu jaunai skolas somai. Viņa izvēlas vienu no somām, kas viņai ļoti patīk, taču tu domā, ka tā ir nejēdzīga.</a:t>
            </a:r>
          </a:p>
          <a:p>
            <a:endParaRPr lang="lv-LV" sz="2800" dirty="0"/>
          </a:p>
          <a:p>
            <a:r>
              <a:rPr lang="lv-LV" sz="2800" dirty="0"/>
              <a:t>Kurš tikums tev būtu vajadzīgs?</a:t>
            </a:r>
          </a:p>
          <a:p>
            <a:endParaRPr lang="lv-LV" sz="2800" dirty="0"/>
          </a:p>
          <a:p>
            <a:r>
              <a:rPr lang="lv-LV" sz="2800" dirty="0"/>
              <a:t>Kā izpaustos tikuma pārmērība?</a:t>
            </a:r>
          </a:p>
          <a:p>
            <a:r>
              <a:rPr lang="lv-LV" sz="2800" dirty="0"/>
              <a:t>Kā izpaustos tikuma trūkums?</a:t>
            </a:r>
          </a:p>
          <a:p>
            <a:r>
              <a:rPr lang="lv-LV" sz="2800" dirty="0"/>
              <a:t>Kā izpaustos pareizais tikuma daudzums?</a:t>
            </a:r>
          </a:p>
        </p:txBody>
      </p:sp>
    </p:spTree>
    <p:extLst>
      <p:ext uri="{BB962C8B-B14F-4D97-AF65-F5344CB8AC3E}">
        <p14:creationId xmlns:p14="http://schemas.microsoft.com/office/powerpoint/2010/main" val="266996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2876204"/>
            <a:ext cx="9144000" cy="2115047"/>
          </a:xfrm>
        </p:spPr>
        <p:txBody>
          <a:bodyPr>
            <a:normAutofit/>
          </a:bodyPr>
          <a:lstStyle/>
          <a:p>
            <a:pPr algn="l"/>
            <a:br>
              <a:rPr lang="en-GB" sz="2800" dirty="0"/>
            </a:br>
            <a:br>
              <a:rPr lang="en-GB" sz="2800" dirty="0"/>
            </a:br>
            <a:endParaRPr lang="en-GB" sz="2800" dirty="0"/>
          </a:p>
        </p:txBody>
      </p:sp>
      <p:pic>
        <p:nvPicPr>
          <p:cNvPr id="9" name="Picture 8"/>
          <p:cNvPicPr>
            <a:picLocks noChangeAspect="1"/>
          </p:cNvPicPr>
          <p:nvPr/>
        </p:nvPicPr>
        <p:blipFill rotWithShape="1">
          <a:blip r:embed="rId2" cstate="print"/>
          <a:srcRect l="12011" t="10189" r="13057" b="9841"/>
          <a:stretch/>
        </p:blipFill>
        <p:spPr>
          <a:xfrm>
            <a:off x="7231375" y="3037589"/>
            <a:ext cx="2790909" cy="2552369"/>
          </a:xfrm>
          <a:prstGeom prst="rect">
            <a:avLst/>
          </a:prstGeom>
        </p:spPr>
      </p:pic>
      <p:sp>
        <p:nvSpPr>
          <p:cNvPr id="10" name="TextBox 9"/>
          <p:cNvSpPr txBox="1"/>
          <p:nvPr/>
        </p:nvSpPr>
        <p:spPr>
          <a:xfrm>
            <a:off x="238538" y="1461809"/>
            <a:ext cx="10646797" cy="3970318"/>
          </a:xfrm>
          <a:prstGeom prst="rect">
            <a:avLst/>
          </a:prstGeom>
          <a:noFill/>
        </p:spPr>
        <p:txBody>
          <a:bodyPr wrap="square" rtlCol="0">
            <a:spAutoFit/>
          </a:bodyPr>
          <a:lstStyle/>
          <a:p>
            <a:pPr marL="457200" indent="-457200">
              <a:buFont typeface="Wingdings" panose="05000000000000000000" pitchFamily="2" charset="2"/>
              <a:buChar char="v"/>
            </a:pPr>
            <a:r>
              <a:rPr lang="lv-LV" sz="2800" dirty="0"/>
              <a:t>Tev ir jaunas uzlīmes, ko tu gribi paņemt līdzi uz skolu, lai parādītu draugiem. Tomēr tu raizējies, ka viņi varētu tev dažas palūgt, lai gan tu gribi lielāko daļu uzlīmju ielīmēt savā uzlīmju grāmatā.</a:t>
            </a:r>
          </a:p>
          <a:p>
            <a:endParaRPr lang="lv-LV" sz="2800" dirty="0"/>
          </a:p>
          <a:p>
            <a:r>
              <a:rPr lang="lv-LV" sz="2800" dirty="0"/>
              <a:t>Kurš tikums tev būtu vajadzīgs?</a:t>
            </a:r>
          </a:p>
          <a:p>
            <a:endParaRPr lang="lv-LV" sz="2800" dirty="0"/>
          </a:p>
          <a:p>
            <a:r>
              <a:rPr lang="lv-LV" sz="2800" dirty="0"/>
              <a:t>Kā izpaustos tikuma pārmērība?</a:t>
            </a:r>
          </a:p>
          <a:p>
            <a:r>
              <a:rPr lang="lv-LV" sz="2800" dirty="0"/>
              <a:t>Kā izpaustos tikuma trūkums?</a:t>
            </a:r>
          </a:p>
          <a:p>
            <a:r>
              <a:rPr lang="lv-LV" sz="2800" dirty="0"/>
              <a:t>Kā izpaustos pareizais tikuma daudzums?</a:t>
            </a:r>
          </a:p>
        </p:txBody>
      </p:sp>
    </p:spTree>
    <p:extLst>
      <p:ext uri="{BB962C8B-B14F-4D97-AF65-F5344CB8AC3E}">
        <p14:creationId xmlns:p14="http://schemas.microsoft.com/office/powerpoint/2010/main" val="243505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06641" y="3429001"/>
            <a:ext cx="6685238" cy="267751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200" b="1" dirty="0" err="1">
                <a:solidFill>
                  <a:srgbClr val="000000"/>
                </a:solidFill>
                <a:latin typeface="+mj-lt"/>
                <a:ea typeface="+mj-ea"/>
                <a:cs typeface="+mj-cs"/>
              </a:rPr>
              <a:t>Izspēlē</a:t>
            </a:r>
            <a:r>
              <a:rPr lang="en-US" sz="3200" b="1" dirty="0">
                <a:solidFill>
                  <a:srgbClr val="000000"/>
                </a:solidFill>
                <a:latin typeface="+mj-lt"/>
                <a:ea typeface="+mj-ea"/>
                <a:cs typeface="+mj-cs"/>
              </a:rPr>
              <a:t> </a:t>
            </a:r>
            <a:r>
              <a:rPr lang="en-US" sz="3200" b="1" dirty="0" err="1">
                <a:solidFill>
                  <a:srgbClr val="000000"/>
                </a:solidFill>
                <a:latin typeface="+mj-lt"/>
                <a:ea typeface="+mj-ea"/>
                <a:cs typeface="+mj-cs"/>
              </a:rPr>
              <a:t>vienu</a:t>
            </a:r>
            <a:r>
              <a:rPr lang="en-US" sz="3200" b="1" dirty="0">
                <a:solidFill>
                  <a:srgbClr val="000000"/>
                </a:solidFill>
                <a:latin typeface="+mj-lt"/>
                <a:ea typeface="+mj-ea"/>
                <a:cs typeface="+mj-cs"/>
              </a:rPr>
              <a:t> no </a:t>
            </a:r>
            <a:r>
              <a:rPr lang="en-US" sz="3200" b="1" dirty="0" err="1">
                <a:solidFill>
                  <a:srgbClr val="000000"/>
                </a:solidFill>
                <a:latin typeface="+mj-lt"/>
                <a:ea typeface="+mj-ea"/>
                <a:cs typeface="+mj-cs"/>
              </a:rPr>
              <a:t>tikumiem</a:t>
            </a:r>
            <a:r>
              <a:rPr lang="en-US" sz="3200" b="1" dirty="0">
                <a:solidFill>
                  <a:srgbClr val="000000"/>
                </a:solidFill>
                <a:latin typeface="+mj-lt"/>
                <a:ea typeface="+mj-ea"/>
                <a:cs typeface="+mj-cs"/>
              </a:rPr>
              <a:t>, par ko </a:t>
            </a:r>
            <a:r>
              <a:rPr lang="en-US" sz="3200" b="1" dirty="0" err="1">
                <a:solidFill>
                  <a:srgbClr val="000000"/>
                </a:solidFill>
                <a:latin typeface="+mj-lt"/>
                <a:ea typeface="+mj-ea"/>
                <a:cs typeface="+mj-cs"/>
              </a:rPr>
              <a:t>šodien</a:t>
            </a:r>
            <a:r>
              <a:rPr lang="en-US" sz="3200" b="1" dirty="0">
                <a:solidFill>
                  <a:srgbClr val="000000"/>
                </a:solidFill>
                <a:latin typeface="+mj-lt"/>
                <a:ea typeface="+mj-ea"/>
                <a:cs typeface="+mj-cs"/>
              </a:rPr>
              <a:t> </a:t>
            </a:r>
            <a:r>
              <a:rPr lang="en-US" sz="3200" b="1">
                <a:solidFill>
                  <a:srgbClr val="000000"/>
                </a:solidFill>
                <a:latin typeface="+mj-lt"/>
                <a:ea typeface="+mj-ea"/>
                <a:cs typeface="+mj-cs"/>
              </a:rPr>
              <a:t>mācījies</a:t>
            </a:r>
            <a:r>
              <a:rPr lang="lv-LV" sz="3200" b="1">
                <a:solidFill>
                  <a:srgbClr val="000000"/>
                </a:solidFill>
                <a:latin typeface="+mj-lt"/>
                <a:ea typeface="+mj-ea"/>
                <a:cs typeface="+mj-cs"/>
              </a:rPr>
              <a:t>!</a:t>
            </a:r>
            <a:endParaRPr lang="en-US" sz="3200" b="1" dirty="0">
              <a:solidFill>
                <a:srgbClr val="000000"/>
              </a:solidFill>
              <a:latin typeface="+mj-lt"/>
              <a:ea typeface="+mj-ea"/>
              <a:cs typeface="+mj-cs"/>
            </a:endParaRPr>
          </a:p>
          <a:p>
            <a:pPr algn="ctr">
              <a:lnSpc>
                <a:spcPct val="90000"/>
              </a:lnSpc>
              <a:spcBef>
                <a:spcPct val="0"/>
              </a:spcBef>
              <a:spcAft>
                <a:spcPts val="600"/>
              </a:spcAft>
            </a:pPr>
            <a:endParaRPr lang="en-US" sz="3200" dirty="0">
              <a:solidFill>
                <a:srgbClr val="000000"/>
              </a:solidFill>
              <a:latin typeface="+mj-lt"/>
              <a:ea typeface="+mj-ea"/>
              <a:cs typeface="+mj-cs"/>
            </a:endParaRPr>
          </a:p>
          <a:p>
            <a:pPr algn="ctr">
              <a:lnSpc>
                <a:spcPct val="90000"/>
              </a:lnSpc>
              <a:spcBef>
                <a:spcPct val="0"/>
              </a:spcBef>
              <a:spcAft>
                <a:spcPts val="600"/>
              </a:spcAft>
            </a:pPr>
            <a:r>
              <a:rPr lang="en-US" sz="3200" dirty="0" err="1">
                <a:solidFill>
                  <a:srgbClr val="000000"/>
                </a:solidFill>
                <a:latin typeface="+mj-lt"/>
                <a:ea typeface="+mj-ea"/>
                <a:cs typeface="+mj-cs"/>
              </a:rPr>
              <a:t>Vai</a:t>
            </a:r>
            <a:r>
              <a:rPr lang="en-US" sz="3200" dirty="0">
                <a:solidFill>
                  <a:srgbClr val="000000"/>
                </a:solidFill>
                <a:latin typeface="+mj-lt"/>
                <a:ea typeface="+mj-ea"/>
                <a:cs typeface="+mj-cs"/>
              </a:rPr>
              <a:t> </a:t>
            </a:r>
            <a:r>
              <a:rPr lang="en-US" sz="3200" dirty="0" err="1">
                <a:solidFill>
                  <a:srgbClr val="000000"/>
                </a:solidFill>
                <a:latin typeface="+mj-lt"/>
                <a:ea typeface="+mj-ea"/>
                <a:cs typeface="+mj-cs"/>
              </a:rPr>
              <a:t>citi</a:t>
            </a:r>
            <a:r>
              <a:rPr lang="en-US" sz="3200" dirty="0">
                <a:solidFill>
                  <a:srgbClr val="000000"/>
                </a:solidFill>
                <a:latin typeface="+mj-lt"/>
                <a:ea typeface="+mj-ea"/>
                <a:cs typeface="+mj-cs"/>
              </a:rPr>
              <a:t> var </a:t>
            </a:r>
            <a:r>
              <a:rPr lang="en-US" sz="3200" dirty="0" err="1">
                <a:solidFill>
                  <a:srgbClr val="000000"/>
                </a:solidFill>
                <a:latin typeface="+mj-lt"/>
                <a:ea typeface="+mj-ea"/>
                <a:cs typeface="+mj-cs"/>
              </a:rPr>
              <a:t>uzminēt</a:t>
            </a:r>
            <a:r>
              <a:rPr lang="en-US" sz="3200" dirty="0">
                <a:solidFill>
                  <a:srgbClr val="000000"/>
                </a:solidFill>
                <a:latin typeface="+mj-lt"/>
                <a:ea typeface="+mj-ea"/>
                <a:cs typeface="+mj-cs"/>
              </a:rPr>
              <a:t>, </a:t>
            </a:r>
            <a:r>
              <a:rPr lang="en-US" sz="3200" dirty="0" err="1">
                <a:solidFill>
                  <a:srgbClr val="000000"/>
                </a:solidFill>
                <a:latin typeface="+mj-lt"/>
                <a:ea typeface="+mj-ea"/>
                <a:cs typeface="+mj-cs"/>
              </a:rPr>
              <a:t>kurš</a:t>
            </a:r>
            <a:r>
              <a:rPr lang="en-US" sz="3200" dirty="0">
                <a:solidFill>
                  <a:srgbClr val="000000"/>
                </a:solidFill>
                <a:latin typeface="+mj-lt"/>
                <a:ea typeface="+mj-ea"/>
                <a:cs typeface="+mj-cs"/>
              </a:rPr>
              <a:t> </a:t>
            </a:r>
            <a:r>
              <a:rPr lang="en-US" sz="3200" dirty="0" err="1">
                <a:solidFill>
                  <a:srgbClr val="000000"/>
                </a:solidFill>
                <a:latin typeface="+mj-lt"/>
                <a:ea typeface="+mj-ea"/>
                <a:cs typeface="+mj-cs"/>
              </a:rPr>
              <a:t>tikums</a:t>
            </a:r>
            <a:r>
              <a:rPr lang="en-US" sz="3200" dirty="0">
                <a:solidFill>
                  <a:srgbClr val="000000"/>
                </a:solidFill>
                <a:latin typeface="+mj-lt"/>
                <a:ea typeface="+mj-ea"/>
                <a:cs typeface="+mj-cs"/>
              </a:rPr>
              <a:t> </a:t>
            </a:r>
            <a:r>
              <a:rPr lang="en-US" sz="3200" dirty="0" err="1">
                <a:solidFill>
                  <a:srgbClr val="000000"/>
                </a:solidFill>
                <a:latin typeface="+mj-lt"/>
                <a:ea typeface="+mj-ea"/>
                <a:cs typeface="+mj-cs"/>
              </a:rPr>
              <a:t>tas</a:t>
            </a:r>
            <a:r>
              <a:rPr lang="en-US" sz="3200" dirty="0">
                <a:solidFill>
                  <a:srgbClr val="000000"/>
                </a:solidFill>
                <a:latin typeface="+mj-lt"/>
                <a:ea typeface="+mj-ea"/>
                <a:cs typeface="+mj-cs"/>
              </a:rPr>
              <a:t> </a:t>
            </a:r>
            <a:r>
              <a:rPr lang="en-US" sz="3200" dirty="0" err="1">
                <a:solidFill>
                  <a:srgbClr val="000000"/>
                </a:solidFill>
                <a:latin typeface="+mj-lt"/>
                <a:ea typeface="+mj-ea"/>
                <a:cs typeface="+mj-cs"/>
              </a:rPr>
              <a:t>ir</a:t>
            </a:r>
            <a:r>
              <a:rPr lang="en-US" sz="3200" dirty="0">
                <a:solidFill>
                  <a:srgbClr val="000000"/>
                </a:solidFill>
                <a:latin typeface="+mj-lt"/>
                <a:ea typeface="+mj-ea"/>
                <a:cs typeface="+mj-cs"/>
              </a:rPr>
              <a:t>?</a:t>
            </a:r>
          </a:p>
        </p:txBody>
      </p:sp>
      <p:pic>
        <p:nvPicPr>
          <p:cNvPr id="2" name="Attēls 1">
            <a:extLst>
              <a:ext uri="{FF2B5EF4-FFF2-40B4-BE49-F238E27FC236}">
                <a16:creationId xmlns:a16="http://schemas.microsoft.com/office/drawing/2014/main" id="{1B6690F6-00C0-4870-A678-15283298EC7F}"/>
              </a:ext>
            </a:extLst>
          </p:cNvPr>
          <p:cNvPicPr>
            <a:picLocks noChangeAspect="1"/>
          </p:cNvPicPr>
          <p:nvPr/>
        </p:nvPicPr>
        <p:blipFill>
          <a:blip r:embed="rId2" cstate="print"/>
          <a:stretch>
            <a:fillRect/>
          </a:stretch>
        </p:blipFill>
        <p:spPr>
          <a:xfrm>
            <a:off x="5418595" y="247583"/>
            <a:ext cx="2754249" cy="2028893"/>
          </a:xfrm>
          <a:prstGeom prst="rect">
            <a:avLst/>
          </a:prstGeom>
        </p:spPr>
      </p:pic>
      <p:pic>
        <p:nvPicPr>
          <p:cNvPr id="3" name="Attēls 2">
            <a:extLst>
              <a:ext uri="{FF2B5EF4-FFF2-40B4-BE49-F238E27FC236}">
                <a16:creationId xmlns:a16="http://schemas.microsoft.com/office/drawing/2014/main" id="{F997D04E-40E1-4B94-A7C8-3B75002898D0}"/>
              </a:ext>
            </a:extLst>
          </p:cNvPr>
          <p:cNvPicPr>
            <a:picLocks noChangeAspect="1"/>
          </p:cNvPicPr>
          <p:nvPr/>
        </p:nvPicPr>
        <p:blipFill>
          <a:blip r:embed="rId3" cstate="print"/>
          <a:stretch>
            <a:fillRect/>
          </a:stretch>
        </p:blipFill>
        <p:spPr>
          <a:xfrm>
            <a:off x="323181" y="2660809"/>
            <a:ext cx="3163437" cy="3519880"/>
          </a:xfrm>
          <a:prstGeom prst="rect">
            <a:avLst/>
          </a:prstGeom>
        </p:spPr>
      </p:pic>
    </p:spTree>
    <p:extLst>
      <p:ext uri="{BB962C8B-B14F-4D97-AF65-F5344CB8AC3E}">
        <p14:creationId xmlns:p14="http://schemas.microsoft.com/office/powerpoint/2010/main" val="272003705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26CBE6-F0CF-43FA-939D-8E77DB9AA6F0}">
  <ds:schemaRefs>
    <ds:schemaRef ds:uri="http://schemas.microsoft.com/sharepoint/v3/contenttype/forms"/>
  </ds:schemaRefs>
</ds:datastoreItem>
</file>

<file path=customXml/itemProps2.xml><?xml version="1.0" encoding="utf-8"?>
<ds:datastoreItem xmlns:ds="http://schemas.openxmlformats.org/officeDocument/2006/customXml" ds:itemID="{D4E1D61F-0163-4B39-B10B-2D19C0C076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47E42A-57B1-4604-BCF6-0AABE123C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958</TotalTime>
  <Words>682</Words>
  <Application>Microsoft Office PowerPoint</Application>
  <PresentationFormat>Platekrāna</PresentationFormat>
  <Paragraphs>91</Paragraphs>
  <Slides>10</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10</vt:i4>
      </vt:variant>
    </vt:vector>
  </HeadingPairs>
  <TitlesOfParts>
    <vt:vector size="15" baseType="lpstr">
      <vt:lpstr>Arial</vt:lpstr>
      <vt:lpstr>Calibri</vt:lpstr>
      <vt:lpstr>Calibri Light</vt:lpstr>
      <vt:lpstr>Wingdings</vt:lpstr>
      <vt:lpstr>Office dizains</vt:lpstr>
      <vt:lpstr>PowerPoint prezentācija</vt:lpstr>
      <vt:lpstr>Tikums (latīņu val. virtus, sengrieķu val. ἀρετή "arete") ir morālā izcilība. Tikums ir iezīme vai īpašība, kas tiek uzskatīta par morāli labu.   Vai vari iedomāties rakstura iezīmes, kas ir morāli labas? Tev būs vieglāk, ja iztēlosies, kā rīkotos labs cilvēks.  Aristotelis uzskatīja, ka labu dzīvi dzīvo tie, kas nemitīgi apgūst tikumus. </vt:lpstr>
      <vt:lpstr>PowerPoint prezentācija</vt:lpstr>
      <vt:lpstr>  </vt:lpstr>
      <vt:lpstr>  </vt:lpstr>
      <vt:lpstr>  </vt:lpstr>
      <vt:lpstr>  </vt:lpstr>
      <vt:lpstr>  </vt:lpstr>
      <vt:lpstr>PowerPoint prezentācija</vt:lpstr>
      <vt:lpstr>Tikumiskās audzināšanas programma «e-TAP»</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Manuel Joaquin Fernandez Gonzalez</cp:lastModifiedBy>
  <cp:revision>117</cp:revision>
  <dcterms:created xsi:type="dcterms:W3CDTF">2019-06-13T10:46:31Z</dcterms:created>
  <dcterms:modified xsi:type="dcterms:W3CDTF">2022-08-18T15:13:07Z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