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6"/>
  </p:notesMasterIdLst>
  <p:sldIdLst>
    <p:sldId id="30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8" r:id="rId13"/>
    <p:sldId id="307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71FA5-466A-45E7-A110-AB30579FC94A}" v="96" dt="2021-09-20T18:46:01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Kaļķe" userId="S::baibak@edu.lu.lv::090b5955-d8cd-4512-94e7-80946276549e" providerId="AD" clId="Web-{35171FA5-466A-45E7-A110-AB30579FC94A}"/>
    <pc:docChg chg="modSld sldOrd">
      <pc:chgData name="Baiba Kaļķe" userId="S::baibak@edu.lu.lv::090b5955-d8cd-4512-94e7-80946276549e" providerId="AD" clId="Web-{35171FA5-466A-45E7-A110-AB30579FC94A}" dt="2021-09-20T18:46:01.215" v="46"/>
      <pc:docMkLst>
        <pc:docMk/>
      </pc:docMkLst>
      <pc:sldChg chg="ord">
        <pc:chgData name="Baiba Kaļķe" userId="S::baibak@edu.lu.lv::090b5955-d8cd-4512-94e7-80946276549e" providerId="AD" clId="Web-{35171FA5-466A-45E7-A110-AB30579FC94A}" dt="2021-09-20T18:46:01.215" v="46"/>
        <pc:sldMkLst>
          <pc:docMk/>
          <pc:sldMk cId="591148582" sldId="258"/>
        </pc:sldMkLst>
      </pc:sldChg>
      <pc:sldChg chg="modSp">
        <pc:chgData name="Baiba Kaļķe" userId="S::baibak@edu.lu.lv::090b5955-d8cd-4512-94e7-80946276549e" providerId="AD" clId="Web-{35171FA5-466A-45E7-A110-AB30579FC94A}" dt="2021-09-20T18:42:02.810" v="3" actId="20577"/>
        <pc:sldMkLst>
          <pc:docMk/>
          <pc:sldMk cId="3124577976" sldId="301"/>
        </pc:sldMkLst>
        <pc:spChg chg="mod">
          <ac:chgData name="Baiba Kaļķe" userId="S::baibak@edu.lu.lv::090b5955-d8cd-4512-94e7-80946276549e" providerId="AD" clId="Web-{35171FA5-466A-45E7-A110-AB30579FC94A}" dt="2021-09-20T18:42:02.810" v="3" actId="20577"/>
          <ac:spMkLst>
            <pc:docMk/>
            <pc:sldMk cId="3124577976" sldId="301"/>
            <ac:spMk id="2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35171FA5-466A-45E7-A110-AB30579FC94A}" dt="2021-09-20T18:42:10.373" v="4" actId="20577"/>
        <pc:sldMkLst>
          <pc:docMk/>
          <pc:sldMk cId="3703286866" sldId="302"/>
        </pc:sldMkLst>
        <pc:spChg chg="mod">
          <ac:chgData name="Baiba Kaļķe" userId="S::baibak@edu.lu.lv::090b5955-d8cd-4512-94e7-80946276549e" providerId="AD" clId="Web-{35171FA5-466A-45E7-A110-AB30579FC94A}" dt="2021-09-20T18:42:10.373" v="4" actId="20577"/>
          <ac:spMkLst>
            <pc:docMk/>
            <pc:sldMk cId="3703286866" sldId="302"/>
            <ac:spMk id="9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35171FA5-466A-45E7-A110-AB30579FC94A}" dt="2021-09-20T18:42:49.766" v="11" actId="20577"/>
        <pc:sldMkLst>
          <pc:docMk/>
          <pc:sldMk cId="253395542" sldId="303"/>
        </pc:sldMkLst>
        <pc:spChg chg="mod">
          <ac:chgData name="Baiba Kaļķe" userId="S::baibak@edu.lu.lv::090b5955-d8cd-4512-94e7-80946276549e" providerId="AD" clId="Web-{35171FA5-466A-45E7-A110-AB30579FC94A}" dt="2021-09-20T18:42:49.766" v="11" actId="20577"/>
          <ac:spMkLst>
            <pc:docMk/>
            <pc:sldMk cId="253395542" sldId="303"/>
            <ac:spMk id="10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35171FA5-466A-45E7-A110-AB30579FC94A}" dt="2021-09-20T18:44:17.302" v="32" actId="20577"/>
        <pc:sldMkLst>
          <pc:docMk/>
          <pc:sldMk cId="356686979" sldId="305"/>
        </pc:sldMkLst>
        <pc:spChg chg="mod">
          <ac:chgData name="Baiba Kaļķe" userId="S::baibak@edu.lu.lv::090b5955-d8cd-4512-94e7-80946276549e" providerId="AD" clId="Web-{35171FA5-466A-45E7-A110-AB30579FC94A}" dt="2021-09-20T18:44:17.302" v="32" actId="20577"/>
          <ac:spMkLst>
            <pc:docMk/>
            <pc:sldMk cId="356686979" sldId="305"/>
            <ac:spMk id="6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35171FA5-466A-45E7-A110-AB30579FC94A}" dt="2021-09-20T18:44:36.054" v="37" actId="20577"/>
        <pc:sldMkLst>
          <pc:docMk/>
          <pc:sldMk cId="656517716" sldId="306"/>
        </pc:sldMkLst>
        <pc:spChg chg="mod">
          <ac:chgData name="Baiba Kaļķe" userId="S::baibak@edu.lu.lv::090b5955-d8cd-4512-94e7-80946276549e" providerId="AD" clId="Web-{35171FA5-466A-45E7-A110-AB30579FC94A}" dt="2021-09-20T18:44:36.054" v="37" actId="20577"/>
          <ac:spMkLst>
            <pc:docMk/>
            <pc:sldMk cId="656517716" sldId="306"/>
            <ac:spMk id="2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35171FA5-466A-45E7-A110-AB30579FC94A}" dt="2021-09-20T18:45:36.339" v="44" actId="20577"/>
        <pc:sldMkLst>
          <pc:docMk/>
          <pc:sldMk cId="1781254062" sldId="308"/>
        </pc:sldMkLst>
        <pc:spChg chg="mod">
          <ac:chgData name="Baiba Kaļķe" userId="S::baibak@edu.lu.lv::090b5955-d8cd-4512-94e7-80946276549e" providerId="AD" clId="Web-{35171FA5-466A-45E7-A110-AB30579FC94A}" dt="2021-09-20T18:45:36.339" v="44" actId="20577"/>
          <ac:spMkLst>
            <pc:docMk/>
            <pc:sldMk cId="1781254062" sldId="308"/>
            <ac:spMk id="3" creationId="{E9559FD1-AC91-42BF-BA4B-2EF61B9A8D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390E-59DD-4EE6-8438-06DB977D8CC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1664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03121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61949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80880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5252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13674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79506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13386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13703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67590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8975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87497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797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lc="http://schemas.openxmlformats.org/drawingml/2006/lockedCanvas" xmlns:a14="http://schemas.microsoft.com/office/drawing/2010/main" xmlns="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796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Ra1Dmz-5HjU&amp;t=248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019MzRosmk" TargetMode="External"/><Relationship Id="rId2" Type="http://schemas.openxmlformats.org/officeDocument/2006/relationships/hyperlink" Target="https://www.youtube.com/watch?v=ZqpysaAo4BQ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7BDFED6-6E33-4606-AFE2-886ADB1C01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ttēls 4">
            <a:extLst>
              <a:ext uri="{FF2B5EF4-FFF2-40B4-BE49-F238E27FC236}">
                <a16:creationId xmlns="" xmlns:a16="http://schemas.microsoft.com/office/drawing/2014/main" id="{D5A15200-4521-4214-A0C9-B4D8C7EC68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t="11161" r="-1" b="11160"/>
          <a:stretch/>
        </p:blipFill>
        <p:spPr>
          <a:xfrm>
            <a:off x="4547937" y="-5"/>
            <a:ext cx="7644025" cy="3681388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="" xmlns:a16="http://schemas.microsoft.com/office/drawing/2014/main" id="{9B8999C8-B440-4FA2-BF09-8CCE470FF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2660" r="-1" b="22660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90DEF05-784E-4B61-89E4-04C4ECF4E5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lv-LV" sz="4600" dirty="0">
                <a:solidFill>
                  <a:schemeClr val="bg1"/>
                </a:solidFill>
              </a:rPr>
              <a:t>Rīku kaste </a:t>
            </a:r>
            <a:r>
              <a:rPr lang="lv-LV" sz="4600" dirty="0" smtClean="0">
                <a:solidFill>
                  <a:schemeClr val="bg1"/>
                </a:solidFill>
              </a:rPr>
              <a:t>7. </a:t>
            </a:r>
            <a:r>
              <a:rPr lang="lv-LV" sz="4600" dirty="0">
                <a:solidFill>
                  <a:schemeClr val="bg1"/>
                </a:solidFill>
              </a:rPr>
              <a:t>– </a:t>
            </a:r>
            <a:r>
              <a:rPr lang="lv-LV" sz="4600" dirty="0" smtClean="0">
                <a:solidFill>
                  <a:schemeClr val="bg1"/>
                </a:solidFill>
              </a:rPr>
              <a:t>9. </a:t>
            </a:r>
            <a:r>
              <a:rPr lang="lv-LV" sz="4600" dirty="0">
                <a:solidFill>
                  <a:schemeClr val="bg1"/>
                </a:solidFill>
              </a:rPr>
              <a:t>klase</a:t>
            </a:r>
            <a:br>
              <a:rPr lang="lv-LV" sz="4600" dirty="0">
                <a:solidFill>
                  <a:schemeClr val="bg1"/>
                </a:solidFill>
              </a:rPr>
            </a:br>
            <a:r>
              <a:rPr lang="lv-LV" sz="4600" dirty="0">
                <a:solidFill>
                  <a:schemeClr val="bg1"/>
                </a:solidFill>
              </a:rPr>
              <a:t/>
            </a:r>
            <a:br>
              <a:rPr lang="lv-LV" sz="4600" dirty="0">
                <a:solidFill>
                  <a:schemeClr val="bg1"/>
                </a:solidFill>
              </a:rPr>
            </a:br>
            <a:r>
              <a:rPr lang="lv-LV" sz="4600" dirty="0">
                <a:solidFill>
                  <a:schemeClr val="bg1"/>
                </a:solidFill>
              </a:rPr>
              <a:t>2. nodarbība: </a:t>
            </a:r>
            <a:br>
              <a:rPr lang="lv-LV" sz="4600" dirty="0">
                <a:solidFill>
                  <a:schemeClr val="bg1"/>
                </a:solidFill>
              </a:rPr>
            </a:br>
            <a:r>
              <a:rPr lang="en-GB" sz="4900" b="1" dirty="0">
                <a:solidFill>
                  <a:schemeClr val="bg1"/>
                </a:solidFill>
              </a:rPr>
              <a:t>K</a:t>
            </a:r>
            <a:r>
              <a:rPr lang="lv-LV" sz="4900" b="1" dirty="0" err="1">
                <a:solidFill>
                  <a:schemeClr val="bg1"/>
                </a:solidFill>
              </a:rPr>
              <a:t>as</a:t>
            </a:r>
            <a:r>
              <a:rPr lang="lv-LV" sz="4900" b="1" dirty="0">
                <a:solidFill>
                  <a:schemeClr val="bg1"/>
                </a:solidFill>
              </a:rPr>
              <a:t> ir «laba dzīve»</a:t>
            </a:r>
            <a:r>
              <a:rPr lang="en-GB" sz="4900" b="1" dirty="0">
                <a:solidFill>
                  <a:schemeClr val="bg1"/>
                </a:solidFill>
              </a:rPr>
              <a:t>?</a:t>
            </a:r>
            <a:endParaRPr lang="en-GB" sz="4600" b="1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41BAEC7-F7B0-4224-8B18-8F74B7D87F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ttēls 15">
            <a:extLst>
              <a:ext uri="{FF2B5EF4-FFF2-40B4-BE49-F238E27FC236}">
                <a16:creationId xmlns="" xmlns:a16="http://schemas.microsoft.com/office/drawing/2014/main" id="{67659387-F148-4C37-9DCD-FA82145F1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856" y="6111238"/>
            <a:ext cx="1542422" cy="71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E-tap_mai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663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2869" y="1694546"/>
            <a:ext cx="80215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200" y="678883"/>
            <a:ext cx="73972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/>
              <a:t>Aristotelis uzskata, ka dzīvē noteikti ir jāapgūst:</a:t>
            </a:r>
          </a:p>
          <a:p>
            <a:r>
              <a:rPr lang="lv-LV" sz="2400" dirty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b="1" dirty="0"/>
              <a:t>drosme, </a:t>
            </a:r>
            <a:r>
              <a:rPr lang="lv-LV" sz="2400" dirty="0"/>
              <a:t>nevis pārgalvība vai gļēvulība;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b="1" dirty="0"/>
              <a:t>paškontrole, </a:t>
            </a:r>
            <a:r>
              <a:rPr lang="lv-LV" sz="2400" dirty="0"/>
              <a:t>nevis izdabāšana vai bezjūtība;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b="1" dirty="0"/>
              <a:t>dāsnums, </a:t>
            </a:r>
            <a:r>
              <a:rPr lang="lv-LV" sz="2400" dirty="0"/>
              <a:t>nevis skopums vai izšķērdība;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b="1" dirty="0"/>
              <a:t>draudzīgums</a:t>
            </a:r>
            <a:r>
              <a:rPr lang="lv-LV" sz="2400" dirty="0"/>
              <a:t> un </a:t>
            </a:r>
            <a:r>
              <a:rPr lang="lv-LV" sz="2400" b="1" dirty="0"/>
              <a:t>cilvēcīgums</a:t>
            </a:r>
            <a:r>
              <a:rPr lang="lv-LV" sz="2400" dirty="0"/>
              <a:t>, nevis rupjība vai glaimi;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b="1" dirty="0"/>
              <a:t>takta izjūta </a:t>
            </a:r>
            <a:r>
              <a:rPr lang="lv-LV" sz="2400" dirty="0"/>
              <a:t>un </a:t>
            </a:r>
            <a:r>
              <a:rPr lang="lv-LV" sz="2400" b="1" dirty="0"/>
              <a:t>diskrētums</a:t>
            </a:r>
            <a:r>
              <a:rPr lang="lv-LV" sz="2400" dirty="0"/>
              <a:t>, nevis nepieklājība </a:t>
            </a:r>
            <a:br>
              <a:rPr lang="lv-LV" sz="2400" dirty="0"/>
            </a:br>
            <a:r>
              <a:rPr lang="lv-LV" sz="2400" dirty="0"/>
              <a:t>un izzobošana;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b="1" dirty="0"/>
              <a:t>patiesīgums</a:t>
            </a:r>
            <a:r>
              <a:rPr lang="lv-LV" sz="2400" dirty="0"/>
              <a:t> un </a:t>
            </a:r>
            <a:r>
              <a:rPr lang="lv-LV" sz="2400" b="1" dirty="0"/>
              <a:t>godīgums</a:t>
            </a:r>
            <a:r>
              <a:rPr lang="lv-LV" sz="2400" dirty="0"/>
              <a:t>, nevis viltus </a:t>
            </a:r>
            <a:br>
              <a:rPr lang="lv-LV" sz="2400" dirty="0"/>
            </a:br>
            <a:r>
              <a:rPr lang="lv-LV" sz="2400" dirty="0"/>
              <a:t>pieticība vai lielība;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b="1" dirty="0"/>
              <a:t>lēnprātība</a:t>
            </a:r>
            <a:r>
              <a:rPr lang="lv-LV" sz="2400" dirty="0"/>
              <a:t>, nevis dzēlība vai vienaldzība </a:t>
            </a:r>
            <a:br>
              <a:rPr lang="lv-LV" sz="2400" dirty="0"/>
            </a:br>
            <a:r>
              <a:rPr lang="lv-LV" sz="2400" dirty="0"/>
              <a:t>pret citu raizēm;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b="1" dirty="0"/>
              <a:t>godprātība</a:t>
            </a:r>
            <a:r>
              <a:rPr lang="lv-LV" sz="2400" dirty="0"/>
              <a:t>, nevis nekrietnība.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80131" y="1584101"/>
            <a:ext cx="32707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lv-LV" sz="2800" dirty="0"/>
              <a:t>Vai, tavuprāt, cilvēks var kļūt drosmīgāks, laipnāks, dāsnāks utt.? </a:t>
            </a:r>
          </a:p>
          <a:p>
            <a:pPr marL="342900" indent="-342900">
              <a:buFont typeface="+mj-lt"/>
              <a:buAutoNum type="arabicPeriod"/>
            </a:pPr>
            <a:endParaRPr lang="lv-LV" sz="2800" dirty="0"/>
          </a:p>
          <a:p>
            <a:pPr marL="342900" indent="-342900">
              <a:buFont typeface="+mj-lt"/>
              <a:buAutoNum type="arabicPeriod"/>
            </a:pPr>
            <a:r>
              <a:rPr lang="lv-LV" sz="2800" dirty="0"/>
              <a:t>Kā, tavuprāt, var attīstīt šos tikumus? </a:t>
            </a:r>
          </a:p>
        </p:txBody>
      </p:sp>
    </p:spTree>
    <p:extLst>
      <p:ext uri="{BB962C8B-B14F-4D97-AF65-F5344CB8AC3E}">
        <p14:creationId xmlns="" xmlns:p14="http://schemas.microsoft.com/office/powerpoint/2010/main" val="221648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="" xmlns:a16="http://schemas.microsoft.com/office/drawing/2014/main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dirty="0"/>
              <a:t>Resursi</a:t>
            </a:r>
            <a:r>
              <a:rPr lang="lv-LV" sz="1600" baseline="0" dirty="0"/>
              <a:t> pieejami: </a:t>
            </a:r>
            <a:r>
              <a:rPr lang="lv-LV" sz="1600" baseline="0" dirty="0">
                <a:hlinkClick r:id="rId2"/>
              </a:rPr>
              <a:t>www.arete.lu.lv</a:t>
            </a:r>
            <a:endParaRPr lang="lv-LV" sz="1600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Programmas administrators: Dr. Manuels Fernandezs. </a:t>
            </a:r>
            <a:r>
              <a:rPr lang="lv-LV" sz="1600" baseline="0" dirty="0">
                <a:hlinkClick r:id="rId3"/>
              </a:rPr>
              <a:t>manuels.fernandezs@lu.lv</a:t>
            </a:r>
            <a:r>
              <a:rPr lang="lv-LV" sz="1600" baseline="0" dirty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 dirty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 dirty="0"/>
              <a:t>"Digitālas mācību programmas piemērotības un īstenojamības izpēte jauniešu tikumiskajai audzināšanai Latvijas izglītības iestādēs (no 5 līdz 15 gadu vecumā)" (01.12.2020-31.12.2021). </a:t>
            </a:r>
            <a:r>
              <a:rPr lang="lv-LV" sz="1200" dirty="0"/>
              <a:t>Projekta Nr. </a:t>
            </a:r>
            <a:r>
              <a:rPr lang="lv-LV" sz="1200" dirty="0" err="1"/>
              <a:t>lzp</a:t>
            </a:r>
            <a:r>
              <a:rPr lang="lv-LV" sz="1200" dirty="0"/>
              <a:t>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</a:t>
            </a:r>
            <a:r>
              <a:rPr lang="lv-LV" sz="1200" dirty="0" err="1"/>
              <a:t>LZP2020</a:t>
            </a:r>
            <a:r>
              <a:rPr lang="lv-LV" sz="1200" dirty="0"/>
              <a:t>/95</a:t>
            </a:r>
            <a:endParaRPr lang="lv-LV" sz="1600" dirty="0"/>
          </a:p>
        </p:txBody>
      </p:sp>
      <p:pic>
        <p:nvPicPr>
          <p:cNvPr id="6" name="Attēls 5">
            <a:extLst>
              <a:ext uri="{FF2B5EF4-FFF2-40B4-BE49-F238E27FC236}">
                <a16:creationId xmlns=""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114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4369" y="264249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lv-LV" sz="2400" dirty="0"/>
              <a:t>Kas ir laba dzīve?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dirty="0"/>
              <a:t>Kas dara tevi laimīgu?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dirty="0"/>
              <a:t>Kas ir galvenais dzīves mērķis?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dirty="0"/>
              <a:t>Kādiem mērķiem cilvēki velta savu dzīvi?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4369" y="1663486"/>
            <a:ext cx="733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Pārrunājiet pāros šādus jautājumus: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6868" y="1384178"/>
            <a:ext cx="3939351" cy="3811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187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18" t="8524" r="7005"/>
          <a:stretch>
            <a:fillRect/>
          </a:stretch>
        </p:blipFill>
        <p:spPr bwMode="auto">
          <a:xfrm rot="-1383208">
            <a:off x="585905" y="5212077"/>
            <a:ext cx="7969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98020" y="5348099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1825" y="2915389"/>
            <a:ext cx="7895121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Apraksti cilvēku savā dzīvē, kurš, tavuprāt, dzīvo labu dzīvi! 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dirty="0"/>
              <a:t>Kas šī cilvēka dzīvē ir pievilcīgs?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dirty="0"/>
              <a:t>Kādus šī cilvēka dzīves aspektus tu vēlētos </a:t>
            </a:r>
            <a:br>
              <a:rPr lang="lv-LV" sz="2400" dirty="0"/>
            </a:br>
            <a:r>
              <a:rPr lang="lv-LV" sz="2400" dirty="0"/>
              <a:t>pārņemt savā dzīvē?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2277" y="1799935"/>
            <a:ext cx="652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Padomā par savu dzīvi un cilvēkiem, ko pazīsti...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4428" y="1799935"/>
            <a:ext cx="2311756" cy="30929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457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46235" y="2300868"/>
            <a:ext cx="4366953" cy="123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8021" y="1492675"/>
            <a:ext cx="476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Dienasgrāmatas ieraksts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021" y="2444961"/>
            <a:ext cx="6039552" cy="298543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dirty="0"/>
              <a:t>Izveido ierakstu dienasgrāmatā, atsaucoties uz pārrunātajiem jautājumiem un aprakstot, par kādu cilvēku tu vēlētos kļūt!</a:t>
            </a:r>
          </a:p>
          <a:p>
            <a:endParaRPr lang="lv-LV" sz="2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dirty="0"/>
              <a:t>Kuras vērtības tu izceltu?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dirty="0"/>
              <a:t>Kāpēc šīs vērtības tev ir būtiskas?</a:t>
            </a:r>
          </a:p>
          <a:p>
            <a:endParaRPr lang="en-GB" sz="2400" dirty="0"/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34624">
            <a:off x="7666346" y="2238948"/>
            <a:ext cx="3888942" cy="2594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328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2389" y="1351761"/>
            <a:ext cx="7676843" cy="535531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dirty="0"/>
              <a:t>Izlasi informācijas lapu par atšķirīgām dzīves jēgas filozofijām!</a:t>
            </a:r>
          </a:p>
          <a:p>
            <a:endParaRPr lang="lv-LV" sz="2400" dirty="0"/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lv-LV" sz="2400" dirty="0"/>
              <a:t>Kura no tām tev šobrīd šķiet vissaistošākā? 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lv-LV" sz="2400" dirty="0"/>
              <a:t>Kura no tām, visticamāk, palīdzēs nodzīvot dzīvi labi?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lv-LV" sz="2400" dirty="0"/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lv-LV" sz="2400" dirty="0"/>
              <a:t>Kā noteiktu filozofijas principu ievērošana ietekmē veidu, kā cilvēks dzīvo un izdara izvēles? 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dirty="0"/>
              <a:t>Kādi varētu kļūt cilvēki, kas seko vienai vai otrai dzīves filozofijai?</a:t>
            </a:r>
            <a:endParaRPr lang="lv-LV" sz="2400" dirty="0">
              <a:cs typeface="Calibri"/>
            </a:endParaRP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lv-LV" sz="2400" dirty="0"/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lv-LV" sz="2400" dirty="0"/>
              <a:t>Vai ir kādi “labas dzīves” piemēri, kas te nav ietverti? Kādi tie varētu būt?</a:t>
            </a:r>
            <a:r>
              <a:rPr lang="en-US" dirty="0">
                <a:ea typeface="Arial" panose="020B0604020202020204" pitchFamily="34" charset="0"/>
              </a:rPr>
              <a:t> </a:t>
            </a:r>
            <a:endParaRPr lang="en-GB" sz="2000" dirty="0">
              <a:ea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9869">
            <a:off x="9623181" y="1682140"/>
            <a:ext cx="2065338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 descr="Knowled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656">
            <a:off x="7514375" y="1476980"/>
            <a:ext cx="126523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019">
            <a:off x="8711384" y="3091542"/>
            <a:ext cx="1060142" cy="153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087">
            <a:off x="8301913" y="4784730"/>
            <a:ext cx="14478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35" y="3376781"/>
            <a:ext cx="1620838" cy="11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39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2869" y="1694546"/>
            <a:ext cx="80215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/>
              <a:t>Noskaties šo video:</a:t>
            </a:r>
          </a:p>
          <a:p>
            <a:endParaRPr lang="lv-LV" sz="2400" dirty="0"/>
          </a:p>
          <a:p>
            <a:endParaRPr lang="lv-LV" sz="2400" dirty="0"/>
          </a:p>
          <a:p>
            <a:endParaRPr lang="lv-LV" sz="2400" dirty="0"/>
          </a:p>
          <a:p>
            <a:endParaRPr lang="lv-LV" sz="2400" dirty="0"/>
          </a:p>
          <a:p>
            <a:endParaRPr lang="lv-LV" sz="2400" dirty="0"/>
          </a:p>
          <a:p>
            <a:endParaRPr lang="lv-LV" sz="2400" dirty="0"/>
          </a:p>
          <a:p>
            <a:endParaRPr lang="lv-LV" sz="2400" dirty="0"/>
          </a:p>
          <a:p>
            <a:r>
              <a:rPr lang="lv-LV" sz="2400" dirty="0">
                <a:hlinkClick r:id="rId2"/>
              </a:rPr>
              <a:t>https://www.youtube.com/watch?v=Ra1Dmz-5HjU&amp;t=248s</a:t>
            </a:r>
            <a:endParaRPr lang="lv-LV" sz="2400" dirty="0"/>
          </a:p>
          <a:p>
            <a:r>
              <a:rPr lang="lv-LV" sz="2400" dirty="0"/>
              <a:t>Vai šis ir noderīgs pārskats par dažādām filozofiskajām nostājām? </a:t>
            </a:r>
          </a:p>
          <a:p>
            <a:r>
              <a:rPr lang="lv-LV" sz="2400" dirty="0"/>
              <a:t>Ko tu domā par Aristoteļa ideju par laimi/uzplaukumu (</a:t>
            </a:r>
            <a:r>
              <a:rPr lang="lv-LV" sz="2400" i="1" dirty="0"/>
              <a:t>eudaimonia)</a:t>
            </a:r>
            <a:r>
              <a:rPr lang="lv-LV" sz="2400" dirty="0"/>
              <a:t>?</a:t>
            </a:r>
            <a:endParaRPr lang="en-GB" sz="2400" dirty="0">
              <a:effectLst/>
              <a:ea typeface="Arial" panose="020B0604020202020204" pitchFamily="34" charset="0"/>
            </a:endParaRPr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869" y="2267060"/>
            <a:ext cx="4378936" cy="2322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04385" y="1853521"/>
            <a:ext cx="2296916" cy="2759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192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2869" y="1694546"/>
            <a:ext cx="80215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9738" y="1457154"/>
            <a:ext cx="7388469" cy="52629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1965. gadā Džons Lenons (</a:t>
            </a:r>
            <a:r>
              <a:rPr lang="lv-LV" sz="2400" i="1" dirty="0"/>
              <a:t>John Lennon</a:t>
            </a:r>
            <a:r>
              <a:rPr lang="lv-LV" sz="2400" dirty="0"/>
              <a:t>) un Pols Makartnijs (</a:t>
            </a:r>
            <a:r>
              <a:rPr lang="lv-LV" sz="2400" i="1" dirty="0"/>
              <a:t>Paul McCartney</a:t>
            </a:r>
            <a:r>
              <a:rPr lang="lv-LV" sz="2400" dirty="0"/>
              <a:t>) sarakstīja dziesmu ar nosaukumu </a:t>
            </a:r>
            <a:r>
              <a:rPr lang="lv-LV" sz="2400" i="1" dirty="0" err="1"/>
              <a:t>In</a:t>
            </a:r>
            <a:r>
              <a:rPr lang="lv-LV" sz="2400" i="1" dirty="0"/>
              <a:t> </a:t>
            </a:r>
            <a:r>
              <a:rPr lang="lv-LV" sz="2400" i="1" dirty="0" err="1"/>
              <a:t>My</a:t>
            </a:r>
            <a:r>
              <a:rPr lang="lv-LV" sz="2400" i="1" dirty="0"/>
              <a:t> </a:t>
            </a:r>
            <a:r>
              <a:rPr lang="lv-LV" sz="2400" i="1" dirty="0" err="1"/>
              <a:t>Life</a:t>
            </a:r>
            <a:r>
              <a:rPr lang="lv-LV" sz="2400" i="1" dirty="0"/>
              <a:t> </a:t>
            </a:r>
            <a:r>
              <a:rPr lang="lv-LV" sz="2400" dirty="0"/>
              <a:t>("Manā dzīvē") – to izpildīja grupa </a:t>
            </a:r>
            <a:r>
              <a:rPr lang="lv-LV" sz="2400" i="1" dirty="0" err="1"/>
              <a:t>The</a:t>
            </a:r>
            <a:r>
              <a:rPr lang="lv-LV" sz="2400" i="1" dirty="0"/>
              <a:t> </a:t>
            </a:r>
            <a:r>
              <a:rPr lang="lv-LV" sz="2400" i="1" dirty="0" err="1"/>
              <a:t>Beatles</a:t>
            </a:r>
            <a:r>
              <a:rPr lang="lv-LV" sz="2400" dirty="0"/>
              <a:t>. Noklausies šo dziesmu! Ko šī dziesma atbild uz jautājumu: “Kas ir laba dzīve?” </a:t>
            </a:r>
          </a:p>
          <a:p>
            <a:pPr algn="ctr"/>
            <a:r>
              <a:rPr lang="lv-LV" sz="2400" dirty="0">
                <a:hlinkClick r:id="rId2"/>
              </a:rPr>
              <a:t>https://www.youtube.com/watch?v=ZqpysaAo4BQ</a:t>
            </a:r>
            <a:r>
              <a:rPr lang="lv-LV" sz="2400" dirty="0"/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dirty="0"/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400" dirty="0"/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Kā uz jautājumu “Kas ir laba dzīve?” atbild Frenks Sinatra (</a:t>
            </a:r>
            <a:r>
              <a:rPr lang="lv-LV" sz="2400" i="1" dirty="0"/>
              <a:t>Frank Sinatra</a:t>
            </a:r>
            <a:r>
              <a:rPr lang="lv-LV" sz="2400" dirty="0"/>
              <a:t>) savā dziesmā </a:t>
            </a:r>
            <a:r>
              <a:rPr lang="lv-LV" sz="2400" i="1" dirty="0" err="1"/>
              <a:t>My</a:t>
            </a:r>
            <a:r>
              <a:rPr lang="lv-LV" sz="2400" i="1" dirty="0"/>
              <a:t> </a:t>
            </a:r>
            <a:r>
              <a:rPr lang="lv-LV" sz="2400" i="1" dirty="0" err="1"/>
              <a:t>Way</a:t>
            </a:r>
            <a:r>
              <a:rPr lang="lv-LV" sz="2400" i="1" dirty="0"/>
              <a:t> </a:t>
            </a:r>
            <a:br>
              <a:rPr lang="lv-LV" sz="2400" i="1" dirty="0"/>
            </a:br>
            <a:r>
              <a:rPr lang="lv-LV" sz="2400" dirty="0"/>
              <a:t>("Mans ceļš")?</a:t>
            </a:r>
            <a:endParaRPr lang="lv-LV" sz="2400" dirty="0">
              <a:cs typeface="Calibri"/>
            </a:endParaRPr>
          </a:p>
          <a:p>
            <a:pPr algn="ctr"/>
            <a:r>
              <a:rPr lang="lv-LV" sz="2400" dirty="0">
                <a:hlinkClick r:id="rId3"/>
              </a:rPr>
              <a:t>https://www.youtube.com/watch?v=w019MzRosmk</a:t>
            </a:r>
            <a:r>
              <a:rPr lang="lv-LV" sz="2400" dirty="0"/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154" y="1457154"/>
            <a:ext cx="1904831" cy="2439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153" y="3947877"/>
            <a:ext cx="1904831" cy="2491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68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2869" y="1694546"/>
            <a:ext cx="80215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645" y="1457154"/>
            <a:ext cx="7318131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dirty="0"/>
              <a:t>Salīdzini abu dziesmu tekstu! Kurā no tām izklāstīta pievilcīgāka “labas dzīves” versija – </a:t>
            </a:r>
            <a:r>
              <a:rPr lang="lv-LV" sz="2400" i="1" dirty="0" err="1"/>
              <a:t>The</a:t>
            </a:r>
            <a:r>
              <a:rPr lang="lv-LV" sz="2400" i="1" dirty="0"/>
              <a:t> </a:t>
            </a:r>
            <a:r>
              <a:rPr lang="lv-LV" sz="2400" i="1" dirty="0" err="1"/>
              <a:t>Beatles</a:t>
            </a:r>
            <a:r>
              <a:rPr lang="lv-LV" sz="2400" i="1" dirty="0"/>
              <a:t> </a:t>
            </a:r>
            <a:r>
              <a:rPr lang="lv-LV" sz="2400" dirty="0"/>
              <a:t>vai Frenka Sinatras dziesmā? Ko Aristotelis teiktu par:</a:t>
            </a:r>
          </a:p>
          <a:p>
            <a:pPr marL="457200" indent="-457200">
              <a:buFont typeface="Arial" pitchFamily="34" charset="0"/>
              <a:buChar char="•"/>
            </a:pPr>
            <a:endParaRPr lang="lv-LV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i="1" dirty="0"/>
              <a:t>The Beatles</a:t>
            </a:r>
            <a:r>
              <a:rPr lang="lv-LV" sz="2400" dirty="0"/>
              <a:t> dziesmu </a:t>
            </a:r>
            <a:r>
              <a:rPr lang="lv-LV" sz="2400" i="1" dirty="0"/>
              <a:t>In My Life</a:t>
            </a:r>
            <a:r>
              <a:rPr lang="lv-LV" sz="2400" dirty="0"/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Frenka Sinatras dziesmu </a:t>
            </a:r>
            <a:r>
              <a:rPr lang="lv-LV" sz="2400" i="1" dirty="0"/>
              <a:t>My Way</a:t>
            </a:r>
            <a:r>
              <a:rPr lang="lv-LV" sz="2400" dirty="0"/>
              <a:t>?</a:t>
            </a:r>
          </a:p>
          <a:p>
            <a:endParaRPr lang="lv-LV" sz="2400" dirty="0"/>
          </a:p>
          <a:p>
            <a:r>
              <a:rPr lang="lv-LV" sz="2400" dirty="0"/>
              <a:t>Vai kāda no šīm dziesmām atbilst Aristoteļa izpratnei par labu dzīvi?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53837">
            <a:off x="7703755" y="2335762"/>
            <a:ext cx="3927898" cy="2636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651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94779D62-3CE6-4DBA-9416-536A17CD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Saskaņā ar Aristoteli…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E9559FD1-AC91-42BF-BA4B-2EF61B9A8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586"/>
            <a:ext cx="10515600" cy="464437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v-LV" b="1" dirty="0"/>
              <a:t>Laime </a:t>
            </a:r>
            <a:r>
              <a:rPr lang="el-GR" dirty="0"/>
              <a:t>(</a:t>
            </a:r>
            <a:r>
              <a:rPr lang="el-GR" i="1" dirty="0"/>
              <a:t>εὐδαιμονία,</a:t>
            </a:r>
            <a:r>
              <a:rPr lang="el-GR" dirty="0"/>
              <a:t> </a:t>
            </a:r>
            <a:r>
              <a:rPr lang="en-GB" i="1" dirty="0" err="1"/>
              <a:t>eudaimonía</a:t>
            </a:r>
            <a:r>
              <a:rPr lang="en-GB" dirty="0"/>
              <a:t>)</a:t>
            </a:r>
            <a:r>
              <a:rPr lang="lv-LV" b="1" dirty="0"/>
              <a:t> </a:t>
            </a:r>
            <a:r>
              <a:rPr lang="lv-LV" dirty="0"/>
              <a:t>ir dvēseles darbība (</a:t>
            </a:r>
            <a:r>
              <a:rPr lang="el-GR" i="1" dirty="0"/>
              <a:t>ἐνέργεια, </a:t>
            </a:r>
            <a:r>
              <a:rPr lang="lv-LV" i="1" dirty="0" err="1"/>
              <a:t>enérgeia</a:t>
            </a:r>
            <a:r>
              <a:rPr lang="lv-LV" dirty="0"/>
              <a:t>) saskaņā ar tikumu (</a:t>
            </a:r>
            <a:r>
              <a:rPr lang="el-GR" i="1" dirty="0"/>
              <a:t>ἀρετή, </a:t>
            </a:r>
            <a:r>
              <a:rPr lang="lv-LV" i="1" dirty="0" err="1"/>
              <a:t>aretē</a:t>
            </a:r>
            <a:r>
              <a:rPr lang="lv-LV" dirty="0"/>
              <a:t>), t. i., dvēseles spēju pilnīgu </a:t>
            </a:r>
            <a:r>
              <a:rPr lang="lv-LV" dirty="0" err="1"/>
              <a:t>izkoptību</a:t>
            </a:r>
            <a:r>
              <a:rPr lang="lv-LV" dirty="0"/>
              <a:t>. 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Aristotelis izšķir </a:t>
            </a:r>
          </a:p>
          <a:p>
            <a:pPr marL="971550" lvl="1" indent="-514350">
              <a:buFont typeface="+mj-lt"/>
              <a:buAutoNum type="arabicPeriod"/>
            </a:pPr>
            <a:r>
              <a:rPr lang="lv-LV" b="1" dirty="0"/>
              <a:t>rakstura tikumus, </a:t>
            </a:r>
            <a:r>
              <a:rPr lang="lv-LV" dirty="0"/>
              <a:t>kas rodas no ieraduma rīkoties noteiktā veidā un ir saistīti ar emociju kontroli (</a:t>
            </a:r>
            <a:r>
              <a:rPr lang="el-GR" i="1" dirty="0" err="1"/>
              <a:t>ἠθικαί</a:t>
            </a:r>
            <a:r>
              <a:rPr lang="el-GR" i="1" dirty="0"/>
              <a:t>, </a:t>
            </a:r>
            <a:r>
              <a:rPr lang="lv-LV" i="1" dirty="0" err="1"/>
              <a:t>ēthikaí</a:t>
            </a:r>
            <a:r>
              <a:rPr lang="lv-LV" dirty="0"/>
              <a:t>), </a:t>
            </a:r>
            <a:endParaRPr lang="lv-LV">
              <a:cs typeface="Calibri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lv-LV" b="1" dirty="0"/>
              <a:t>prāta tikumus </a:t>
            </a:r>
            <a:r>
              <a:rPr lang="lv-LV" dirty="0"/>
              <a:t>(</a:t>
            </a:r>
            <a:r>
              <a:rPr lang="el-GR" i="1" dirty="0"/>
              <a:t>διανοητικαί, </a:t>
            </a:r>
            <a:r>
              <a:rPr lang="lv-LV" i="1" dirty="0" err="1"/>
              <a:t>dianoētikaí</a:t>
            </a:r>
            <a:r>
              <a:rPr lang="lv-LV" dirty="0"/>
              <a:t>). </a:t>
            </a:r>
          </a:p>
          <a:p>
            <a:pPr marL="514350" indent="-514350">
              <a:buAutoNum type="arabicParenR"/>
            </a:pPr>
            <a:endParaRPr lang="lv-LV" dirty="0"/>
          </a:p>
          <a:p>
            <a:pPr marL="0" indent="0">
              <a:buNone/>
            </a:pPr>
            <a:r>
              <a:rPr lang="lv-LV" dirty="0"/>
              <a:t>Rakstura tikums ir izvēles ceļā nostiprinājusies slieksme (</a:t>
            </a:r>
            <a:r>
              <a:rPr lang="el-GR" i="1" dirty="0" err="1"/>
              <a:t>ἕξις</a:t>
            </a:r>
            <a:r>
              <a:rPr lang="el-GR" i="1" dirty="0"/>
              <a:t>, </a:t>
            </a:r>
            <a:r>
              <a:rPr lang="lv-LV" i="1" dirty="0" err="1"/>
              <a:t>héxis</a:t>
            </a:r>
            <a:r>
              <a:rPr lang="lv-LV" dirty="0"/>
              <a:t>), ko prāts nosaka kā viduspunktu starp diviem netikumiem – pārmērību un nepietiekamību, piemēram, drosme ir vidus starp pārgalvību un gļēvulību (</a:t>
            </a:r>
            <a:r>
              <a:rPr lang="lv-LV" i="1" dirty="0" err="1"/>
              <a:t>Ethica</a:t>
            </a:r>
            <a:r>
              <a:rPr lang="lv-LV" i="1" dirty="0"/>
              <a:t> </a:t>
            </a:r>
            <a:r>
              <a:rPr lang="lv-LV" i="1" dirty="0" err="1"/>
              <a:t>Nicomachea</a:t>
            </a:r>
            <a:r>
              <a:rPr lang="lv-LV" dirty="0"/>
              <a:t> II.6).</a:t>
            </a:r>
            <a:endParaRPr lang="lv-LV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25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B3A80E-6CC7-45DF-94CE-EFBDE648A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F38914-4A17-449E-9A24-EF0F7173D5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0B65C7-F26D-4B57-840C-027002D6202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428</Words>
  <Application>Microsoft Office PowerPoint</Application>
  <PresentationFormat>Custom</PresentationFormat>
  <Paragraphs>101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dizains</vt:lpstr>
      <vt:lpstr>Rīku kaste 7. – 9. klase  2. nodarbība:  Kas ir «laba dzīve»?</vt:lpstr>
      <vt:lpstr>Slide 2</vt:lpstr>
      <vt:lpstr>Slide 3</vt:lpstr>
      <vt:lpstr>Slide 4</vt:lpstr>
      <vt:lpstr>Slide 5</vt:lpstr>
      <vt:lpstr>Slide 6</vt:lpstr>
      <vt:lpstr>Slide 7</vt:lpstr>
      <vt:lpstr>Slide 8</vt:lpstr>
      <vt:lpstr>Saskaņā ar Aristoteli…</vt:lpstr>
      <vt:lpstr>Slide 10</vt:lpstr>
      <vt:lpstr>Tikumiskās audzināšanas programma «e-TAP»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122</cp:revision>
  <dcterms:created xsi:type="dcterms:W3CDTF">2019-06-13T10:46:31Z</dcterms:created>
  <dcterms:modified xsi:type="dcterms:W3CDTF">2021-10-26T21:26:48Z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